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Override PartName="/ppt/diagrams/layout9.xml" ContentType="application/vnd.openxmlformats-officedocument.drawingml.diagram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notesSlides/notesSlide16.xml" ContentType="application/vnd.openxmlformats-officedocument.presentationml.notesSlide+xml"/>
  <Override PartName="/ppt/charts/chart24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23.xml" ContentType="application/vnd.openxmlformats-officedocument.presentationml.notesSlide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Default Extension="xlsx" ContentType="application/vnd.openxmlformats-officedocument.spreadsheetml.sheet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rawings/drawing3.xml" ContentType="application/vnd.openxmlformats-officedocument.drawingml.chartshapes+xml"/>
  <Override PartName="/ppt/diagrams/drawing3.xml" ContentType="application/vnd.ms-office.drawingml.diagramDrawing+xml"/>
  <Override PartName="/ppt/diagrams/colors12.xml" ContentType="application/vnd.openxmlformats-officedocument.drawingml.diagramColor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charts/chart18.xml" ContentType="application/vnd.openxmlformats-officedocument.drawingml.chart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charts/chart25.xml" ContentType="application/vnd.openxmlformats-officedocument.drawingml.char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charts/chart14.xml" ContentType="application/vnd.openxmlformats-officedocument.drawingml.char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charts/chart21.xml" ContentType="application/vnd.openxmlformats-officedocument.drawingml.chart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Override PartName="/ppt/diagrams/drawing8.xml" ContentType="application/vnd.ms-office.drawingml.diagramDrawing+xml"/>
  <Override PartName="/ppt/notesSlides/notesSlide20.xml" ContentType="application/vnd.openxmlformats-officedocument.presentationml.notesSl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rawings/drawing4.xml" ContentType="application/vnd.openxmlformats-officedocument.drawingml.chartshapes+xml"/>
  <Default Extension="svg" ContentType="image/svg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charts/chart19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diagrams/data11.xml" ContentType="application/vnd.openxmlformats-officedocument.drawingml.diagramData+xml"/>
  <Override PartName="/ppt/notesSlides/notesSlide18.xml" ContentType="application/vnd.openxmlformats-officedocument.presentationml.notesSlide+xml"/>
  <Override PartName="/ppt/charts/chart26.xml" ContentType="application/vnd.openxmlformats-officedocument.drawingml.char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charts/chart15.xml" ContentType="application/vnd.openxmlformats-officedocument.drawingml.char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notesSlides/notesSlide21.xml" ContentType="application/vnd.openxmlformats-officedocument.presentationml.notesSlide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rawings/drawing5.xml" ContentType="application/vnd.openxmlformats-officedocument.drawingml.chartshape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notesSlides/notesSlide19.xml" ContentType="application/vnd.openxmlformats-officedocument.presentationml.notesSlide+xml"/>
  <Override PartName="/ppt/charts/chart27.xml" ContentType="application/vnd.openxmlformats-officedocument.drawingml.char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charts/chart16.xml" ContentType="application/vnd.openxmlformats-officedocument.drawingml.char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charts/chart23.xml" ContentType="application/vnd.openxmlformats-officedocument.drawingml.chart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notesSlides/notesSlide22.xml" ContentType="application/vnd.openxmlformats-officedocument.presentationml.notesSlide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rawings/drawing6.xml" ContentType="application/vnd.openxmlformats-officedocument.drawingml.chartshapes+xml"/>
  <Override PartName="/ppt/diagrams/layout12.xml" ContentType="application/vnd.openxmlformats-officedocument.drawingml.diagramLayout+xml"/>
  <Override PartName="/ppt/slides/slide29.xml" ContentType="application/vnd.openxmlformats-officedocument.presentationml.slide+xml"/>
  <Override PartName="/ppt/diagrams/drawing2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57" r:id="rId2"/>
    <p:sldId id="258" r:id="rId3"/>
    <p:sldId id="324" r:id="rId4"/>
    <p:sldId id="264" r:id="rId5"/>
    <p:sldId id="275" r:id="rId6"/>
    <p:sldId id="325" r:id="rId7"/>
    <p:sldId id="272" r:id="rId8"/>
    <p:sldId id="357" r:id="rId9"/>
    <p:sldId id="327" r:id="rId10"/>
    <p:sldId id="270" r:id="rId11"/>
    <p:sldId id="278" r:id="rId12"/>
    <p:sldId id="343" r:id="rId13"/>
    <p:sldId id="287" r:id="rId14"/>
    <p:sldId id="289" r:id="rId15"/>
    <p:sldId id="291" r:id="rId16"/>
    <p:sldId id="345" r:id="rId17"/>
    <p:sldId id="346" r:id="rId18"/>
    <p:sldId id="347" r:id="rId19"/>
    <p:sldId id="348" r:id="rId20"/>
    <p:sldId id="293" r:id="rId21"/>
    <p:sldId id="344" r:id="rId22"/>
    <p:sldId id="339" r:id="rId23"/>
    <p:sldId id="286" r:id="rId24"/>
    <p:sldId id="294" r:id="rId25"/>
    <p:sldId id="295" r:id="rId26"/>
    <p:sldId id="315" r:id="rId27"/>
    <p:sldId id="326" r:id="rId28"/>
    <p:sldId id="298" r:id="rId29"/>
    <p:sldId id="308" r:id="rId30"/>
    <p:sldId id="329" r:id="rId31"/>
    <p:sldId id="350" r:id="rId32"/>
    <p:sldId id="349" r:id="rId33"/>
    <p:sldId id="285" r:id="rId34"/>
    <p:sldId id="337" r:id="rId35"/>
    <p:sldId id="332" r:id="rId36"/>
    <p:sldId id="336" r:id="rId37"/>
    <p:sldId id="335" r:id="rId38"/>
    <p:sldId id="356" r:id="rId39"/>
    <p:sldId id="351" r:id="rId40"/>
    <p:sldId id="352" r:id="rId41"/>
    <p:sldId id="353" r:id="rId42"/>
    <p:sldId id="354" r:id="rId43"/>
    <p:sldId id="355" r:id="rId44"/>
    <p:sldId id="314" r:id="rId45"/>
    <p:sldId id="321" r:id="rId46"/>
  </p:sldIdLst>
  <p:sldSz cx="10080625" cy="7559675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CCDAEC"/>
    <a:srgbClr val="82A5D0"/>
    <a:srgbClr val="265A9A"/>
    <a:srgbClr val="467AB8"/>
    <a:srgbClr val="2A63A8"/>
    <a:srgbClr val="A88800"/>
    <a:srgbClr val="FFCC00"/>
    <a:srgbClr val="C4D2EA"/>
    <a:srgbClr val="376092"/>
    <a:srgbClr val="6E97C8"/>
  </p:clrMru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082" autoAdjust="0"/>
  </p:normalViewPr>
  <p:slideViewPr>
    <p:cSldViewPr>
      <p:cViewPr>
        <p:scale>
          <a:sx n="80" d="100"/>
          <a:sy n="80" d="100"/>
        </p:scale>
        <p:origin x="-2250" y="-426"/>
      </p:cViewPr>
      <p:guideLst>
        <p:guide orient="horz" pos="2381"/>
        <p:guide pos="3175"/>
      </p:guideLst>
    </p:cSldViewPr>
  </p:slideViewPr>
  <p:outlineViewPr>
    <p:cViewPr>
      <p:scale>
        <a:sx n="33" d="100"/>
        <a:sy n="33" d="100"/>
      </p:scale>
      <p:origin x="0" y="102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7" d="100"/>
          <a:sy n="77" d="100"/>
        </p:scale>
        <p:origin x="-4080" y="-108"/>
      </p:cViewPr>
      <p:guideLst>
        <p:guide orient="horz" pos="3126"/>
        <p:guide pos="214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urova_V\Desktop\&#1051;&#1080;&#1089;&#1090;%20Microsoft%20Office%20Excel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urova_V\Desktop\&#1051;&#1080;&#1089;&#1090;%20Microsoft%20Office%20Excel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urova_V\Desktop\&#1051;&#1080;&#1089;&#1090;%20Microsoft%20Office%20Excel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urova_V\Desktop\&#1051;&#1080;&#1089;&#1090;%20Microsoft%20Office%20Excel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urova_V\Desktop\&#1051;&#1080;&#1089;&#1090;%20Microsoft%20Office%20Excel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urova_V\Desktop\&#1051;&#1080;&#1089;&#1090;%20Microsoft%20Office%20Excel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urova_V\Desktop\&#1051;&#1080;&#1089;&#1090;%20Microsoft%20Office%20Excel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urova_V\Desktop\&#1051;&#1080;&#1089;&#1090;%20Microsoft%20Office%20Excel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urova_V\Desktop\&#1051;&#1080;&#1089;&#1090;%20Microsoft%20Office%20Excel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urova_V\Desktop\&#1051;&#1080;&#1089;&#1090;%20Microsoft%20Office%20Excel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urova_V\Desktop\&#1051;&#1080;&#1089;&#1090;%20Microsoft%20Office%20Excel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Office_Excel9.xlsx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Office_Excel10.xlsx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Office_Excel11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RV\VOL1\DATABUDG\&#1041;&#1070;&#1044;&#1046;&#1045;&#1058;&#1067;\&#1041;&#1070;&#1044;&#1046;&#1045;&#1058;%20&#1044;&#1051;&#1071;%20&#1043;&#1056;&#1040;&#1046;&#1044;&#1040;&#1053;\&#1082;%20&#1086;&#1090;&#1095;&#1077;&#1090;&#1091;%20&#1079;&#1072;%202024%20&#1075;&#1086;&#1076;\&#1059;&#1087;&#1088;&#1072;&#1074;&#1083;&#1077;&#1085;&#1080;&#1077;%20&#1080;&#1085;&#1074;&#1077;&#1089;&#1090;&#1080;&#1094;&#1080;&#1081;\&#1048;&#1053;&#1060;&#1054;&#1056;&#1052;&#1040;&#1062;&#1048;&#1071;%20&#1087;&#1086;%20&#1080;&#1089;&#1087;&#1086;&#1083;&#1085;&#1077;&#1085;&#1080;&#1102;%20&#1076;&#1086;&#1088;&#1086;&#1078;&#1085;&#1086;&#1075;&#1086;%20&#1092;&#1086;&#1085;&#1076;&#1072;%20(&#1060;&#1041;+&#1054;&#1041;)%20&#1079;&#1072;%202024%20&#1075;&#1086;&#1076;.xls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urova_V\Desktop\&#1051;&#1080;&#1089;&#1090;%20Microsoft%20Office%20Excel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urova_V\Desktop\&#1051;&#1080;&#1089;&#1090;%20Microsoft%20Office%20Excel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urova_V\Desktop\&#1051;&#1080;&#1089;&#1090;%20Microsoft%20Office%20Exce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"/>
  <c:chart>
    <c:autoTitleDeleted val="1"/>
    <c:plotArea>
      <c:layout>
        <c:manualLayout>
          <c:layoutTarget val="inner"/>
          <c:xMode val="edge"/>
          <c:yMode val="edge"/>
          <c:x val="0.26681338001112626"/>
          <c:y val="1.0347572181904801E-3"/>
          <c:w val="0.48964315120866081"/>
          <c:h val="0.8615915748989679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6"/>
          <c:dPt>
            <c:idx val="0"/>
            <c:explosion val="5"/>
          </c:dPt>
          <c:dLbls>
            <c:dLbl>
              <c:idx val="0"/>
              <c:layout>
                <c:manualLayout>
                  <c:x val="6.7859192893911804E-2"/>
                  <c:y val="-0.13737361597283768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defRPr>
                    </a:pPr>
                    <a:r>
                      <a:rPr lang="ru-RU" sz="1200" dirty="0">
                        <a:solidFill>
                          <a:schemeClr val="bg1"/>
                        </a:solidFill>
                      </a:rPr>
                      <a:t>Городское
69%</a:t>
                    </a:r>
                  </a:p>
                </c:rich>
              </c:tx>
              <c:spPr/>
              <c:showCatName val="1"/>
              <c:showPercent val="1"/>
            </c:dLbl>
            <c:dLbl>
              <c:idx val="1"/>
              <c:layout>
                <c:manualLayout>
                  <c:x val="-4.5152057211581532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>
                        <a:solidFill>
                          <a:schemeClr val="bg1"/>
                        </a:solidFill>
                      </a:rPr>
                      <a:t>С</a:t>
                    </a:r>
                    <a:r>
                      <a:rPr lang="ru-RU" sz="1600" dirty="0">
                        <a:solidFill>
                          <a:schemeClr val="bg1"/>
                        </a:solidFill>
                      </a:rPr>
                      <a:t>ельское
31%</a:t>
                    </a:r>
                  </a:p>
                </c:rich>
              </c:tx>
              <c:showCatName val="1"/>
              <c:showPercent val="1"/>
            </c:dLbl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endParaRPr lang="ru-RU"/>
              </a:p>
            </c:txPr>
            <c:showCatName val="1"/>
            <c:showPercent val="1"/>
            <c:showLeaderLines val="1"/>
            <c:leaderLines>
              <c:spPr>
                <a:ln>
                  <a:solidFill>
                    <a:schemeClr val="bg1">
                      <a:lumMod val="50000"/>
                    </a:schemeClr>
                  </a:solidFill>
                </a:ln>
              </c:spPr>
            </c:leaderLines>
          </c:dLbls>
          <c:cat>
            <c:strRef>
              <c:f>Лист1!$A$2:$A$3</c:f>
              <c:strCache>
                <c:ptCount val="2"/>
                <c:pt idx="0">
                  <c:v>Городское</c:v>
                </c:pt>
                <c:pt idx="1">
                  <c:v>Сельское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729497</c:v>
                </c:pt>
                <c:pt idx="1">
                  <c:v>331395</c:v>
                </c:pt>
              </c:numCache>
            </c:numRef>
          </c:val>
        </c:ser>
        <c:firstSliceAng val="0"/>
      </c:pie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23150270125024869"/>
          <c:y val="0.14923555502380079"/>
          <c:w val="0.53050145591058362"/>
          <c:h val="0.70152888995239848"/>
        </c:manualLayout>
      </c:layout>
      <c:barChart>
        <c:barDir val="col"/>
        <c:grouping val="clustered"/>
        <c:ser>
          <c:idx val="0"/>
          <c:order val="0"/>
          <c:spPr>
            <a:solidFill>
              <a:schemeClr val="bg1"/>
            </a:solidFill>
            <a:ln>
              <a:solidFill>
                <a:schemeClr val="bg1"/>
              </a:solidFill>
            </a:ln>
          </c:spPr>
          <c:dLbls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endParaRPr lang="ru-RU"/>
              </a:p>
            </c:txPr>
            <c:showVal val="1"/>
          </c:dLbls>
          <c:val>
            <c:numRef>
              <c:f>Лист1!$E$4:$F$4</c:f>
              <c:numCache>
                <c:formatCode>#,##0</c:formatCode>
                <c:ptCount val="2"/>
                <c:pt idx="0">
                  <c:v>13666.673299079999</c:v>
                </c:pt>
                <c:pt idx="1">
                  <c:v>2794.1522208200004</c:v>
                </c:pt>
              </c:numCache>
            </c:numRef>
          </c:val>
        </c:ser>
        <c:dLbls>
          <c:showVal val="1"/>
        </c:dLbls>
        <c:axId val="129596416"/>
        <c:axId val="129626880"/>
      </c:barChart>
      <c:catAx>
        <c:axId val="129596416"/>
        <c:scaling>
          <c:orientation val="minMax"/>
        </c:scaling>
        <c:delete val="1"/>
        <c:axPos val="b"/>
        <c:tickLblPos val="none"/>
        <c:crossAx val="129626880"/>
        <c:crosses val="autoZero"/>
        <c:auto val="1"/>
        <c:lblAlgn val="ctr"/>
        <c:lblOffset val="100"/>
      </c:catAx>
      <c:valAx>
        <c:axId val="129626880"/>
        <c:scaling>
          <c:orientation val="minMax"/>
        </c:scaling>
        <c:delete val="1"/>
        <c:axPos val="l"/>
        <c:numFmt formatCode="#,##0" sourceLinked="1"/>
        <c:tickLblPos val="none"/>
        <c:crossAx val="129596416"/>
        <c:crosses val="autoZero"/>
        <c:crossBetween val="between"/>
      </c:valAx>
    </c:plotArea>
    <c:plotVisOnly val="1"/>
  </c:chart>
  <c:spPr>
    <a:noFill/>
    <a:ln>
      <a:noFill/>
    </a:ln>
  </c:sp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"/>
  <c:chart>
    <c:plotArea>
      <c:layout>
        <c:manualLayout>
          <c:layoutTarget val="inner"/>
          <c:xMode val="edge"/>
          <c:yMode val="edge"/>
          <c:x val="0.1167446041348941"/>
          <c:y val="0.39514258718433454"/>
          <c:w val="0.67832646120128071"/>
          <c:h val="0.5168646890291545"/>
        </c:manualLayout>
      </c:layout>
      <c:barChart>
        <c:barDir val="col"/>
        <c:grouping val="clustered"/>
        <c:ser>
          <c:idx val="0"/>
          <c:order val="0"/>
          <c:dLbls>
            <c:dLbl>
              <c:idx val="0"/>
              <c:spPr/>
              <c:txPr>
                <a:bodyPr/>
                <a:lstStyle/>
                <a:p>
                  <a:pPr>
                    <a:defRPr sz="1200" b="1">
                      <a:latin typeface="Tahoma" pitchFamily="34" charset="0"/>
                      <a:ea typeface="Tahoma" pitchFamily="34" charset="0"/>
                      <a:cs typeface="Tahoma" pitchFamily="34" charset="0"/>
                    </a:defRPr>
                  </a:pPr>
                  <a:endParaRPr lang="ru-RU"/>
                </a:p>
              </c:txPr>
            </c:dLbl>
            <c:dLbl>
              <c:idx val="1"/>
              <c:spPr/>
              <c:txPr>
                <a:bodyPr/>
                <a:lstStyle/>
                <a:p>
                  <a:pPr>
                    <a:defRPr sz="1200" b="1">
                      <a:latin typeface="Tahoma" pitchFamily="34" charset="0"/>
                      <a:ea typeface="Tahoma" pitchFamily="34" charset="0"/>
                      <a:cs typeface="Tahoma" pitchFamily="34" charset="0"/>
                    </a:defRPr>
                  </a:pPr>
                  <a:endParaRPr lang="ru-RU"/>
                </a:p>
              </c:txPr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val>
            <c:numRef>
              <c:f>Лист1!$E$10:$F$10</c:f>
              <c:numCache>
                <c:formatCode>#,##0</c:formatCode>
                <c:ptCount val="2"/>
                <c:pt idx="0">
                  <c:v>26613.35800299</c:v>
                </c:pt>
                <c:pt idx="1">
                  <c:v>28258.643272069996</c:v>
                </c:pt>
              </c:numCache>
            </c:numRef>
          </c:val>
        </c:ser>
        <c:dLbls>
          <c:showVal val="1"/>
        </c:dLbls>
        <c:axId val="129467136"/>
        <c:axId val="129468672"/>
      </c:barChart>
      <c:catAx>
        <c:axId val="129467136"/>
        <c:scaling>
          <c:orientation val="minMax"/>
        </c:scaling>
        <c:delete val="1"/>
        <c:axPos val="b"/>
        <c:tickLblPos val="none"/>
        <c:crossAx val="129468672"/>
        <c:crosses val="autoZero"/>
        <c:auto val="1"/>
        <c:lblAlgn val="ctr"/>
        <c:lblOffset val="100"/>
      </c:catAx>
      <c:valAx>
        <c:axId val="129468672"/>
        <c:scaling>
          <c:orientation val="minMax"/>
        </c:scaling>
        <c:delete val="1"/>
        <c:axPos val="l"/>
        <c:numFmt formatCode="#,##0" sourceLinked="1"/>
        <c:tickLblPos val="none"/>
        <c:crossAx val="129467136"/>
        <c:crosses val="autoZero"/>
        <c:crossBetween val="between"/>
      </c:valAx>
    </c:plotArea>
    <c:plotVisOnly val="1"/>
  </c:chart>
  <c:spPr>
    <a:noFill/>
    <a:ln>
      <a:noFill/>
    </a:ln>
  </c:spPr>
  <c:txPr>
    <a:bodyPr/>
    <a:lstStyle/>
    <a:p>
      <a:pPr>
        <a:defRPr sz="105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"/>
  <c:chart>
    <c:plotArea>
      <c:layout>
        <c:manualLayout>
          <c:layoutTarget val="inner"/>
          <c:xMode val="edge"/>
          <c:yMode val="edge"/>
          <c:x val="0.21084241230879791"/>
          <c:y val="0.53919008999000106"/>
          <c:w val="0.50626017399032686"/>
          <c:h val="0.33903929655964365"/>
        </c:manualLayout>
      </c:layout>
      <c:barChart>
        <c:barDir val="col"/>
        <c:grouping val="clustered"/>
        <c:ser>
          <c:idx val="0"/>
          <c:order val="0"/>
          <c:dLbls>
            <c:txPr>
              <a:bodyPr/>
              <a:lstStyle/>
              <a:p>
                <a:pPr>
                  <a:defRPr sz="1200" b="1"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endParaRPr lang="ru-RU"/>
              </a:p>
            </c:txPr>
            <c:dLblPos val="outEnd"/>
            <c:showVal val="1"/>
          </c:dLbls>
          <c:val>
            <c:numRef>
              <c:f>Лист1!$E$3:$F$3</c:f>
              <c:numCache>
                <c:formatCode>#,##0</c:formatCode>
                <c:ptCount val="2"/>
                <c:pt idx="0">
                  <c:v>4726.9247373599992</c:v>
                </c:pt>
                <c:pt idx="1">
                  <c:v>5012.3555363600044</c:v>
                </c:pt>
              </c:numCache>
            </c:numRef>
          </c:val>
        </c:ser>
        <c:axId val="129653376"/>
        <c:axId val="129667456"/>
      </c:barChart>
      <c:catAx>
        <c:axId val="129653376"/>
        <c:scaling>
          <c:orientation val="minMax"/>
        </c:scaling>
        <c:delete val="1"/>
        <c:axPos val="b"/>
        <c:tickLblPos val="none"/>
        <c:crossAx val="129667456"/>
        <c:crosses val="autoZero"/>
        <c:auto val="1"/>
        <c:lblAlgn val="ctr"/>
        <c:lblOffset val="100"/>
      </c:catAx>
      <c:valAx>
        <c:axId val="129667456"/>
        <c:scaling>
          <c:orientation val="minMax"/>
        </c:scaling>
        <c:delete val="1"/>
        <c:axPos val="l"/>
        <c:numFmt formatCode="#,##0" sourceLinked="1"/>
        <c:tickLblPos val="none"/>
        <c:crossAx val="129653376"/>
        <c:crosses val="autoZero"/>
        <c:crossBetween val="between"/>
      </c:valAx>
      <c:spPr>
        <a:noFill/>
        <a:ln w="25400">
          <a:noFill/>
        </a:ln>
      </c:spPr>
    </c:plotArea>
    <c:plotVisOnly val="1"/>
  </c:chart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3.0555555555555582E-2"/>
          <c:y val="0.24934121903121934"/>
          <c:w val="0.65504247610470989"/>
          <c:h val="0.69973301577602476"/>
        </c:manualLayout>
      </c:layout>
      <c:barChart>
        <c:barDir val="col"/>
        <c:grouping val="clustered"/>
        <c:ser>
          <c:idx val="0"/>
          <c:order val="0"/>
          <c:spPr>
            <a:solidFill>
              <a:schemeClr val="bg1"/>
            </a:solidFill>
            <a:ln>
              <a:solidFill>
                <a:schemeClr val="bg1"/>
              </a:solidFill>
            </a:ln>
          </c:spPr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endParaRPr lang="ru-RU"/>
              </a:p>
            </c:txPr>
            <c:showVal val="1"/>
          </c:dLbls>
          <c:val>
            <c:numRef>
              <c:f>Лист1!$E$6:$F$6</c:f>
              <c:numCache>
                <c:formatCode>#,##0</c:formatCode>
                <c:ptCount val="2"/>
                <c:pt idx="0">
                  <c:v>23988.511178539895</c:v>
                </c:pt>
                <c:pt idx="1">
                  <c:v>20209.752835179999</c:v>
                </c:pt>
              </c:numCache>
            </c:numRef>
          </c:val>
        </c:ser>
        <c:dLbls>
          <c:showVal val="1"/>
        </c:dLbls>
        <c:axId val="127997056"/>
        <c:axId val="127998592"/>
      </c:barChart>
      <c:catAx>
        <c:axId val="127997056"/>
        <c:scaling>
          <c:orientation val="minMax"/>
        </c:scaling>
        <c:delete val="1"/>
        <c:axPos val="b"/>
        <c:tickLblPos val="none"/>
        <c:crossAx val="127998592"/>
        <c:crosses val="autoZero"/>
        <c:auto val="1"/>
        <c:lblAlgn val="ctr"/>
        <c:lblOffset val="100"/>
      </c:catAx>
      <c:valAx>
        <c:axId val="127998592"/>
        <c:scaling>
          <c:orientation val="minMax"/>
        </c:scaling>
        <c:delete val="1"/>
        <c:axPos val="l"/>
        <c:numFmt formatCode="#,##0" sourceLinked="1"/>
        <c:tickLblPos val="none"/>
        <c:crossAx val="127997056"/>
        <c:crosses val="autoZero"/>
        <c:crossBetween val="between"/>
      </c:valAx>
    </c:plotArea>
    <c:plotVisOnly val="1"/>
  </c:chart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7.4617777511900504E-2"/>
          <c:y val="0.33314199656828258"/>
          <c:w val="0.88468161657252165"/>
          <c:h val="0.45129553506400522"/>
        </c:manualLayout>
      </c:layout>
      <c:barChart>
        <c:barDir val="col"/>
        <c:grouping val="clustered"/>
        <c:ser>
          <c:idx val="0"/>
          <c:order val="0"/>
          <c:spPr>
            <a:solidFill>
              <a:schemeClr val="bg1"/>
            </a:solidFill>
            <a:ln>
              <a:solidFill>
                <a:schemeClr val="bg1"/>
              </a:solidFill>
            </a:ln>
          </c:spPr>
          <c:val>
            <c:numRef>
              <c:f>Лист1!$E$16:$F$16</c:f>
              <c:numCache>
                <c:formatCode>#,##0</c:formatCode>
                <c:ptCount val="2"/>
                <c:pt idx="0">
                  <c:v>90.855329449999999</c:v>
                </c:pt>
                <c:pt idx="1">
                  <c:v>125.15227899999958</c:v>
                </c:pt>
              </c:numCache>
            </c:numRef>
          </c:val>
        </c:ser>
        <c:dLbls>
          <c:showVal val="1"/>
        </c:dLbls>
        <c:axId val="129696512"/>
        <c:axId val="129698048"/>
      </c:barChart>
      <c:catAx>
        <c:axId val="129696512"/>
        <c:scaling>
          <c:orientation val="minMax"/>
        </c:scaling>
        <c:delete val="1"/>
        <c:axPos val="b"/>
        <c:tickLblPos val="none"/>
        <c:crossAx val="129698048"/>
        <c:crosses val="autoZero"/>
        <c:auto val="1"/>
        <c:lblAlgn val="ctr"/>
        <c:lblOffset val="100"/>
      </c:catAx>
      <c:valAx>
        <c:axId val="129698048"/>
        <c:scaling>
          <c:orientation val="minMax"/>
        </c:scaling>
        <c:delete val="1"/>
        <c:axPos val="l"/>
        <c:numFmt formatCode="#,##0" sourceLinked="1"/>
        <c:tickLblPos val="none"/>
        <c:crossAx val="129696512"/>
        <c:crosses val="autoZero"/>
        <c:crossBetween val="between"/>
      </c:valAx>
    </c:plotArea>
    <c:plotVisOnly val="1"/>
  </c:chart>
  <c:txPr>
    <a:bodyPr/>
    <a:lstStyle/>
    <a:p>
      <a:pPr>
        <a:defRPr sz="1200" b="1">
          <a:solidFill>
            <a:schemeClr val="bg1"/>
          </a:solidFill>
          <a:latin typeface="Tahoma" pitchFamily="34" charset="0"/>
          <a:ea typeface="Tahoma" pitchFamily="34" charset="0"/>
          <a:cs typeface="Tahoma" pitchFamily="34" charset="0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1"/>
  <c:chart>
    <c:plotArea>
      <c:layout>
        <c:manualLayout>
          <c:layoutTarget val="inner"/>
          <c:xMode val="edge"/>
          <c:yMode val="edge"/>
          <c:x val="6.928793626105037E-2"/>
          <c:y val="0.47977506159092131"/>
          <c:w val="0.82363070769914748"/>
          <c:h val="0.39456956513526897"/>
        </c:manualLayout>
      </c:layout>
      <c:barChart>
        <c:barDir val="col"/>
        <c:grouping val="clustered"/>
        <c:ser>
          <c:idx val="0"/>
          <c:order val="0"/>
          <c:val>
            <c:numRef>
              <c:f>Лист1!$E$15:$F$15</c:f>
              <c:numCache>
                <c:formatCode>#,##0</c:formatCode>
                <c:ptCount val="2"/>
                <c:pt idx="0">
                  <c:v>206.92122674000078</c:v>
                </c:pt>
                <c:pt idx="1">
                  <c:v>210.26971706</c:v>
                </c:pt>
              </c:numCache>
            </c:numRef>
          </c:val>
        </c:ser>
        <c:dLbls>
          <c:showVal val="1"/>
        </c:dLbls>
        <c:axId val="129756160"/>
        <c:axId val="129757952"/>
      </c:barChart>
      <c:catAx>
        <c:axId val="129756160"/>
        <c:scaling>
          <c:orientation val="minMax"/>
        </c:scaling>
        <c:delete val="1"/>
        <c:axPos val="b"/>
        <c:tickLblPos val="none"/>
        <c:crossAx val="129757952"/>
        <c:crosses val="autoZero"/>
        <c:auto val="1"/>
        <c:lblAlgn val="ctr"/>
        <c:lblOffset val="100"/>
      </c:catAx>
      <c:valAx>
        <c:axId val="129757952"/>
        <c:scaling>
          <c:orientation val="minMax"/>
        </c:scaling>
        <c:delete val="1"/>
        <c:axPos val="l"/>
        <c:numFmt formatCode="#,##0" sourceLinked="1"/>
        <c:tickLblPos val="none"/>
        <c:crossAx val="129756160"/>
        <c:crosses val="autoZero"/>
        <c:crossBetween val="between"/>
      </c:valAx>
    </c:plotArea>
    <c:plotVisOnly val="1"/>
  </c:chart>
  <c:txPr>
    <a:bodyPr/>
    <a:lstStyle/>
    <a:p>
      <a:pPr>
        <a:defRPr sz="1200" b="1">
          <a:latin typeface="Tahoma" pitchFamily="34" charset="0"/>
          <a:ea typeface="Tahoma" pitchFamily="34" charset="0"/>
          <a:cs typeface="Tahoma" pitchFamily="34" charset="0"/>
        </a:defRPr>
      </a:pPr>
      <a:endParaRPr lang="ru-RU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9.700311076547051E-2"/>
          <c:y val="0.52193469731433362"/>
          <c:w val="0.61268375151298982"/>
          <c:h val="0.36836184868347982"/>
        </c:manualLayout>
      </c:layout>
      <c:barChart>
        <c:barDir val="col"/>
        <c:grouping val="clustered"/>
        <c:ser>
          <c:idx val="0"/>
          <c:order val="0"/>
          <c:spPr>
            <a:solidFill>
              <a:schemeClr val="bg1"/>
            </a:solidFill>
            <a:ln>
              <a:solidFill>
                <a:schemeClr val="bg1"/>
              </a:solidFill>
            </a:ln>
          </c:spPr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endParaRPr lang="ru-RU"/>
              </a:p>
            </c:txPr>
            <c:showVal val="1"/>
          </c:dLbls>
          <c:val>
            <c:numRef>
              <c:f>Лист1!$E$14:$F$14</c:f>
              <c:numCache>
                <c:formatCode>#,##0</c:formatCode>
                <c:ptCount val="2"/>
                <c:pt idx="0">
                  <c:v>1188.7477350900001</c:v>
                </c:pt>
                <c:pt idx="1">
                  <c:v>1329.09342778</c:v>
                </c:pt>
              </c:numCache>
            </c:numRef>
          </c:val>
        </c:ser>
        <c:dLbls>
          <c:showVal val="1"/>
        </c:dLbls>
        <c:axId val="131153920"/>
        <c:axId val="131155456"/>
      </c:barChart>
      <c:catAx>
        <c:axId val="131153920"/>
        <c:scaling>
          <c:orientation val="minMax"/>
        </c:scaling>
        <c:delete val="1"/>
        <c:axPos val="b"/>
        <c:tickLblPos val="none"/>
        <c:crossAx val="131155456"/>
        <c:crosses val="autoZero"/>
        <c:auto val="1"/>
        <c:lblAlgn val="ctr"/>
        <c:lblOffset val="100"/>
      </c:catAx>
      <c:valAx>
        <c:axId val="131155456"/>
        <c:scaling>
          <c:orientation val="minMax"/>
        </c:scaling>
        <c:delete val="1"/>
        <c:axPos val="l"/>
        <c:numFmt formatCode="#,##0" sourceLinked="1"/>
        <c:tickLblPos val="none"/>
        <c:crossAx val="131153920"/>
        <c:crosses val="autoZero"/>
        <c:crossBetween val="between"/>
      </c:valAx>
    </c:plotArea>
    <c:plotVisOnly val="1"/>
  </c:chart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5.1054268823931923E-2"/>
          <c:y val="0.38985756385069092"/>
          <c:w val="0.63333752390085307"/>
          <c:h val="0.50293160609037579"/>
        </c:manualLayout>
      </c:layout>
      <c:barChart>
        <c:barDir val="col"/>
        <c:grouping val="clustered"/>
        <c:ser>
          <c:idx val="0"/>
          <c:order val="0"/>
          <c:spPr>
            <a:solidFill>
              <a:schemeClr val="bg1"/>
            </a:solidFill>
            <a:ln>
              <a:solidFill>
                <a:schemeClr val="bg1"/>
              </a:solidFill>
            </a:ln>
          </c:spPr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endParaRPr lang="ru-RU"/>
              </a:p>
            </c:txPr>
            <c:showVal val="1"/>
          </c:dLbls>
          <c:val>
            <c:numRef>
              <c:f>Лист1!$E$5:$F$5</c:f>
              <c:numCache>
                <c:formatCode>#,##0</c:formatCode>
                <c:ptCount val="2"/>
                <c:pt idx="0">
                  <c:v>1067.73606453</c:v>
                </c:pt>
                <c:pt idx="1">
                  <c:v>2206.0792343700091</c:v>
                </c:pt>
              </c:numCache>
            </c:numRef>
          </c:val>
        </c:ser>
        <c:dLbls>
          <c:showVal val="1"/>
        </c:dLbls>
        <c:axId val="131375872"/>
        <c:axId val="131377408"/>
      </c:barChart>
      <c:catAx>
        <c:axId val="131375872"/>
        <c:scaling>
          <c:orientation val="minMax"/>
        </c:scaling>
        <c:delete val="1"/>
        <c:axPos val="b"/>
        <c:tickLblPos val="none"/>
        <c:crossAx val="131377408"/>
        <c:crosses val="autoZero"/>
        <c:auto val="1"/>
        <c:lblAlgn val="ctr"/>
        <c:lblOffset val="100"/>
      </c:catAx>
      <c:valAx>
        <c:axId val="131377408"/>
        <c:scaling>
          <c:orientation val="minMax"/>
        </c:scaling>
        <c:delete val="1"/>
        <c:axPos val="l"/>
        <c:numFmt formatCode="#,##0" sourceLinked="1"/>
        <c:tickLblPos val="none"/>
        <c:crossAx val="131375872"/>
        <c:crosses val="autoZero"/>
        <c:crossBetween val="between"/>
      </c:valAx>
    </c:plotArea>
    <c:plotVisOnly val="1"/>
  </c:chart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1"/>
  <c:chart>
    <c:plotArea>
      <c:layout>
        <c:manualLayout>
          <c:layoutTarget val="inner"/>
          <c:xMode val="edge"/>
          <c:yMode val="edge"/>
          <c:x val="0.13717611623399867"/>
          <c:y val="0.40891762402761433"/>
          <c:w val="0.64236226838993149"/>
          <c:h val="0.39246524430183188"/>
        </c:manualLayout>
      </c:layout>
      <c:barChart>
        <c:barDir val="col"/>
        <c:grouping val="clustered"/>
        <c:ser>
          <c:idx val="0"/>
          <c:order val="0"/>
          <c:val>
            <c:numRef>
              <c:f>Лист1!$E$17:$F$17</c:f>
              <c:numCache>
                <c:formatCode>#,##0</c:formatCode>
                <c:ptCount val="2"/>
                <c:pt idx="0">
                  <c:v>1193.9959833000053</c:v>
                </c:pt>
                <c:pt idx="1">
                  <c:v>1179.5053095599999</c:v>
                </c:pt>
              </c:numCache>
            </c:numRef>
          </c:val>
        </c:ser>
        <c:dLbls>
          <c:showVal val="1"/>
        </c:dLbls>
        <c:axId val="131388928"/>
        <c:axId val="131390464"/>
      </c:barChart>
      <c:catAx>
        <c:axId val="131388928"/>
        <c:scaling>
          <c:orientation val="minMax"/>
        </c:scaling>
        <c:delete val="1"/>
        <c:axPos val="b"/>
        <c:tickLblPos val="none"/>
        <c:crossAx val="131390464"/>
        <c:crosses val="autoZero"/>
        <c:auto val="1"/>
        <c:lblAlgn val="ctr"/>
        <c:lblOffset val="100"/>
      </c:catAx>
      <c:valAx>
        <c:axId val="131390464"/>
        <c:scaling>
          <c:orientation val="minMax"/>
        </c:scaling>
        <c:delete val="1"/>
        <c:axPos val="l"/>
        <c:numFmt formatCode="#,##0" sourceLinked="1"/>
        <c:tickLblPos val="none"/>
        <c:crossAx val="131388928"/>
        <c:crosses val="autoZero"/>
        <c:crossBetween val="between"/>
      </c:valAx>
    </c:plotArea>
    <c:plotVisOnly val="1"/>
  </c:chart>
  <c:txPr>
    <a:bodyPr/>
    <a:lstStyle/>
    <a:p>
      <a:pPr>
        <a:defRPr sz="1200" b="1">
          <a:latin typeface="Tahoma" pitchFamily="34" charset="0"/>
          <a:ea typeface="Tahoma" pitchFamily="34" charset="0"/>
          <a:cs typeface="Tahoma" pitchFamily="34" charset="0"/>
        </a:defRPr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1"/>
  <c:chart>
    <c:plotArea>
      <c:layout>
        <c:manualLayout>
          <c:layoutTarget val="inner"/>
          <c:xMode val="edge"/>
          <c:yMode val="edge"/>
          <c:x val="7.504543654693667E-2"/>
          <c:y val="0.41266189668505782"/>
          <c:w val="0.61890559168639636"/>
          <c:h val="0.47385608172655291"/>
        </c:manualLayout>
      </c:layout>
      <c:barChart>
        <c:barDir val="col"/>
        <c:grouping val="clustered"/>
        <c:ser>
          <c:idx val="0"/>
          <c:order val="0"/>
          <c:val>
            <c:numRef>
              <c:f>Лист1!$E$8:$F$8</c:f>
              <c:numCache>
                <c:formatCode>#,##0</c:formatCode>
                <c:ptCount val="2"/>
                <c:pt idx="0">
                  <c:v>1974.7384896400001</c:v>
                </c:pt>
                <c:pt idx="1">
                  <c:v>560.10578751000321</c:v>
                </c:pt>
              </c:numCache>
            </c:numRef>
          </c:val>
        </c:ser>
        <c:dLbls>
          <c:showVal val="1"/>
        </c:dLbls>
        <c:axId val="131410176"/>
        <c:axId val="131461120"/>
      </c:barChart>
      <c:catAx>
        <c:axId val="131410176"/>
        <c:scaling>
          <c:orientation val="minMax"/>
        </c:scaling>
        <c:delete val="1"/>
        <c:axPos val="b"/>
        <c:tickLblPos val="none"/>
        <c:crossAx val="131461120"/>
        <c:crosses val="autoZero"/>
        <c:auto val="1"/>
        <c:lblAlgn val="ctr"/>
        <c:lblOffset val="100"/>
      </c:catAx>
      <c:valAx>
        <c:axId val="131461120"/>
        <c:scaling>
          <c:orientation val="minMax"/>
        </c:scaling>
        <c:delete val="1"/>
        <c:axPos val="l"/>
        <c:numFmt formatCode="#,##0" sourceLinked="1"/>
        <c:tickLblPos val="none"/>
        <c:crossAx val="131410176"/>
        <c:crosses val="autoZero"/>
        <c:crossBetween val="between"/>
      </c:valAx>
    </c:plotArea>
    <c:plotVisOnly val="1"/>
  </c:chart>
  <c:txPr>
    <a:bodyPr/>
    <a:lstStyle/>
    <a:p>
      <a:pPr>
        <a:defRPr sz="1200" b="1">
          <a:latin typeface="Tahoma" pitchFamily="34" charset="0"/>
          <a:ea typeface="Tahoma" pitchFamily="34" charset="0"/>
          <a:cs typeface="Tahoma" pitchFamily="34" charset="0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7.2713150226300524E-2"/>
          <c:y val="2.7324819933935353E-2"/>
          <c:w val="0.92629153563169975"/>
          <c:h val="0.87399267843480477"/>
        </c:manualLayout>
      </c:layout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Дефицит (профицит)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</c:spPr>
          <c:dLbls>
            <c:dLbl>
              <c:idx val="0"/>
              <c:layout>
                <c:manualLayout>
                  <c:x val="3.948709189845321E-2"/>
                  <c:y val="-4.9681490788973433E-3"/>
                </c:manualLayout>
              </c:layout>
              <c:showVal val="1"/>
            </c:dLbl>
            <c:dLbl>
              <c:idx val="1"/>
              <c:layout>
                <c:manualLayout>
                  <c:x val="0"/>
                  <c:y val="0"/>
                </c:manualLayout>
              </c:layout>
              <c:showVal val="1"/>
            </c:dLbl>
            <c:dLbl>
              <c:idx val="2"/>
              <c:layout>
                <c:manualLayout>
                  <c:x val="1.3162329419626867E-2"/>
                  <c:y val="-7.4522236183460914E-3"/>
                </c:manualLayout>
              </c:layout>
              <c:showVal val="1"/>
            </c:dLbl>
            <c:dLbl>
              <c:idx val="3"/>
              <c:layout>
                <c:manualLayout>
                  <c:x val="-2.6317196789992282E-3"/>
                  <c:y val="-2.4840745394486686E-3"/>
                </c:manualLayout>
              </c:layout>
              <c:showVal val="1"/>
            </c:dLbl>
            <c:dLbl>
              <c:idx val="4"/>
              <c:layout>
                <c:manualLayout>
                  <c:x val="3.0273533852415897E-2"/>
                  <c:y val="2.4840745394486686E-3"/>
                </c:manualLayout>
              </c:layout>
              <c:showVal val="1"/>
            </c:dLbl>
            <c:txPr>
              <a:bodyPr/>
              <a:lstStyle/>
              <a:p>
                <a:pPr>
                  <a:defRPr sz="1400"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2024</c:v>
                </c:pt>
                <c:pt idx="1">
                  <c:v>2023</c:v>
                </c:pt>
              </c:numCache>
            </c:num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2700.4300000000012</c:v>
                </c:pt>
                <c:pt idx="1">
                  <c:v>-7692.37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dLbls>
            <c:txPr>
              <a:bodyPr/>
              <a:lstStyle/>
              <a:p>
                <a:pPr>
                  <a:defRPr sz="1400"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2024</c:v>
                </c:pt>
                <c:pt idx="1">
                  <c:v>2023</c:v>
                </c:pt>
              </c:numCache>
            </c:numRef>
          </c:cat>
          <c:val>
            <c:numRef>
              <c:f>Лист1!$C$2:$C$3</c:f>
              <c:numCache>
                <c:formatCode>#,##0.00</c:formatCode>
                <c:ptCount val="2"/>
                <c:pt idx="0">
                  <c:v>153242.57999999999</c:v>
                </c:pt>
                <c:pt idx="1">
                  <c:v>113413.61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chemeClr val="tx2"/>
            </a:solidFill>
          </c:spPr>
          <c:dLbls>
            <c:txPr>
              <a:bodyPr/>
              <a:lstStyle/>
              <a:p>
                <a:pPr>
                  <a:defRPr sz="140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2024</c:v>
                </c:pt>
                <c:pt idx="1">
                  <c:v>2023</c:v>
                </c:pt>
              </c:numCache>
            </c:numRef>
          </c:cat>
          <c:val>
            <c:numRef>
              <c:f>Лист1!$D$2:$D$3</c:f>
              <c:numCache>
                <c:formatCode>#,##0.00</c:formatCode>
                <c:ptCount val="2"/>
                <c:pt idx="0">
                  <c:v>155943.01</c:v>
                </c:pt>
                <c:pt idx="1">
                  <c:v>105721.23999999999</c:v>
                </c:pt>
              </c:numCache>
            </c:numRef>
          </c:val>
        </c:ser>
        <c:dLbls>
          <c:showVal val="1"/>
        </c:dLbls>
        <c:gapWidth val="75"/>
        <c:axId val="168190720"/>
        <c:axId val="168379136"/>
      </c:barChart>
      <c:catAx>
        <c:axId val="168190720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/>
          <a:lstStyle/>
          <a:p>
            <a:pPr>
              <a:defRPr sz="1800" b="1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pPr>
            <a:endParaRPr lang="ru-RU"/>
          </a:p>
        </c:txPr>
        <c:crossAx val="168379136"/>
        <c:crosses val="autoZero"/>
        <c:auto val="1"/>
        <c:lblAlgn val="ctr"/>
        <c:lblOffset val="900"/>
      </c:catAx>
      <c:valAx>
        <c:axId val="168379136"/>
        <c:scaling>
          <c:orientation val="minMax"/>
        </c:scaling>
        <c:axPos val="b"/>
        <c:numFmt formatCode="#,##0.00" sourceLinked="1"/>
        <c:majorTickMark val="none"/>
        <c:tickLblPos val="none"/>
        <c:crossAx val="168190720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600" b="1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0.1620690794115969"/>
          <c:y val="0.38653518383248286"/>
          <c:w val="0.623427727249527"/>
          <c:h val="0.5793587705352411"/>
        </c:manualLayout>
      </c:layout>
      <c:barChart>
        <c:barDir val="col"/>
        <c:grouping val="clustered"/>
        <c:ser>
          <c:idx val="0"/>
          <c:order val="0"/>
          <c:spPr>
            <a:solidFill>
              <a:schemeClr val="bg1"/>
            </a:solidFill>
            <a:ln>
              <a:solidFill>
                <a:schemeClr val="bg1"/>
              </a:solidFill>
            </a:ln>
          </c:spPr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endParaRPr lang="ru-RU"/>
              </a:p>
            </c:txPr>
            <c:showVal val="1"/>
          </c:dLbls>
          <c:val>
            <c:numRef>
              <c:f>Лист1!$E$11:$F$11</c:f>
              <c:numCache>
                <c:formatCode>#,##0</c:formatCode>
                <c:ptCount val="2"/>
                <c:pt idx="0">
                  <c:v>2991.7659134</c:v>
                </c:pt>
                <c:pt idx="1">
                  <c:v>2142.4739143800139</c:v>
                </c:pt>
              </c:numCache>
            </c:numRef>
          </c:val>
        </c:ser>
        <c:dLbls>
          <c:showVal val="1"/>
        </c:dLbls>
        <c:axId val="132080384"/>
        <c:axId val="132081920"/>
      </c:barChart>
      <c:catAx>
        <c:axId val="132080384"/>
        <c:scaling>
          <c:orientation val="minMax"/>
        </c:scaling>
        <c:delete val="1"/>
        <c:axPos val="b"/>
        <c:tickLblPos val="none"/>
        <c:crossAx val="132081920"/>
        <c:crosses val="autoZero"/>
        <c:auto val="1"/>
        <c:lblAlgn val="ctr"/>
        <c:lblOffset val="100"/>
      </c:catAx>
      <c:valAx>
        <c:axId val="132081920"/>
        <c:scaling>
          <c:orientation val="minMax"/>
        </c:scaling>
        <c:delete val="1"/>
        <c:axPos val="l"/>
        <c:numFmt formatCode="#,##0" sourceLinked="1"/>
        <c:tickLblPos val="none"/>
        <c:crossAx val="132080384"/>
        <c:crosses val="autoZero"/>
        <c:crossBetween val="between"/>
      </c:valAx>
      <c:spPr>
        <a:noFill/>
        <a:ln w="25400">
          <a:noFill/>
        </a:ln>
      </c:spPr>
    </c:plotArea>
    <c:plotVisOnly val="1"/>
  </c:chart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"/>
  <c:chart>
    <c:autoTitleDeleted val="1"/>
    <c:plotArea>
      <c:layout>
        <c:manualLayout>
          <c:layoutTarget val="inner"/>
          <c:xMode val="edge"/>
          <c:yMode val="edge"/>
          <c:x val="0.26349972263771826"/>
          <c:y val="6.2915269974802054E-2"/>
          <c:w val="0.36827895554157342"/>
          <c:h val="0.7506934656936676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9"/>
          <c:dPt>
            <c:idx val="0"/>
            <c:spPr>
              <a:solidFill>
                <a:schemeClr val="tx2"/>
              </a:solidFill>
            </c:spPr>
          </c:dPt>
          <c:dPt>
            <c:idx val="1"/>
            <c:explosion val="15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2"/>
            <c:spPr>
              <a:solidFill>
                <a:schemeClr val="tx2">
                  <a:lumMod val="20000"/>
                  <a:lumOff val="80000"/>
                </a:schemeClr>
              </a:solidFill>
            </c:spPr>
          </c:dPt>
          <c:dPt>
            <c:idx val="3"/>
            <c:spPr>
              <a:solidFill>
                <a:schemeClr val="tx1">
                  <a:lumMod val="75000"/>
                  <a:lumOff val="25000"/>
                </a:schemeClr>
              </a:solidFill>
            </c:spPr>
          </c:dPt>
          <c:dPt>
            <c:idx val="4"/>
            <c:spPr>
              <a:solidFill>
                <a:schemeClr val="tx1">
                  <a:lumMod val="50000"/>
                  <a:lumOff val="50000"/>
                </a:schemeClr>
              </a:solidFill>
            </c:spPr>
          </c:dPt>
          <c:dPt>
            <c:idx val="5"/>
            <c:explosion val="20"/>
            <c:spPr>
              <a:solidFill>
                <a:schemeClr val="bg1">
                  <a:lumMod val="85000"/>
                </a:schemeClr>
              </a:solidFill>
            </c:spPr>
          </c:dPt>
          <c:dPt>
            <c:idx val="7"/>
            <c:spPr>
              <a:solidFill>
                <a:schemeClr val="accent1">
                  <a:lumMod val="40000"/>
                  <a:lumOff val="60000"/>
                </a:schemeClr>
              </a:solidFill>
            </c:spPr>
          </c:dPt>
          <c:cat>
            <c:strRef>
              <c:f>Лист1!$A$2:$A$7</c:f>
              <c:strCache>
                <c:ptCount val="6"/>
                <c:pt idx="0">
                  <c:v>Развитие здравоохранения</c:v>
                </c:pt>
                <c:pt idx="1">
                  <c:v>Развитие образования</c:v>
                </c:pt>
                <c:pt idx="2">
                  <c:v>Развитие транспортной системы</c:v>
                </c:pt>
                <c:pt idx="3">
                  <c:v>Социальная поддержка граждан</c:v>
                </c:pt>
                <c:pt idx="4">
                  <c:v>Прочие государственные программы</c:v>
                </c:pt>
                <c:pt idx="5">
                  <c:v>Непрограммные расходы</c:v>
                </c:pt>
              </c:strCache>
            </c:strRef>
          </c:cat>
          <c:val>
            <c:numRef>
              <c:f>Лист1!$B$2:$B$7</c:f>
              <c:numCache>
                <c:formatCode>#,##0</c:formatCode>
                <c:ptCount val="6"/>
                <c:pt idx="0">
                  <c:v>17828</c:v>
                </c:pt>
                <c:pt idx="1">
                  <c:v>26531</c:v>
                </c:pt>
                <c:pt idx="2">
                  <c:v>15348</c:v>
                </c:pt>
                <c:pt idx="3">
                  <c:v>12846</c:v>
                </c:pt>
                <c:pt idx="4">
                  <c:v>16320</c:v>
                </c:pt>
                <c:pt idx="5">
                  <c:v>64369</c:v>
                </c:pt>
              </c:numCache>
            </c:numRef>
          </c:val>
        </c:ser>
        <c:firstSliceAng val="0"/>
      </c:pieChart>
    </c:plotArea>
    <c:legend>
      <c:legendPos val="b"/>
      <c:layout>
        <c:manualLayout>
          <c:xMode val="edge"/>
          <c:yMode val="edge"/>
          <c:x val="0.13668913195544191"/>
          <c:y val="0.86598880154458413"/>
          <c:w val="0.86331086804455814"/>
          <c:h val="0.13401119845542925"/>
        </c:manualLayout>
      </c:layout>
      <c:txPr>
        <a:bodyPr/>
        <a:lstStyle/>
        <a:p>
          <a:pPr>
            <a:defRPr sz="140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"/>
  <c:chart>
    <c:autoTitleDeleted val="1"/>
    <c:plotArea>
      <c:layout>
        <c:manualLayout>
          <c:layoutTarget val="inner"/>
          <c:xMode val="edge"/>
          <c:yMode val="edge"/>
          <c:x val="0.10691191969661028"/>
          <c:y val="3.3013166887180888E-2"/>
          <c:w val="0.83182009358268238"/>
          <c:h val="0.9799492364096410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spPr>
              <a:solidFill>
                <a:schemeClr val="tx2"/>
              </a:solidFill>
            </c:spPr>
          </c:dPt>
          <c:dPt>
            <c:idx val="1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2"/>
            <c:spPr>
              <a:solidFill>
                <a:schemeClr val="tx2">
                  <a:lumMod val="20000"/>
                  <a:lumOff val="80000"/>
                </a:schemeClr>
              </a:solidFill>
            </c:spPr>
          </c:dPt>
          <c:dPt>
            <c:idx val="3"/>
            <c:spPr>
              <a:solidFill>
                <a:schemeClr val="tx1">
                  <a:lumMod val="75000"/>
                  <a:lumOff val="25000"/>
                </a:schemeClr>
              </a:solidFill>
            </c:spPr>
          </c:dPt>
          <c:dPt>
            <c:idx val="4"/>
            <c:spPr>
              <a:solidFill>
                <a:schemeClr val="tx1">
                  <a:lumMod val="50000"/>
                  <a:lumOff val="50000"/>
                </a:schemeClr>
              </a:solidFill>
            </c:spPr>
          </c:dPt>
          <c:dPt>
            <c:idx val="5"/>
            <c:explosion val="17"/>
            <c:spPr>
              <a:solidFill>
                <a:schemeClr val="bg1">
                  <a:lumMod val="85000"/>
                </a:schemeClr>
              </a:solidFill>
            </c:spPr>
          </c:dPt>
          <c:dPt>
            <c:idx val="7"/>
            <c:spPr>
              <a:solidFill>
                <a:schemeClr val="accent1">
                  <a:lumMod val="40000"/>
                  <a:lumOff val="60000"/>
                </a:schemeClr>
              </a:solidFill>
            </c:spPr>
          </c:dPt>
          <c:cat>
            <c:strRef>
              <c:f>Лист1!$A$2:$A$7</c:f>
              <c:strCache>
                <c:ptCount val="6"/>
                <c:pt idx="0">
                  <c:v>Развитие здравоохранения в Курской области</c:v>
                </c:pt>
                <c:pt idx="1">
                  <c:v>Развитие образования в Курской области</c:v>
                </c:pt>
                <c:pt idx="2">
                  <c:v>Развитие транспортной системы</c:v>
                </c:pt>
                <c:pt idx="3">
                  <c:v>Социальная поддержка граждан в Курской области</c:v>
                </c:pt>
                <c:pt idx="4">
                  <c:v>Прочие государственные программы</c:v>
                </c:pt>
                <c:pt idx="5">
                  <c:v>Иные непрограммные расходы</c:v>
                </c:pt>
              </c:strCache>
            </c:strRef>
          </c:cat>
          <c:val>
            <c:numRef>
              <c:f>Лист1!$B$2:$B$7</c:f>
              <c:numCache>
                <c:formatCode>#,##0</c:formatCode>
                <c:ptCount val="6"/>
                <c:pt idx="0">
                  <c:v>15788</c:v>
                </c:pt>
                <c:pt idx="1">
                  <c:v>24982</c:v>
                </c:pt>
                <c:pt idx="2">
                  <c:v>15680</c:v>
                </c:pt>
                <c:pt idx="3">
                  <c:v>11790</c:v>
                </c:pt>
                <c:pt idx="4">
                  <c:v>24554</c:v>
                </c:pt>
                <c:pt idx="5">
                  <c:v>20619</c:v>
                </c:pt>
              </c:numCache>
            </c:numRef>
          </c:val>
        </c:ser>
        <c:firstSliceAng val="0"/>
      </c:pie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5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c:spPr>
          </c:dPt>
          <c:dPt>
            <c:idx val="1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</c:spPr>
          </c:dPt>
          <c:dPt>
            <c:idx val="2"/>
            <c:spPr>
              <a:solidFill>
                <a:srgbClr val="22518A"/>
              </a:solidFill>
              <a:ln>
                <a:noFill/>
              </a:ln>
            </c:spPr>
          </c:dPt>
          <c:dPt>
            <c:idx val="3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c:spPr>
          </c:dPt>
          <c:dLbls>
            <c:dLbl>
              <c:idx val="0"/>
              <c:layout>
                <c:manualLayout>
                  <c:x val="0.13702537324912606"/>
                  <c:y val="1.7860181498821053E-2"/>
                </c:manualLayout>
              </c:layout>
              <c:spPr/>
              <c:txPr>
                <a:bodyPr/>
                <a:lstStyle/>
                <a:p>
                  <a:pPr>
                    <a:defRPr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defRPr>
                  </a:pPr>
                  <a:endParaRPr lang="ru-RU"/>
                </a:p>
              </c:txPr>
              <c:showVal val="1"/>
            </c:dLbl>
            <c:dLbl>
              <c:idx val="3"/>
              <c:layout>
                <c:manualLayout>
                  <c:x val="0.14516549443224563"/>
                  <c:y val="-1.3395136124115605E-2"/>
                </c:manualLayout>
              </c:layout>
              <c:spPr/>
              <c:txPr>
                <a:bodyPr/>
                <a:lstStyle/>
                <a:p>
                  <a:pPr>
                    <a:defRPr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defRPr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Дотации </c:v>
                </c:pt>
                <c:pt idx="1">
                  <c:v>Субсидии </c:v>
                </c:pt>
                <c:pt idx="2">
                  <c:v>Субвенции </c:v>
                </c:pt>
                <c:pt idx="3">
                  <c:v>Иные межбюджетные трансферты 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854.58903500000054</c:v>
                </c:pt>
                <c:pt idx="1">
                  <c:v>7002.2321171199992</c:v>
                </c:pt>
                <c:pt idx="2">
                  <c:v>21679.452310069999</c:v>
                </c:pt>
                <c:pt idx="3">
                  <c:v>722.11631035000005</c:v>
                </c:pt>
              </c:numCache>
            </c:numRef>
          </c:val>
        </c:ser>
        <c:firstSliceAng val="89"/>
        <c:holeSize val="50"/>
      </c:doughnutChart>
    </c:plotArea>
    <c:legend>
      <c:legendPos val="b"/>
      <c:layout/>
      <c:txPr>
        <a:bodyPr/>
        <a:lstStyle/>
        <a:p>
          <a:pPr>
            <a:defRPr>
              <a:latin typeface="Tahoma" pitchFamily="34" charset="0"/>
              <a:ea typeface="Tahoma" pitchFamily="34" charset="0"/>
              <a:cs typeface="Tahoma" pitchFamily="34" charset="0"/>
            </a:defRPr>
          </a:pPr>
          <a:endParaRPr lang="ru-RU"/>
        </a:p>
      </c:txPr>
    </c:legend>
    <c:plotVisOnly val="1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"/>
  <c:chart>
    <c:autoTitleDeleted val="1"/>
    <c:plotArea>
      <c:layout>
        <c:manualLayout>
          <c:layoutTarget val="inner"/>
          <c:xMode val="edge"/>
          <c:yMode val="edge"/>
          <c:x val="2.1880967536601233E-2"/>
          <c:y val="0.30507969144232538"/>
          <c:w val="0.51544104011187064"/>
          <c:h val="0.6612866536828362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dLbl>
              <c:idx val="0"/>
              <c:layout>
                <c:manualLayout>
                  <c:x val="-2.9394882050142578E-2"/>
                  <c:y val="-9.3660810202884116E-3"/>
                </c:manualLayout>
              </c:layout>
              <c:showVal val="1"/>
            </c:dLbl>
            <c:dLbl>
              <c:idx val="1"/>
              <c:layout>
                <c:manualLayout>
                  <c:x val="-0.15685004906862204"/>
                  <c:y val="-6.46168633707567E-2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defRPr>
                  </a:pPr>
                  <a:endParaRPr lang="ru-RU"/>
                </a:p>
              </c:txPr>
              <c:showVal val="1"/>
            </c:dLbl>
            <c:dLbl>
              <c:idx val="2"/>
              <c:layout>
                <c:manualLayout>
                  <c:x val="0.12686456906022789"/>
                  <c:y val="-0.12814519638041541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defRPr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Лист1!$A$2:$A$4</c:f>
              <c:strCache>
                <c:ptCount val="3"/>
                <c:pt idx="0">
                  <c:v>Бюджетные кредиты</c:v>
                </c:pt>
                <c:pt idx="1">
                  <c:v>Ценные бумаги</c:v>
                </c:pt>
                <c:pt idx="2">
                  <c:v>Гарантии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3"/>
                <c:pt idx="0">
                  <c:v>12007</c:v>
                </c:pt>
                <c:pt idx="1">
                  <c:v>195</c:v>
                </c:pt>
                <c:pt idx="2">
                  <c:v>314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8049275886908627"/>
          <c:h val="0.977038924816718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Бюджетные кредиты, привлеченные от других бюджетов бюджетной системы РФ</c:v>
                </c:pt>
                <c:pt idx="1">
                  <c:v>Ценные бумаги</c:v>
                </c:pt>
                <c:pt idx="2">
                  <c:v>Гарантии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12313</c:v>
                </c:pt>
                <c:pt idx="1">
                  <c:v>390</c:v>
                </c:pt>
                <c:pt idx="2">
                  <c:v>336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0.20960487821041318"/>
          <c:y val="4.7474570350040914E-2"/>
          <c:w val="0.61482642279512922"/>
          <c:h val="0.8575762889498777"/>
        </c:manualLayout>
      </c:layout>
      <c:pieChart>
        <c:varyColors val="1"/>
        <c:ser>
          <c:idx val="0"/>
          <c:order val="0"/>
          <c:explosion val="25"/>
          <c:dPt>
            <c:idx val="0"/>
            <c:spPr>
              <a:solidFill>
                <a:schemeClr val="tx1">
                  <a:lumMod val="50000"/>
                  <a:lumOff val="50000"/>
                </a:schemeClr>
              </a:solidFill>
            </c:spPr>
          </c:dPt>
          <c:dPt>
            <c:idx val="1"/>
            <c:spPr>
              <a:solidFill>
                <a:schemeClr val="tx1">
                  <a:lumMod val="65000"/>
                  <a:lumOff val="35000"/>
                </a:schemeClr>
              </a:solidFill>
            </c:spPr>
          </c:dPt>
          <c:dPt>
            <c:idx val="2"/>
            <c:spPr>
              <a:solidFill>
                <a:schemeClr val="accent1">
                  <a:lumMod val="40000"/>
                  <a:lumOff val="60000"/>
                </a:schemeClr>
              </a:solidFill>
            </c:spPr>
          </c:dPt>
          <c:dPt>
            <c:idx val="3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4"/>
            <c:spPr>
              <a:solidFill>
                <a:schemeClr val="tx2"/>
              </a:solidFill>
            </c:spPr>
          </c:dPt>
          <c:dLbls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endParaRPr lang="ru-RU"/>
              </a:p>
            </c:txPr>
            <c:dLblPos val="inEnd"/>
            <c:showVal val="1"/>
            <c:showLeaderLines val="1"/>
          </c:dLbls>
          <c:val>
            <c:numRef>
              <c:f>'Дорожный фонд'!$D$23:$D$27</c:f>
              <c:numCache>
                <c:formatCode>0%</c:formatCode>
                <c:ptCount val="5"/>
                <c:pt idx="0">
                  <c:v>0.10302343667131326</c:v>
                </c:pt>
                <c:pt idx="1">
                  <c:v>0.27211363447329179</c:v>
                </c:pt>
                <c:pt idx="2">
                  <c:v>0.24112142142357568</c:v>
                </c:pt>
                <c:pt idx="3">
                  <c:v>0.29517292991255439</c:v>
                </c:pt>
                <c:pt idx="4">
                  <c:v>8.8568577519266112E-2</c:v>
                </c:pt>
              </c:numCache>
            </c:numRef>
          </c:val>
        </c:ser>
        <c:firstSliceAng val="0"/>
      </c:pieChart>
    </c:plotArea>
    <c:plotVisOnly val="1"/>
  </c:chart>
  <c:externalData r:id="rId1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"/>
  <c:chart>
    <c:autoTitleDeleted val="1"/>
    <c:plotArea>
      <c:layout>
        <c:manualLayout>
          <c:layoutTarget val="inner"/>
          <c:xMode val="edge"/>
          <c:yMode val="edge"/>
          <c:x val="0.13461538461538491"/>
          <c:y val="0.11680697920278096"/>
          <c:w val="0.63580115029954798"/>
          <c:h val="0.7830959193031384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8"/>
          <c:dPt>
            <c:idx val="0"/>
            <c:spPr>
              <a:solidFill>
                <a:schemeClr val="bg1">
                  <a:lumMod val="75000"/>
                </a:schemeClr>
              </a:solidFill>
            </c:spPr>
          </c:dPt>
          <c:dPt>
            <c:idx val="1"/>
            <c:explosion val="13"/>
            <c:spPr>
              <a:solidFill>
                <a:schemeClr val="tx2"/>
              </a:solidFill>
            </c:spPr>
          </c:dPt>
          <c:dPt>
            <c:idx val="2"/>
            <c:spPr>
              <a:solidFill>
                <a:schemeClr val="tx2"/>
              </a:solidFill>
            </c:spPr>
          </c:dPt>
          <c:dPt>
            <c:idx val="3"/>
            <c:explosion val="16"/>
            <c:spPr>
              <a:solidFill>
                <a:schemeClr val="tx2">
                  <a:lumMod val="20000"/>
                  <a:lumOff val="80000"/>
                </a:schemeClr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400" b="1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defRPr>
                  </a:pPr>
                  <a:endParaRPr lang="ru-RU"/>
                </a:p>
              </c:txPr>
            </c:dLbl>
            <c:dLbl>
              <c:idx val="1"/>
              <c:layout>
                <c:manualLayout>
                  <c:x val="0.18101058946666782"/>
                  <c:y val="8.7268379670250737E-2"/>
                </c:manualLayout>
              </c:layout>
              <c:showPercent val="1"/>
            </c:dLbl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Лист1!$A$2:$A$3</c:f>
              <c:strCache>
                <c:ptCount val="2"/>
                <c:pt idx="0">
                  <c:v>Развитие транспортной инфраструктуры на сельских территориях</c:v>
                </c:pt>
                <c:pt idx="1">
                  <c:v>Внедрение интеллектуальных транспортных систем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133</c:v>
                </c:pt>
                <c:pt idx="1">
                  <c:v>72.3</c:v>
                </c:pt>
              </c:numCache>
            </c:numRef>
          </c:val>
        </c:ser>
        <c:firstSliceAng val="0"/>
      </c:pie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1"/>
  <c:chart>
    <c:autoTitleDeleted val="1"/>
    <c:plotArea>
      <c:layout>
        <c:manualLayout>
          <c:layoutTarget val="inner"/>
          <c:xMode val="edge"/>
          <c:yMode val="edge"/>
          <c:x val="7.8731824663649322E-2"/>
          <c:y val="8.3373958390518005E-2"/>
          <c:w val="0.500384053568113"/>
          <c:h val="0.8290772627773335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265A9A"/>
              </a:solidFill>
              <a:ln>
                <a:noFill/>
              </a:ln>
            </c:spPr>
          </c:dPt>
          <c:dPt>
            <c:idx val="1"/>
            <c:spPr>
              <a:solidFill>
                <a:schemeClr val="bg1">
                  <a:lumMod val="85000"/>
                </a:schemeClr>
              </a:solidFill>
              <a:ln>
                <a:noFill/>
              </a:ln>
            </c:spPr>
          </c:dPt>
          <c:dPt>
            <c:idx val="2"/>
            <c:spPr>
              <a:solidFill>
                <a:schemeClr val="tx2">
                  <a:lumMod val="60000"/>
                  <a:lumOff val="40000"/>
                </a:schemeClr>
              </a:solidFill>
              <a:ln w="57150">
                <a:noFill/>
              </a:ln>
            </c:spPr>
          </c:dPt>
          <c:dPt>
            <c:idx val="3"/>
            <c:spPr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c:spPr>
          </c:dPt>
          <c:dPt>
            <c:idx val="4"/>
            <c:spPr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c:spPr>
          </c:dPt>
          <c:dPt>
            <c:idx val="5"/>
            <c:spPr>
              <a:solidFill>
                <a:schemeClr val="bg1">
                  <a:lumMod val="50000"/>
                </a:schemeClr>
              </a:solidFill>
              <a:ln>
                <a:noFill/>
              </a:ln>
            </c:spPr>
          </c:dPt>
          <c:dPt>
            <c:idx val="6"/>
            <c:spPr>
              <a:solidFill>
                <a:schemeClr val="tx2">
                  <a:lumMod val="50000"/>
                </a:schemeClr>
              </a:solidFill>
              <a:ln>
                <a:noFill/>
              </a:ln>
            </c:spPr>
          </c:dPt>
          <c:dLbls>
            <c:dLbl>
              <c:idx val="1"/>
              <c:spPr/>
              <c:txPr>
                <a:bodyPr/>
                <a:lstStyle/>
                <a:p>
                  <a:pPr>
                    <a:defRPr sz="20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defRPr>
                  </a:pPr>
                  <a:endParaRPr lang="ru-RU"/>
                </a:p>
              </c:txPr>
            </c:dLbl>
            <c:dLbl>
              <c:idx val="4"/>
              <c:spPr/>
              <c:txPr>
                <a:bodyPr/>
                <a:lstStyle/>
                <a:p>
                  <a:pPr>
                    <a:defRPr sz="2000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defRPr>
                  </a:pPr>
                  <a:endParaRPr lang="ru-RU"/>
                </a:p>
              </c:txPr>
            </c:dLbl>
            <c:dLbl>
              <c:idx val="5"/>
              <c:layout>
                <c:manualLayout>
                  <c:x val="-8.9448818897637783E-2"/>
                  <c:y val="-0.1523809461195044"/>
                </c:manualLayout>
              </c:layout>
              <c:tx>
                <c:rich>
                  <a:bodyPr/>
                  <a:lstStyle/>
                  <a:p>
                    <a:pPr>
                      <a:defRPr sz="180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defRPr>
                    </a:pPr>
                    <a:r>
                      <a:rPr lang="en-US" dirty="0" smtClean="0"/>
                      <a:t>2</a:t>
                    </a:r>
                    <a:r>
                      <a:rPr lang="en-US" baseline="0" dirty="0" smtClean="0"/>
                      <a:t> 255</a:t>
                    </a:r>
                  </a:p>
                </c:rich>
              </c:tx>
              <c:spPr/>
              <c:showVal val="1"/>
            </c:dLbl>
            <c:dLbl>
              <c:idx val="6"/>
              <c:layout>
                <c:manualLayout>
                  <c:x val="6.1732283464566932E-2"/>
                  <c:y val="-0.15029353589868941"/>
                </c:manualLayout>
              </c:layout>
              <c:tx>
                <c:rich>
                  <a:bodyPr/>
                  <a:lstStyle/>
                  <a:p>
                    <a:pPr>
                      <a:defRPr sz="180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defRPr>
                    </a:pPr>
                    <a:r>
                      <a:rPr lang="ru-RU" dirty="0" smtClean="0"/>
                      <a:t> </a:t>
                    </a:r>
                    <a:r>
                      <a:rPr lang="en-US" dirty="0" smtClean="0"/>
                      <a:t>3 063</a:t>
                    </a:r>
                    <a:endParaRPr lang="en-US" dirty="0"/>
                  </a:p>
                </c:rich>
              </c:tx>
              <c:spPr/>
              <c:showVal val="1"/>
            </c:dLbl>
            <c:txPr>
              <a:bodyPr/>
              <a:lstStyle/>
              <a:p>
                <a:pPr>
                  <a:defRPr sz="200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Лист1!$A$2:$A$8</c:f>
              <c:strCache>
                <c:ptCount val="7"/>
                <c:pt idx="0">
                  <c:v>налог на прибыль организаций</c:v>
                </c:pt>
                <c:pt idx="1">
                  <c:v>налог на доходы физических лиц</c:v>
                </c:pt>
                <c:pt idx="2">
                  <c:v>акцизы</c:v>
                </c:pt>
                <c:pt idx="3">
                  <c:v>налоги на совокупный доход</c:v>
                </c:pt>
                <c:pt idx="4">
                  <c:v>налоги на имущество </c:v>
                </c:pt>
                <c:pt idx="5">
                  <c:v>прочие налоговые доходы</c:v>
                </c:pt>
                <c:pt idx="6">
                  <c:v>неналоговые доходы</c:v>
                </c:pt>
              </c:strCache>
            </c:strRef>
          </c:cat>
          <c:val>
            <c:numRef>
              <c:f>Лист1!$B$2:$B$8</c:f>
              <c:numCache>
                <c:formatCode>#,##0</c:formatCode>
                <c:ptCount val="7"/>
                <c:pt idx="0">
                  <c:v>22582.697892460052</c:v>
                </c:pt>
                <c:pt idx="1">
                  <c:v>22753.030438529997</c:v>
                </c:pt>
                <c:pt idx="2">
                  <c:v>6430.1932280000128</c:v>
                </c:pt>
                <c:pt idx="3">
                  <c:v>5495.5176008600001</c:v>
                </c:pt>
                <c:pt idx="4">
                  <c:v>6695.7485819899994</c:v>
                </c:pt>
                <c:pt idx="5">
                  <c:v>2255.1945182200002</c:v>
                </c:pt>
                <c:pt idx="6" formatCode="0">
                  <c:v>3063.0468746899987</c:v>
                </c:pt>
              </c:numCache>
            </c:numRef>
          </c:val>
        </c:ser>
        <c:dLbls>
          <c:showPercent val="1"/>
        </c:dLbls>
        <c:firstSliceAng val="0"/>
        <c:holeSize val="50"/>
      </c:doughnutChart>
    </c:plotArea>
    <c:legend>
      <c:legendPos val="r"/>
      <c:legendEntry>
        <c:idx val="0"/>
        <c:txPr>
          <a:bodyPr/>
          <a:lstStyle/>
          <a:p>
            <a:pPr>
              <a:defRPr sz="1400" b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 b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400" b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400" b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400" b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400" b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5028874697749461"/>
          <c:y val="0.63862869311356407"/>
          <c:w val="0.33711282782566243"/>
          <c:h val="0.3009552449386878"/>
        </c:manualLayout>
      </c:layout>
      <c:txPr>
        <a:bodyPr/>
        <a:lstStyle/>
        <a:p>
          <a:pPr>
            <a:defRPr sz="1400" b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11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2A63A8"/>
              </a:solidFill>
              <a:ln>
                <a:noFill/>
              </a:ln>
            </c:spPr>
          </c:dPt>
          <c:dPt>
            <c:idx val="1"/>
            <c:spPr>
              <a:solidFill>
                <a:schemeClr val="bg1">
                  <a:lumMod val="85000"/>
                </a:schemeClr>
              </a:solidFill>
              <a:ln>
                <a:noFill/>
              </a:ln>
            </c:spPr>
          </c:dPt>
          <c:dPt>
            <c:idx val="2"/>
            <c:spPr>
              <a:solidFill>
                <a:schemeClr val="tx2">
                  <a:lumMod val="60000"/>
                  <a:lumOff val="40000"/>
                </a:schemeClr>
              </a:solidFill>
              <a:ln w="57150">
                <a:noFill/>
              </a:ln>
            </c:spPr>
          </c:dPt>
          <c:dPt>
            <c:idx val="3"/>
            <c:spPr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c:spPr>
          </c:dPt>
          <c:dPt>
            <c:idx val="4"/>
            <c:spPr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c:spPr>
          </c:dPt>
          <c:dPt>
            <c:idx val="5"/>
            <c:spPr>
              <a:solidFill>
                <a:schemeClr val="bg1">
                  <a:lumMod val="50000"/>
                </a:schemeClr>
              </a:solidFill>
              <a:ln>
                <a:noFill/>
              </a:ln>
            </c:spPr>
          </c:dPt>
          <c:dPt>
            <c:idx val="6"/>
            <c:spPr>
              <a:solidFill>
                <a:schemeClr val="tx2">
                  <a:lumMod val="50000"/>
                </a:schemeClr>
              </a:solidFill>
              <a:ln>
                <a:noFill/>
              </a:ln>
            </c:spPr>
          </c:dPt>
          <c:dLbls>
            <c:dLbl>
              <c:idx val="1"/>
              <c:spPr/>
              <c:txPr>
                <a:bodyPr/>
                <a:lstStyle/>
                <a:p>
                  <a:pPr>
                    <a:defRPr sz="1600" b="0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defRPr>
                  </a:pPr>
                  <a:endParaRPr lang="ru-RU"/>
                </a:p>
              </c:txPr>
            </c:dLbl>
            <c:dLbl>
              <c:idx val="4"/>
              <c:spPr/>
              <c:txPr>
                <a:bodyPr/>
                <a:lstStyle/>
                <a:p>
                  <a:pPr>
                    <a:defRPr sz="1600" b="0">
                      <a:solidFill>
                        <a:schemeClr val="tx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defRPr>
                  </a:pPr>
                  <a:endParaRPr lang="ru-RU"/>
                </a:p>
              </c:txPr>
            </c:dLbl>
            <c:dLbl>
              <c:idx val="5"/>
              <c:delete val="1"/>
            </c:dLbl>
            <c:dLbl>
              <c:idx val="6"/>
              <c:delete val="1"/>
            </c:dLbl>
            <c:txPr>
              <a:bodyPr/>
              <a:lstStyle/>
              <a:p>
                <a:pPr>
                  <a:defRPr sz="1600" b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Лист1!$A$2:$A$8</c:f>
              <c:strCache>
                <c:ptCount val="7"/>
                <c:pt idx="0">
                  <c:v>налог на прибыль организаций</c:v>
                </c:pt>
                <c:pt idx="1">
                  <c:v>налог на доходы физических лиц</c:v>
                </c:pt>
                <c:pt idx="2">
                  <c:v>акцизы</c:v>
                </c:pt>
                <c:pt idx="3">
                  <c:v>налоги на совокупный доход</c:v>
                </c:pt>
                <c:pt idx="4">
                  <c:v>налоги на имущество </c:v>
                </c:pt>
                <c:pt idx="5">
                  <c:v>прочие налоговые доходы</c:v>
                </c:pt>
                <c:pt idx="6">
                  <c:v>неналоговые доходы</c:v>
                </c:pt>
              </c:strCache>
            </c:strRef>
          </c:cat>
          <c:val>
            <c:numRef>
              <c:f>Лист1!$B$2:$B$8</c:f>
              <c:numCache>
                <c:formatCode>#,##0</c:formatCode>
                <c:ptCount val="7"/>
                <c:pt idx="0">
                  <c:v>26643</c:v>
                </c:pt>
                <c:pt idx="1">
                  <c:v>19091</c:v>
                </c:pt>
                <c:pt idx="2">
                  <c:v>6115</c:v>
                </c:pt>
                <c:pt idx="3">
                  <c:v>4078</c:v>
                </c:pt>
                <c:pt idx="4">
                  <c:v>6239</c:v>
                </c:pt>
                <c:pt idx="5">
                  <c:v>2338</c:v>
                </c:pt>
                <c:pt idx="6">
                  <c:v>2296</c:v>
                </c:pt>
              </c:numCache>
            </c:numRef>
          </c:val>
        </c:ser>
        <c:dLbls>
          <c:showVal val="1"/>
          <c:showCatName val="1"/>
        </c:dLbls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7.6764879322220633E-2"/>
          <c:y val="2.4557749560878611E-2"/>
          <c:w val="0.80489529146778283"/>
          <c:h val="0.950884500878242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 w="57150">
              <a:solidFill>
                <a:schemeClr val="bg1"/>
              </a:solidFill>
            </a:ln>
          </c:spPr>
          <c:dPt>
            <c:idx val="0"/>
            <c:spPr>
              <a:solidFill>
                <a:schemeClr val="tx1"/>
              </a:solidFill>
              <a:ln w="57150">
                <a:solidFill>
                  <a:schemeClr val="bg1"/>
                </a:solidFill>
              </a:ln>
            </c:spPr>
          </c:dPt>
          <c:dPt>
            <c:idx val="1"/>
            <c:spPr>
              <a:solidFill>
                <a:schemeClr val="accent1">
                  <a:lumMod val="20000"/>
                  <a:lumOff val="80000"/>
                </a:schemeClr>
              </a:solidFill>
              <a:ln w="57150">
                <a:solidFill>
                  <a:schemeClr val="bg1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</c:v>
                </c:pt>
                <c:pt idx="1">
                  <c:v>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57150">
              <a:solidFill>
                <a:schemeClr val="bg1"/>
              </a:solidFill>
            </a:ln>
          </c:spPr>
          <c:dPt>
            <c:idx val="0"/>
            <c:spPr>
              <a:solidFill>
                <a:schemeClr val="accent1">
                  <a:lumMod val="60000"/>
                  <a:lumOff val="40000"/>
                </a:schemeClr>
              </a:solidFill>
              <a:ln w="57150">
                <a:solidFill>
                  <a:schemeClr val="bg1"/>
                </a:solidFill>
              </a:ln>
            </c:spPr>
          </c:dPt>
          <c:dPt>
            <c:idx val="1"/>
            <c:spPr>
              <a:solidFill>
                <a:schemeClr val="accent1">
                  <a:lumMod val="20000"/>
                  <a:lumOff val="80000"/>
                </a:schemeClr>
              </a:solidFill>
              <a:ln w="57150">
                <a:solidFill>
                  <a:schemeClr val="bg1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</c:v>
                </c:pt>
                <c:pt idx="1">
                  <c:v>98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ln w="57150">
              <a:solidFill>
                <a:schemeClr val="bg1"/>
              </a:solidFill>
            </a:ln>
          </c:spPr>
          <c:dPt>
            <c:idx val="0"/>
            <c:spPr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</c:spPr>
          </c:dPt>
          <c:dPt>
            <c:idx val="1"/>
            <c:spPr>
              <a:solidFill>
                <a:schemeClr val="accent1">
                  <a:lumMod val="20000"/>
                  <a:lumOff val="80000"/>
                </a:schemeClr>
              </a:solidFill>
              <a:ln w="57150">
                <a:solidFill>
                  <a:schemeClr val="bg1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28</c:v>
                </c:pt>
                <c:pt idx="1">
                  <c:v>72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Столбец3</c:v>
                </c:pt>
              </c:strCache>
            </c:strRef>
          </c:tx>
          <c:spPr>
            <a:ln w="57150">
              <a:solidFill>
                <a:schemeClr val="bg1"/>
              </a:solidFill>
            </a:ln>
          </c:spPr>
          <c:dPt>
            <c:idx val="0"/>
            <c:spPr>
              <a:solidFill>
                <a:srgbClr val="467AB8"/>
              </a:solidFill>
              <a:ln w="57150">
                <a:solidFill>
                  <a:schemeClr val="bg1"/>
                </a:solidFill>
              </a:ln>
            </c:spPr>
          </c:dPt>
          <c:dPt>
            <c:idx val="1"/>
            <c:spPr>
              <a:solidFill>
                <a:schemeClr val="accent1">
                  <a:lumMod val="20000"/>
                  <a:lumOff val="80000"/>
                </a:schemeClr>
              </a:solidFill>
              <a:ln w="57150">
                <a:solidFill>
                  <a:schemeClr val="bg1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14</c:v>
                </c:pt>
                <c:pt idx="1">
                  <c:v>86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Столбец4</c:v>
                </c:pt>
              </c:strCache>
            </c:strRef>
          </c:tx>
          <c:spPr>
            <a:ln w="57150">
              <a:solidFill>
                <a:schemeClr val="bg1"/>
              </a:solidFill>
            </a:ln>
          </c:spPr>
          <c:dPt>
            <c:idx val="0"/>
            <c:spPr>
              <a:solidFill>
                <a:schemeClr val="tx2">
                  <a:lumMod val="75000"/>
                </a:schemeClr>
              </a:solidFill>
              <a:ln w="57150">
                <a:solidFill>
                  <a:schemeClr val="bg1"/>
                </a:solidFill>
              </a:ln>
            </c:spPr>
          </c:dPt>
          <c:dPt>
            <c:idx val="1"/>
            <c:spPr>
              <a:noFill/>
              <a:ln w="57150">
                <a:solidFill>
                  <a:schemeClr val="bg1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Лист1!$F$2:$F$3</c:f>
              <c:numCache>
                <c:formatCode>General</c:formatCode>
                <c:ptCount val="2"/>
                <c:pt idx="0">
                  <c:v>56</c:v>
                </c:pt>
                <c:pt idx="1">
                  <c:v>44</c:v>
                </c:pt>
              </c:numCache>
            </c:numRef>
          </c:val>
        </c:ser>
        <c:firstSliceAng val="0"/>
        <c:holeSize val="13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 w="57150">
              <a:solidFill>
                <a:schemeClr val="bg1"/>
              </a:solidFill>
            </a:ln>
          </c:spPr>
          <c:dPt>
            <c:idx val="0"/>
            <c:spPr>
              <a:solidFill>
                <a:schemeClr val="accent1">
                  <a:lumMod val="20000"/>
                  <a:lumOff val="80000"/>
                </a:schemeClr>
              </a:solidFill>
              <a:ln w="57150">
                <a:solidFill>
                  <a:schemeClr val="bg1"/>
                </a:solidFill>
              </a:ln>
            </c:spPr>
          </c:dPt>
          <c:dPt>
            <c:idx val="1"/>
            <c:spPr>
              <a:solidFill>
                <a:schemeClr val="tx1"/>
              </a:solidFill>
              <a:ln w="57150">
                <a:solidFill>
                  <a:schemeClr val="bg1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97</c:v>
                </c:pt>
                <c:pt idx="1">
                  <c:v>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57150">
              <a:solidFill>
                <a:schemeClr val="bg1"/>
              </a:solidFill>
            </a:ln>
          </c:spPr>
          <c:dPt>
            <c:idx val="0"/>
            <c:spPr>
              <a:solidFill>
                <a:schemeClr val="accent1">
                  <a:lumMod val="20000"/>
                  <a:lumOff val="80000"/>
                </a:schemeClr>
              </a:solidFill>
              <a:ln w="57150">
                <a:solidFill>
                  <a:schemeClr val="bg1"/>
                </a:solidFill>
              </a:ln>
            </c:spPr>
          </c:dPt>
          <c:dPt>
            <c:idx val="1"/>
            <c:spPr>
              <a:solidFill>
                <a:schemeClr val="accent1">
                  <a:lumMod val="60000"/>
                  <a:lumOff val="40000"/>
                </a:schemeClr>
              </a:solidFill>
              <a:ln w="57150">
                <a:solidFill>
                  <a:schemeClr val="bg1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96</c:v>
                </c:pt>
                <c:pt idx="1">
                  <c:v>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ln w="57150">
              <a:solidFill>
                <a:schemeClr val="bg1"/>
              </a:solidFill>
            </a:ln>
          </c:spPr>
          <c:dPt>
            <c:idx val="0"/>
            <c:spPr>
              <a:solidFill>
                <a:schemeClr val="accent1">
                  <a:lumMod val="20000"/>
                  <a:lumOff val="80000"/>
                </a:schemeClr>
              </a:solidFill>
              <a:ln w="57150">
                <a:solidFill>
                  <a:schemeClr val="bg1"/>
                </a:solidFill>
              </a:ln>
            </c:spPr>
          </c:dPt>
          <c:dPt>
            <c:idx val="1"/>
            <c:spPr>
              <a:solidFill>
                <a:schemeClr val="accent5">
                  <a:lumMod val="50000"/>
                </a:schemeClr>
              </a:solidFill>
              <a:ln w="57150">
                <a:solidFill>
                  <a:schemeClr val="bg1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81</c:v>
                </c:pt>
                <c:pt idx="1">
                  <c:v>19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Столбец3</c:v>
                </c:pt>
              </c:strCache>
            </c:strRef>
          </c:tx>
          <c:spPr>
            <a:ln w="57150">
              <a:solidFill>
                <a:schemeClr val="bg1"/>
              </a:solidFill>
            </a:ln>
          </c:spPr>
          <c:dPt>
            <c:idx val="0"/>
            <c:spPr>
              <a:solidFill>
                <a:schemeClr val="accent1">
                  <a:lumMod val="20000"/>
                  <a:lumOff val="80000"/>
                </a:schemeClr>
              </a:solidFill>
              <a:ln w="57150">
                <a:solidFill>
                  <a:schemeClr val="bg1"/>
                </a:solidFill>
              </a:ln>
            </c:spPr>
          </c:dPt>
          <c:dPt>
            <c:idx val="1"/>
            <c:spPr>
              <a:solidFill>
                <a:srgbClr val="467AB8"/>
              </a:solidFill>
              <a:ln w="57150">
                <a:solidFill>
                  <a:schemeClr val="bg1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67</c:v>
                </c:pt>
                <c:pt idx="1">
                  <c:v>33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Столбец4</c:v>
                </c:pt>
              </c:strCache>
            </c:strRef>
          </c:tx>
          <c:spPr>
            <a:ln w="57150">
              <a:solidFill>
                <a:schemeClr val="bg1"/>
              </a:solidFill>
            </a:ln>
          </c:spPr>
          <c:dPt>
            <c:idx val="0"/>
            <c:spPr>
              <a:solidFill>
                <a:schemeClr val="accent1">
                  <a:lumMod val="20000"/>
                  <a:lumOff val="80000"/>
                </a:schemeClr>
              </a:solidFill>
              <a:ln w="57150">
                <a:solidFill>
                  <a:schemeClr val="bg1"/>
                </a:solidFill>
              </a:ln>
            </c:spPr>
          </c:dPt>
          <c:dPt>
            <c:idx val="1"/>
            <c:spPr>
              <a:solidFill>
                <a:schemeClr val="tx2">
                  <a:lumMod val="75000"/>
                </a:schemeClr>
              </a:solidFill>
              <a:ln w="57150">
                <a:solidFill>
                  <a:schemeClr val="bg1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Лист1!$F$2:$F$3</c:f>
              <c:numCache>
                <c:formatCode>General</c:formatCode>
                <c:ptCount val="2"/>
                <c:pt idx="0">
                  <c:v>59</c:v>
                </c:pt>
                <c:pt idx="1">
                  <c:v>41</c:v>
                </c:pt>
              </c:numCache>
            </c:numRef>
          </c:val>
        </c:ser>
        <c:firstSliceAng val="0"/>
        <c:holeSize val="13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5.5985896461954669E-2"/>
          <c:y val="0.62069624539072465"/>
          <c:w val="0.64504094139690182"/>
          <c:h val="0.28768710042318529"/>
        </c:manualLayout>
      </c:layout>
      <c:barChart>
        <c:barDir val="col"/>
        <c:grouping val="clustered"/>
        <c:ser>
          <c:idx val="0"/>
          <c:order val="0"/>
          <c:spPr>
            <a:solidFill>
              <a:schemeClr val="bg1"/>
            </a:solidFill>
            <a:ln>
              <a:solidFill>
                <a:schemeClr val="bg1"/>
              </a:solidFill>
            </a:ln>
          </c:spPr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endParaRPr lang="ru-RU"/>
              </a:p>
            </c:txPr>
            <c:showVal val="1"/>
          </c:dLbls>
          <c:val>
            <c:numRef>
              <c:f>Лист1!$E$7:$F$7</c:f>
              <c:numCache>
                <c:formatCode>#,##0</c:formatCode>
                <c:ptCount val="2"/>
                <c:pt idx="0">
                  <c:v>3105.3513613200012</c:v>
                </c:pt>
                <c:pt idx="1">
                  <c:v>3621.5516282400022</c:v>
                </c:pt>
              </c:numCache>
            </c:numRef>
          </c:val>
        </c:ser>
        <c:dLbls>
          <c:showVal val="1"/>
        </c:dLbls>
        <c:axId val="127814656"/>
        <c:axId val="127832832"/>
      </c:barChart>
      <c:catAx>
        <c:axId val="127814656"/>
        <c:scaling>
          <c:orientation val="minMax"/>
        </c:scaling>
        <c:delete val="1"/>
        <c:axPos val="b"/>
        <c:tickLblPos val="none"/>
        <c:crossAx val="127832832"/>
        <c:crosses val="autoZero"/>
        <c:auto val="1"/>
        <c:lblAlgn val="ctr"/>
        <c:lblOffset val="100"/>
      </c:catAx>
      <c:valAx>
        <c:axId val="127832832"/>
        <c:scaling>
          <c:orientation val="minMax"/>
        </c:scaling>
        <c:delete val="1"/>
        <c:axPos val="l"/>
        <c:numFmt formatCode="#,##0" sourceLinked="1"/>
        <c:tickLblPos val="none"/>
        <c:crossAx val="127814656"/>
        <c:crosses val="autoZero"/>
        <c:crossBetween val="between"/>
      </c:valAx>
      <c:spPr>
        <a:noFill/>
        <a:ln w="25400">
          <a:noFill/>
        </a:ln>
      </c:spPr>
    </c:plotArea>
    <c:plotVisOnly val="1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"/>
  <c:chart>
    <c:plotArea>
      <c:layout>
        <c:manualLayout>
          <c:layoutTarget val="inner"/>
          <c:xMode val="edge"/>
          <c:yMode val="edge"/>
          <c:x val="9.2057923796581217E-2"/>
          <c:y val="0.40135325739833927"/>
          <c:w val="0.69693774335151393"/>
          <c:h val="0.52119260520899868"/>
        </c:manualLayout>
      </c:layout>
      <c:barChart>
        <c:barDir val="col"/>
        <c:grouping val="clustered"/>
        <c:ser>
          <c:idx val="0"/>
          <c:order val="0"/>
          <c:spPr>
            <a:solidFill>
              <a:schemeClr val="tx1">
                <a:lumMod val="65000"/>
                <a:lumOff val="35000"/>
              </a:schemeClr>
            </a:solidFill>
          </c:spPr>
          <c:dLbls>
            <c:txPr>
              <a:bodyPr/>
              <a:lstStyle/>
              <a:p>
                <a:pPr>
                  <a:defRPr sz="1200" b="1"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endParaRPr lang="ru-RU"/>
              </a:p>
            </c:txPr>
            <c:showVal val="1"/>
          </c:dLbls>
          <c:val>
            <c:numRef>
              <c:f>Лист1!$E$12:$F$12</c:f>
              <c:numCache>
                <c:formatCode>#,##0</c:formatCode>
                <c:ptCount val="2"/>
                <c:pt idx="0">
                  <c:v>10058.725636469981</c:v>
                </c:pt>
                <c:pt idx="1">
                  <c:v>11060.628779799999</c:v>
                </c:pt>
              </c:numCache>
            </c:numRef>
          </c:val>
        </c:ser>
        <c:dLbls>
          <c:showVal val="1"/>
        </c:dLbls>
        <c:axId val="129521152"/>
        <c:axId val="129522688"/>
      </c:barChart>
      <c:catAx>
        <c:axId val="129521152"/>
        <c:scaling>
          <c:orientation val="minMax"/>
        </c:scaling>
        <c:delete val="1"/>
        <c:axPos val="b"/>
        <c:tickLblPos val="none"/>
        <c:crossAx val="129522688"/>
        <c:crosses val="autoZero"/>
        <c:auto val="1"/>
        <c:lblAlgn val="ctr"/>
        <c:lblOffset val="100"/>
      </c:catAx>
      <c:valAx>
        <c:axId val="129522688"/>
        <c:scaling>
          <c:orientation val="minMax"/>
        </c:scaling>
        <c:delete val="1"/>
        <c:axPos val="l"/>
        <c:numFmt formatCode="#,##0" sourceLinked="1"/>
        <c:tickLblPos val="none"/>
        <c:crossAx val="12952115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0.1640644579542842"/>
          <c:y val="0.37130377326496222"/>
          <c:w val="0.67187108409143448"/>
          <c:h val="0.48017471742905954"/>
        </c:manualLayout>
      </c:layout>
      <c:barChart>
        <c:barDir val="col"/>
        <c:grouping val="clustered"/>
        <c:ser>
          <c:idx val="0"/>
          <c:order val="0"/>
          <c:spPr>
            <a:solidFill>
              <a:schemeClr val="bg1"/>
            </a:solidFill>
            <a:ln>
              <a:solidFill>
                <a:schemeClr val="bg1"/>
              </a:solidFill>
            </a:ln>
          </c:spPr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endParaRPr lang="ru-RU"/>
              </a:p>
            </c:txPr>
            <c:showVal val="1"/>
          </c:dLbls>
          <c:val>
            <c:numRef>
              <c:f>Лист1!$E$13:$F$13</c:f>
              <c:numCache>
                <c:formatCode>#,##0</c:formatCode>
                <c:ptCount val="2"/>
                <c:pt idx="0">
                  <c:v>22539.301442439992</c:v>
                </c:pt>
                <c:pt idx="1">
                  <c:v>74532.816209929442</c:v>
                </c:pt>
              </c:numCache>
            </c:numRef>
          </c:val>
        </c:ser>
        <c:dLbls>
          <c:showVal val="1"/>
        </c:dLbls>
        <c:axId val="129575168"/>
        <c:axId val="129585152"/>
      </c:barChart>
      <c:catAx>
        <c:axId val="129575168"/>
        <c:scaling>
          <c:orientation val="minMax"/>
        </c:scaling>
        <c:delete val="1"/>
        <c:axPos val="b"/>
        <c:tickLblPos val="none"/>
        <c:crossAx val="129585152"/>
        <c:crosses val="autoZero"/>
        <c:auto val="1"/>
        <c:lblAlgn val="ctr"/>
        <c:lblOffset val="100"/>
      </c:catAx>
      <c:valAx>
        <c:axId val="129585152"/>
        <c:scaling>
          <c:orientation val="minMax"/>
        </c:scaling>
        <c:delete val="1"/>
        <c:axPos val="l"/>
        <c:numFmt formatCode="#,##0" sourceLinked="1"/>
        <c:tickLblPos val="none"/>
        <c:crossAx val="129575168"/>
        <c:crosses val="autoZero"/>
        <c:crossBetween val="between"/>
      </c:valAx>
    </c:plotArea>
    <c:plotVisOnly val="1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40DAC4-A695-4041-9EB4-B61065E43620}" type="doc">
      <dgm:prSet loTypeId="urn:microsoft.com/office/officeart/2005/8/layout/chevron1" loCatId="process" qsTypeId="urn:microsoft.com/office/officeart/2005/8/quickstyle/simple1" qsCatId="simple" csTypeId="urn:microsoft.com/office/officeart/2005/8/colors/accent1_4" csCatId="accent1" phldr="1"/>
      <dgm:spPr/>
    </dgm:pt>
    <dgm:pt modelId="{6ECF730C-DEB6-4CBD-ADB7-4280CBE8DB00}">
      <dgm:prSet phldrT="[Текст]" custT="1"/>
      <dgm:spPr>
        <a:solidFill>
          <a:srgbClr val="7A9FCC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Более</a:t>
          </a:r>
          <a:r>
            <a:rPr lang="ru-RU" sz="13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ru-RU" sz="18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40</a:t>
          </a:r>
          <a:r>
            <a:rPr lang="ru-RU" sz="13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видов 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мер социальной поддержки</a:t>
          </a:r>
          <a:endParaRPr lang="ru-RU" sz="14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E0F2F81-BDF6-429A-A2A0-5AF775C461DE}" type="parTrans" cxnId="{CBFD6A99-E7FB-4B29-BBA8-4200E32A48B8}">
      <dgm:prSet/>
      <dgm:spPr/>
      <dgm:t>
        <a:bodyPr/>
        <a:lstStyle/>
        <a:p>
          <a:endParaRPr lang="ru-RU"/>
        </a:p>
      </dgm:t>
    </dgm:pt>
    <dgm:pt modelId="{028998B2-F051-47FC-B750-6DD3220EA35A}" type="sibTrans" cxnId="{CBFD6A99-E7FB-4B29-BBA8-4200E32A48B8}">
      <dgm:prSet/>
      <dgm:spPr/>
      <dgm:t>
        <a:bodyPr/>
        <a:lstStyle/>
        <a:p>
          <a:endParaRPr lang="ru-RU"/>
        </a:p>
      </dgm:t>
    </dgm:pt>
    <dgm:pt modelId="{EC7C7001-8FB3-44DF-AD12-63FC0778BE4D}">
      <dgm:prSet phldrT="[Текст]" custT="1"/>
      <dgm:spPr>
        <a:solidFill>
          <a:srgbClr val="4F74AF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Более</a:t>
          </a:r>
          <a:r>
            <a:rPr lang="ru-RU" sz="13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ru-RU" sz="18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300</a:t>
          </a:r>
          <a:r>
            <a:rPr lang="ru-RU" sz="13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тыс. получателей</a:t>
          </a:r>
          <a:endParaRPr lang="ru-RU" sz="13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EDDF5997-A5B7-4E9C-B545-ABC8EA195749}" type="parTrans" cxnId="{7B6E971D-E31A-47F0-86C3-A496314DB327}">
      <dgm:prSet/>
      <dgm:spPr/>
      <dgm:t>
        <a:bodyPr/>
        <a:lstStyle/>
        <a:p>
          <a:endParaRPr lang="ru-RU"/>
        </a:p>
      </dgm:t>
    </dgm:pt>
    <dgm:pt modelId="{083F82FD-B719-44EE-B26C-6431EAF46ADA}" type="sibTrans" cxnId="{7B6E971D-E31A-47F0-86C3-A496314DB327}">
      <dgm:prSet/>
      <dgm:spPr/>
      <dgm:t>
        <a:bodyPr/>
        <a:lstStyle/>
        <a:p>
          <a:endParaRPr lang="ru-RU"/>
        </a:p>
      </dgm:t>
    </dgm:pt>
    <dgm:pt modelId="{A74B8F07-00DB-48F3-A5B5-FEAFA7764104}">
      <dgm:prSet phldrT="[Текст]" custT="1"/>
      <dgm:spPr>
        <a:solidFill>
          <a:srgbClr val="467AB8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8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6,7 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млрд. руб.</a:t>
          </a:r>
          <a:endParaRPr lang="ru-RU" sz="14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3BF17EF-F145-4DE6-BC1A-409A535935DF}" type="parTrans" cxnId="{2279839E-7960-435E-B98E-50003FFD241D}">
      <dgm:prSet/>
      <dgm:spPr/>
      <dgm:t>
        <a:bodyPr/>
        <a:lstStyle/>
        <a:p>
          <a:endParaRPr lang="ru-RU"/>
        </a:p>
      </dgm:t>
    </dgm:pt>
    <dgm:pt modelId="{BC7B3FFF-DD6B-4735-B71F-049BB4FAC7EB}" type="sibTrans" cxnId="{2279839E-7960-435E-B98E-50003FFD241D}">
      <dgm:prSet/>
      <dgm:spPr/>
      <dgm:t>
        <a:bodyPr/>
        <a:lstStyle/>
        <a:p>
          <a:endParaRPr lang="ru-RU"/>
        </a:p>
      </dgm:t>
    </dgm:pt>
    <dgm:pt modelId="{104A9372-FDCF-47F4-9D7E-72D9598F3547}" type="pres">
      <dgm:prSet presAssocID="{3540DAC4-A695-4041-9EB4-B61065E43620}" presName="Name0" presStyleCnt="0">
        <dgm:presLayoutVars>
          <dgm:dir/>
          <dgm:animLvl val="lvl"/>
          <dgm:resizeHandles val="exact"/>
        </dgm:presLayoutVars>
      </dgm:prSet>
      <dgm:spPr/>
    </dgm:pt>
    <dgm:pt modelId="{BD9B2BBB-E39F-47B2-A238-0D79A878B573}" type="pres">
      <dgm:prSet presAssocID="{6ECF730C-DEB6-4CBD-ADB7-4280CBE8DB00}" presName="parTxOnly" presStyleLbl="node1" presStyleIdx="0" presStyleCnt="3" custScaleX="112896" custLinFactNeighborX="2593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BB2D3A-B0B5-41F6-92D3-956F89D140DE}" type="pres">
      <dgm:prSet presAssocID="{028998B2-F051-47FC-B750-6DD3220EA35A}" presName="parTxOnlySpace" presStyleCnt="0"/>
      <dgm:spPr/>
    </dgm:pt>
    <dgm:pt modelId="{86CABB2F-09F4-4BF9-A6EE-24717E17EAB5}" type="pres">
      <dgm:prSet presAssocID="{EC7C7001-8FB3-44DF-AD12-63FC0778BE4D}" presName="parTxOnly" presStyleLbl="node1" presStyleIdx="1" presStyleCnt="3" custLinFactNeighborX="1388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46A610-4DA2-4A05-804F-F254E9AD9C61}" type="pres">
      <dgm:prSet presAssocID="{083F82FD-B719-44EE-B26C-6431EAF46ADA}" presName="parTxOnlySpace" presStyleCnt="0"/>
      <dgm:spPr/>
    </dgm:pt>
    <dgm:pt modelId="{03939337-D456-498E-B68A-237F61588DE5}" type="pres">
      <dgm:prSet presAssocID="{A74B8F07-00DB-48F3-A5B5-FEAFA7764104}" presName="parTxOnly" presStyleLbl="node1" presStyleIdx="2" presStyleCnt="3" custLinFactNeighborX="1457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279839E-7960-435E-B98E-50003FFD241D}" srcId="{3540DAC4-A695-4041-9EB4-B61065E43620}" destId="{A74B8F07-00DB-48F3-A5B5-FEAFA7764104}" srcOrd="2" destOrd="0" parTransId="{C3BF17EF-F145-4DE6-BC1A-409A535935DF}" sibTransId="{BC7B3FFF-DD6B-4735-B71F-049BB4FAC7EB}"/>
    <dgm:cxn modelId="{3EFA4C41-FE5E-42AA-9416-08A322F4928D}" type="presOf" srcId="{A74B8F07-00DB-48F3-A5B5-FEAFA7764104}" destId="{03939337-D456-498E-B68A-237F61588DE5}" srcOrd="0" destOrd="0" presId="urn:microsoft.com/office/officeart/2005/8/layout/chevron1"/>
    <dgm:cxn modelId="{7B6E971D-E31A-47F0-86C3-A496314DB327}" srcId="{3540DAC4-A695-4041-9EB4-B61065E43620}" destId="{EC7C7001-8FB3-44DF-AD12-63FC0778BE4D}" srcOrd="1" destOrd="0" parTransId="{EDDF5997-A5B7-4E9C-B545-ABC8EA195749}" sibTransId="{083F82FD-B719-44EE-B26C-6431EAF46ADA}"/>
    <dgm:cxn modelId="{542E1254-A723-4091-BDB7-F202F0C7105C}" type="presOf" srcId="{EC7C7001-8FB3-44DF-AD12-63FC0778BE4D}" destId="{86CABB2F-09F4-4BF9-A6EE-24717E17EAB5}" srcOrd="0" destOrd="0" presId="urn:microsoft.com/office/officeart/2005/8/layout/chevron1"/>
    <dgm:cxn modelId="{934C198E-16D3-4027-9BF2-23345E559439}" type="presOf" srcId="{3540DAC4-A695-4041-9EB4-B61065E43620}" destId="{104A9372-FDCF-47F4-9D7E-72D9598F3547}" srcOrd="0" destOrd="0" presId="urn:microsoft.com/office/officeart/2005/8/layout/chevron1"/>
    <dgm:cxn modelId="{CBFD6A99-E7FB-4B29-BBA8-4200E32A48B8}" srcId="{3540DAC4-A695-4041-9EB4-B61065E43620}" destId="{6ECF730C-DEB6-4CBD-ADB7-4280CBE8DB00}" srcOrd="0" destOrd="0" parTransId="{CE0F2F81-BDF6-429A-A2A0-5AF775C461DE}" sibTransId="{028998B2-F051-47FC-B750-6DD3220EA35A}"/>
    <dgm:cxn modelId="{C820F0EB-B3EE-402F-A100-375FFF2DF7C7}" type="presOf" srcId="{6ECF730C-DEB6-4CBD-ADB7-4280CBE8DB00}" destId="{BD9B2BBB-E39F-47B2-A238-0D79A878B573}" srcOrd="0" destOrd="0" presId="urn:microsoft.com/office/officeart/2005/8/layout/chevron1"/>
    <dgm:cxn modelId="{BAB79AFC-5476-4444-B4A6-E83569E4F1CA}" type="presParOf" srcId="{104A9372-FDCF-47F4-9D7E-72D9598F3547}" destId="{BD9B2BBB-E39F-47B2-A238-0D79A878B573}" srcOrd="0" destOrd="0" presId="urn:microsoft.com/office/officeart/2005/8/layout/chevron1"/>
    <dgm:cxn modelId="{608D5B4F-752E-4580-9917-F9E675265426}" type="presParOf" srcId="{104A9372-FDCF-47F4-9D7E-72D9598F3547}" destId="{28BB2D3A-B0B5-41F6-92D3-956F89D140DE}" srcOrd="1" destOrd="0" presId="urn:microsoft.com/office/officeart/2005/8/layout/chevron1"/>
    <dgm:cxn modelId="{313A1997-6454-4A4F-BE0E-ABEA983A1831}" type="presParOf" srcId="{104A9372-FDCF-47F4-9D7E-72D9598F3547}" destId="{86CABB2F-09F4-4BF9-A6EE-24717E17EAB5}" srcOrd="2" destOrd="0" presId="urn:microsoft.com/office/officeart/2005/8/layout/chevron1"/>
    <dgm:cxn modelId="{3EC1B95D-DFA7-4391-892D-7909D036E7D4}" type="presParOf" srcId="{104A9372-FDCF-47F4-9D7E-72D9598F3547}" destId="{3746A610-4DA2-4A05-804F-F254E9AD9C61}" srcOrd="3" destOrd="0" presId="urn:microsoft.com/office/officeart/2005/8/layout/chevron1"/>
    <dgm:cxn modelId="{F629D020-0BEE-4B90-B86C-045695924516}" type="presParOf" srcId="{104A9372-FDCF-47F4-9D7E-72D9598F3547}" destId="{03939337-D456-498E-B68A-237F61588DE5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540DAC4-A695-4041-9EB4-B61065E43620}" type="doc">
      <dgm:prSet loTypeId="urn:microsoft.com/office/officeart/2005/8/layout/chevron1" loCatId="process" qsTypeId="urn:microsoft.com/office/officeart/2005/8/quickstyle/simple1" qsCatId="simple" csTypeId="urn:microsoft.com/office/officeart/2005/8/colors/accent1_4" csCatId="accent1" phldr="1"/>
      <dgm:spPr/>
    </dgm:pt>
    <dgm:pt modelId="{6ECF730C-DEB6-4CBD-ADB7-4280CBE8DB00}">
      <dgm:prSet phldrT="[Текст]" custT="1"/>
      <dgm:spPr>
        <a:solidFill>
          <a:srgbClr val="3F6EA7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3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9 </a:t>
          </a: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видов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мер социальной поддержки</a:t>
          </a:r>
          <a:endParaRPr lang="ru-RU" sz="14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E0F2F81-BDF6-429A-A2A0-5AF775C461DE}" type="parTrans" cxnId="{CBFD6A99-E7FB-4B29-BBA8-4200E32A48B8}">
      <dgm:prSet/>
      <dgm:spPr/>
      <dgm:t>
        <a:bodyPr/>
        <a:lstStyle/>
        <a:p>
          <a:endParaRPr lang="ru-RU"/>
        </a:p>
      </dgm:t>
    </dgm:pt>
    <dgm:pt modelId="{028998B2-F051-47FC-B750-6DD3220EA35A}" type="sibTrans" cxnId="{CBFD6A99-E7FB-4B29-BBA8-4200E32A48B8}">
      <dgm:prSet/>
      <dgm:spPr/>
      <dgm:t>
        <a:bodyPr/>
        <a:lstStyle/>
        <a:p>
          <a:endParaRPr lang="ru-RU"/>
        </a:p>
      </dgm:t>
    </dgm:pt>
    <dgm:pt modelId="{EC7C7001-8FB3-44DF-AD12-63FC0778BE4D}">
      <dgm:prSet phldrT="[Текст]" custT="1"/>
      <dgm:spPr>
        <a:solidFill>
          <a:srgbClr val="335885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8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721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получатель</a:t>
          </a:r>
          <a:endParaRPr lang="ru-RU" sz="13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EDDF5997-A5B7-4E9C-B545-ABC8EA195749}" type="parTrans" cxnId="{7B6E971D-E31A-47F0-86C3-A496314DB327}">
      <dgm:prSet/>
      <dgm:spPr/>
      <dgm:t>
        <a:bodyPr/>
        <a:lstStyle/>
        <a:p>
          <a:endParaRPr lang="ru-RU"/>
        </a:p>
      </dgm:t>
    </dgm:pt>
    <dgm:pt modelId="{083F82FD-B719-44EE-B26C-6431EAF46ADA}" type="sibTrans" cxnId="{7B6E971D-E31A-47F0-86C3-A496314DB327}">
      <dgm:prSet/>
      <dgm:spPr/>
      <dgm:t>
        <a:bodyPr/>
        <a:lstStyle/>
        <a:p>
          <a:endParaRPr lang="ru-RU"/>
        </a:p>
      </dgm:t>
    </dgm:pt>
    <dgm:pt modelId="{A74B8F07-00DB-48F3-A5B5-FEAFA7764104}">
      <dgm:prSet phldrT="[Текст]" custT="1"/>
      <dgm:spPr>
        <a:solidFill>
          <a:schemeClr val="accent1">
            <a:lumMod val="5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8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9,2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млн. руб.</a:t>
          </a:r>
          <a:endParaRPr lang="ru-RU" sz="14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3BF17EF-F145-4DE6-BC1A-409A535935DF}" type="parTrans" cxnId="{2279839E-7960-435E-B98E-50003FFD241D}">
      <dgm:prSet/>
      <dgm:spPr/>
      <dgm:t>
        <a:bodyPr/>
        <a:lstStyle/>
        <a:p>
          <a:endParaRPr lang="ru-RU"/>
        </a:p>
      </dgm:t>
    </dgm:pt>
    <dgm:pt modelId="{BC7B3FFF-DD6B-4735-B71F-049BB4FAC7EB}" type="sibTrans" cxnId="{2279839E-7960-435E-B98E-50003FFD241D}">
      <dgm:prSet/>
      <dgm:spPr/>
      <dgm:t>
        <a:bodyPr/>
        <a:lstStyle/>
        <a:p>
          <a:endParaRPr lang="ru-RU"/>
        </a:p>
      </dgm:t>
    </dgm:pt>
    <dgm:pt modelId="{104A9372-FDCF-47F4-9D7E-72D9598F3547}" type="pres">
      <dgm:prSet presAssocID="{3540DAC4-A695-4041-9EB4-B61065E43620}" presName="Name0" presStyleCnt="0">
        <dgm:presLayoutVars>
          <dgm:dir/>
          <dgm:animLvl val="lvl"/>
          <dgm:resizeHandles val="exact"/>
        </dgm:presLayoutVars>
      </dgm:prSet>
      <dgm:spPr/>
    </dgm:pt>
    <dgm:pt modelId="{BD9B2BBB-E39F-47B2-A238-0D79A878B573}" type="pres">
      <dgm:prSet presAssocID="{6ECF730C-DEB6-4CBD-ADB7-4280CBE8DB00}" presName="parTxOnly" presStyleLbl="node1" presStyleIdx="0" presStyleCnt="3" custScaleX="11289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BB2D3A-B0B5-41F6-92D3-956F89D140DE}" type="pres">
      <dgm:prSet presAssocID="{028998B2-F051-47FC-B750-6DD3220EA35A}" presName="parTxOnlySpace" presStyleCnt="0"/>
      <dgm:spPr/>
    </dgm:pt>
    <dgm:pt modelId="{86CABB2F-09F4-4BF9-A6EE-24717E17EAB5}" type="pres">
      <dgm:prSet presAssocID="{EC7C7001-8FB3-44DF-AD12-63FC0778BE4D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46A610-4DA2-4A05-804F-F254E9AD9C61}" type="pres">
      <dgm:prSet presAssocID="{083F82FD-B719-44EE-B26C-6431EAF46ADA}" presName="parTxOnlySpace" presStyleCnt="0"/>
      <dgm:spPr/>
    </dgm:pt>
    <dgm:pt modelId="{03939337-D456-498E-B68A-237F61588DE5}" type="pres">
      <dgm:prSet presAssocID="{A74B8F07-00DB-48F3-A5B5-FEAFA7764104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A1FD483-FCA4-4A4D-996E-FFBA7CA9EBDE}" type="presOf" srcId="{A74B8F07-00DB-48F3-A5B5-FEAFA7764104}" destId="{03939337-D456-498E-B68A-237F61588DE5}" srcOrd="0" destOrd="0" presId="urn:microsoft.com/office/officeart/2005/8/layout/chevron1"/>
    <dgm:cxn modelId="{2279839E-7960-435E-B98E-50003FFD241D}" srcId="{3540DAC4-A695-4041-9EB4-B61065E43620}" destId="{A74B8F07-00DB-48F3-A5B5-FEAFA7764104}" srcOrd="2" destOrd="0" parTransId="{C3BF17EF-F145-4DE6-BC1A-409A535935DF}" sibTransId="{BC7B3FFF-DD6B-4735-B71F-049BB4FAC7EB}"/>
    <dgm:cxn modelId="{74773314-DEFE-4219-8391-3B7B0F64D138}" type="presOf" srcId="{EC7C7001-8FB3-44DF-AD12-63FC0778BE4D}" destId="{86CABB2F-09F4-4BF9-A6EE-24717E17EAB5}" srcOrd="0" destOrd="0" presId="urn:microsoft.com/office/officeart/2005/8/layout/chevron1"/>
    <dgm:cxn modelId="{0556C463-6F36-418D-8463-AEB730F777F3}" type="presOf" srcId="{3540DAC4-A695-4041-9EB4-B61065E43620}" destId="{104A9372-FDCF-47F4-9D7E-72D9598F3547}" srcOrd="0" destOrd="0" presId="urn:microsoft.com/office/officeart/2005/8/layout/chevron1"/>
    <dgm:cxn modelId="{7B6E971D-E31A-47F0-86C3-A496314DB327}" srcId="{3540DAC4-A695-4041-9EB4-B61065E43620}" destId="{EC7C7001-8FB3-44DF-AD12-63FC0778BE4D}" srcOrd="1" destOrd="0" parTransId="{EDDF5997-A5B7-4E9C-B545-ABC8EA195749}" sibTransId="{083F82FD-B719-44EE-B26C-6431EAF46ADA}"/>
    <dgm:cxn modelId="{CBFD6A99-E7FB-4B29-BBA8-4200E32A48B8}" srcId="{3540DAC4-A695-4041-9EB4-B61065E43620}" destId="{6ECF730C-DEB6-4CBD-ADB7-4280CBE8DB00}" srcOrd="0" destOrd="0" parTransId="{CE0F2F81-BDF6-429A-A2A0-5AF775C461DE}" sibTransId="{028998B2-F051-47FC-B750-6DD3220EA35A}"/>
    <dgm:cxn modelId="{AC18A478-A397-4E8F-BB73-2FF4E434EF08}" type="presOf" srcId="{6ECF730C-DEB6-4CBD-ADB7-4280CBE8DB00}" destId="{BD9B2BBB-E39F-47B2-A238-0D79A878B573}" srcOrd="0" destOrd="0" presId="urn:microsoft.com/office/officeart/2005/8/layout/chevron1"/>
    <dgm:cxn modelId="{6E4BC5DF-55AE-4EB8-B0AA-B39A7801AA58}" type="presParOf" srcId="{104A9372-FDCF-47F4-9D7E-72D9598F3547}" destId="{BD9B2BBB-E39F-47B2-A238-0D79A878B573}" srcOrd="0" destOrd="0" presId="urn:microsoft.com/office/officeart/2005/8/layout/chevron1"/>
    <dgm:cxn modelId="{DFA1BD13-8CFB-433E-AD16-F0F2D2EDAFC4}" type="presParOf" srcId="{104A9372-FDCF-47F4-9D7E-72D9598F3547}" destId="{28BB2D3A-B0B5-41F6-92D3-956F89D140DE}" srcOrd="1" destOrd="0" presId="urn:microsoft.com/office/officeart/2005/8/layout/chevron1"/>
    <dgm:cxn modelId="{108B6A51-890F-4D4D-AE67-147A3A13D6C2}" type="presParOf" srcId="{104A9372-FDCF-47F4-9D7E-72D9598F3547}" destId="{86CABB2F-09F4-4BF9-A6EE-24717E17EAB5}" srcOrd="2" destOrd="0" presId="urn:microsoft.com/office/officeart/2005/8/layout/chevron1"/>
    <dgm:cxn modelId="{5F3915CD-0EA3-4215-B82E-4C63B8979D9C}" type="presParOf" srcId="{104A9372-FDCF-47F4-9D7E-72D9598F3547}" destId="{3746A610-4DA2-4A05-804F-F254E9AD9C61}" srcOrd="3" destOrd="0" presId="urn:microsoft.com/office/officeart/2005/8/layout/chevron1"/>
    <dgm:cxn modelId="{E4745A29-EA7E-4548-97F7-84294D2A8ACD}" type="presParOf" srcId="{104A9372-FDCF-47F4-9D7E-72D9598F3547}" destId="{03939337-D456-498E-B68A-237F61588DE5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540DAC4-A695-4041-9EB4-B61065E43620}" type="doc">
      <dgm:prSet loTypeId="urn:microsoft.com/office/officeart/2005/8/layout/chevron1" loCatId="process" qsTypeId="urn:microsoft.com/office/officeart/2005/8/quickstyle/simple1" qsCatId="simple" csTypeId="urn:microsoft.com/office/officeart/2005/8/colors/accent1_4" csCatId="accent1" phldr="1"/>
      <dgm:spPr/>
    </dgm:pt>
    <dgm:pt modelId="{6ECF730C-DEB6-4CBD-ADB7-4280CBE8DB00}">
      <dgm:prSet phldrT="[Текст]" custT="1"/>
      <dgm:spPr>
        <a:solidFill>
          <a:srgbClr val="3F6EA7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8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1</a:t>
          </a:r>
          <a:r>
            <a:rPr lang="ru-RU" sz="13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вид 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мер социальной поддержки</a:t>
          </a:r>
          <a:endParaRPr lang="ru-RU" sz="14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E0F2F81-BDF6-429A-A2A0-5AF775C461DE}" type="parTrans" cxnId="{CBFD6A99-E7FB-4B29-BBA8-4200E32A48B8}">
      <dgm:prSet/>
      <dgm:spPr/>
      <dgm:t>
        <a:bodyPr/>
        <a:lstStyle/>
        <a:p>
          <a:endParaRPr lang="ru-RU"/>
        </a:p>
      </dgm:t>
    </dgm:pt>
    <dgm:pt modelId="{028998B2-F051-47FC-B750-6DD3220EA35A}" type="sibTrans" cxnId="{CBFD6A99-E7FB-4B29-BBA8-4200E32A48B8}">
      <dgm:prSet/>
      <dgm:spPr/>
      <dgm:t>
        <a:bodyPr/>
        <a:lstStyle/>
        <a:p>
          <a:endParaRPr lang="ru-RU"/>
        </a:p>
      </dgm:t>
    </dgm:pt>
    <dgm:pt modelId="{EC7C7001-8FB3-44DF-AD12-63FC0778BE4D}">
      <dgm:prSet phldrT="[Текст]" custT="1"/>
      <dgm:spPr>
        <a:solidFill>
          <a:srgbClr val="335885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8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812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получателей</a:t>
          </a:r>
          <a:endParaRPr lang="ru-RU" sz="14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EDDF5997-A5B7-4E9C-B545-ABC8EA195749}" type="parTrans" cxnId="{7B6E971D-E31A-47F0-86C3-A496314DB327}">
      <dgm:prSet/>
      <dgm:spPr/>
      <dgm:t>
        <a:bodyPr/>
        <a:lstStyle/>
        <a:p>
          <a:endParaRPr lang="ru-RU"/>
        </a:p>
      </dgm:t>
    </dgm:pt>
    <dgm:pt modelId="{083F82FD-B719-44EE-B26C-6431EAF46ADA}" type="sibTrans" cxnId="{7B6E971D-E31A-47F0-86C3-A496314DB327}">
      <dgm:prSet/>
      <dgm:spPr/>
      <dgm:t>
        <a:bodyPr/>
        <a:lstStyle/>
        <a:p>
          <a:endParaRPr lang="ru-RU"/>
        </a:p>
      </dgm:t>
    </dgm:pt>
    <dgm:pt modelId="{A74B8F07-00DB-48F3-A5B5-FEAFA7764104}">
      <dgm:prSet phldrT="[Текст]" custT="1"/>
      <dgm:spPr>
        <a:solidFill>
          <a:schemeClr val="accent1">
            <a:lumMod val="5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8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4,5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млн. руб.</a:t>
          </a:r>
          <a:endParaRPr lang="ru-RU" sz="14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3BF17EF-F145-4DE6-BC1A-409A535935DF}" type="parTrans" cxnId="{2279839E-7960-435E-B98E-50003FFD241D}">
      <dgm:prSet/>
      <dgm:spPr/>
      <dgm:t>
        <a:bodyPr/>
        <a:lstStyle/>
        <a:p>
          <a:endParaRPr lang="ru-RU"/>
        </a:p>
      </dgm:t>
    </dgm:pt>
    <dgm:pt modelId="{BC7B3FFF-DD6B-4735-B71F-049BB4FAC7EB}" type="sibTrans" cxnId="{2279839E-7960-435E-B98E-50003FFD241D}">
      <dgm:prSet/>
      <dgm:spPr/>
      <dgm:t>
        <a:bodyPr/>
        <a:lstStyle/>
        <a:p>
          <a:endParaRPr lang="ru-RU"/>
        </a:p>
      </dgm:t>
    </dgm:pt>
    <dgm:pt modelId="{104A9372-FDCF-47F4-9D7E-72D9598F3547}" type="pres">
      <dgm:prSet presAssocID="{3540DAC4-A695-4041-9EB4-B61065E43620}" presName="Name0" presStyleCnt="0">
        <dgm:presLayoutVars>
          <dgm:dir/>
          <dgm:animLvl val="lvl"/>
          <dgm:resizeHandles val="exact"/>
        </dgm:presLayoutVars>
      </dgm:prSet>
      <dgm:spPr/>
    </dgm:pt>
    <dgm:pt modelId="{BD9B2BBB-E39F-47B2-A238-0D79A878B573}" type="pres">
      <dgm:prSet presAssocID="{6ECF730C-DEB6-4CBD-ADB7-4280CBE8DB00}" presName="parTxOnly" presStyleLbl="node1" presStyleIdx="0" presStyleCnt="3" custScaleX="11289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BB2D3A-B0B5-41F6-92D3-956F89D140DE}" type="pres">
      <dgm:prSet presAssocID="{028998B2-F051-47FC-B750-6DD3220EA35A}" presName="parTxOnlySpace" presStyleCnt="0"/>
      <dgm:spPr/>
    </dgm:pt>
    <dgm:pt modelId="{86CABB2F-09F4-4BF9-A6EE-24717E17EAB5}" type="pres">
      <dgm:prSet presAssocID="{EC7C7001-8FB3-44DF-AD12-63FC0778BE4D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46A610-4DA2-4A05-804F-F254E9AD9C61}" type="pres">
      <dgm:prSet presAssocID="{083F82FD-B719-44EE-B26C-6431EAF46ADA}" presName="parTxOnlySpace" presStyleCnt="0"/>
      <dgm:spPr/>
    </dgm:pt>
    <dgm:pt modelId="{03939337-D456-498E-B68A-237F61588DE5}" type="pres">
      <dgm:prSet presAssocID="{A74B8F07-00DB-48F3-A5B5-FEAFA7764104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279839E-7960-435E-B98E-50003FFD241D}" srcId="{3540DAC4-A695-4041-9EB4-B61065E43620}" destId="{A74B8F07-00DB-48F3-A5B5-FEAFA7764104}" srcOrd="2" destOrd="0" parTransId="{C3BF17EF-F145-4DE6-BC1A-409A535935DF}" sibTransId="{BC7B3FFF-DD6B-4735-B71F-049BB4FAC7EB}"/>
    <dgm:cxn modelId="{7B6E971D-E31A-47F0-86C3-A496314DB327}" srcId="{3540DAC4-A695-4041-9EB4-B61065E43620}" destId="{EC7C7001-8FB3-44DF-AD12-63FC0778BE4D}" srcOrd="1" destOrd="0" parTransId="{EDDF5997-A5B7-4E9C-B545-ABC8EA195749}" sibTransId="{083F82FD-B719-44EE-B26C-6431EAF46ADA}"/>
    <dgm:cxn modelId="{62398A2F-BBB2-4161-A6C7-149EBDC256DC}" type="presOf" srcId="{EC7C7001-8FB3-44DF-AD12-63FC0778BE4D}" destId="{86CABB2F-09F4-4BF9-A6EE-24717E17EAB5}" srcOrd="0" destOrd="0" presId="urn:microsoft.com/office/officeart/2005/8/layout/chevron1"/>
    <dgm:cxn modelId="{AAB60281-F87C-4557-97CB-AA92157C82BA}" type="presOf" srcId="{A74B8F07-00DB-48F3-A5B5-FEAFA7764104}" destId="{03939337-D456-498E-B68A-237F61588DE5}" srcOrd="0" destOrd="0" presId="urn:microsoft.com/office/officeart/2005/8/layout/chevron1"/>
    <dgm:cxn modelId="{CBFD6A99-E7FB-4B29-BBA8-4200E32A48B8}" srcId="{3540DAC4-A695-4041-9EB4-B61065E43620}" destId="{6ECF730C-DEB6-4CBD-ADB7-4280CBE8DB00}" srcOrd="0" destOrd="0" parTransId="{CE0F2F81-BDF6-429A-A2A0-5AF775C461DE}" sibTransId="{028998B2-F051-47FC-B750-6DD3220EA35A}"/>
    <dgm:cxn modelId="{ED4EFDA5-2987-4909-B103-3BAA2904877F}" type="presOf" srcId="{6ECF730C-DEB6-4CBD-ADB7-4280CBE8DB00}" destId="{BD9B2BBB-E39F-47B2-A238-0D79A878B573}" srcOrd="0" destOrd="0" presId="urn:microsoft.com/office/officeart/2005/8/layout/chevron1"/>
    <dgm:cxn modelId="{C4979940-D39C-4DEA-985D-1FDC5E4E2168}" type="presOf" srcId="{3540DAC4-A695-4041-9EB4-B61065E43620}" destId="{104A9372-FDCF-47F4-9D7E-72D9598F3547}" srcOrd="0" destOrd="0" presId="urn:microsoft.com/office/officeart/2005/8/layout/chevron1"/>
    <dgm:cxn modelId="{1691012D-98CF-49F7-8F0D-4B7BBD660FB3}" type="presParOf" srcId="{104A9372-FDCF-47F4-9D7E-72D9598F3547}" destId="{BD9B2BBB-E39F-47B2-A238-0D79A878B573}" srcOrd="0" destOrd="0" presId="urn:microsoft.com/office/officeart/2005/8/layout/chevron1"/>
    <dgm:cxn modelId="{8CAFCA2D-8FC1-45AE-9091-1C1B8EF0206A}" type="presParOf" srcId="{104A9372-FDCF-47F4-9D7E-72D9598F3547}" destId="{28BB2D3A-B0B5-41F6-92D3-956F89D140DE}" srcOrd="1" destOrd="0" presId="urn:microsoft.com/office/officeart/2005/8/layout/chevron1"/>
    <dgm:cxn modelId="{8033E1BF-F97E-4DC7-A2B8-46A42D64910A}" type="presParOf" srcId="{104A9372-FDCF-47F4-9D7E-72D9598F3547}" destId="{86CABB2F-09F4-4BF9-A6EE-24717E17EAB5}" srcOrd="2" destOrd="0" presId="urn:microsoft.com/office/officeart/2005/8/layout/chevron1"/>
    <dgm:cxn modelId="{DFCD2211-25C0-4419-9D06-B96C3C085894}" type="presParOf" srcId="{104A9372-FDCF-47F4-9D7E-72D9598F3547}" destId="{3746A610-4DA2-4A05-804F-F254E9AD9C61}" srcOrd="3" destOrd="0" presId="urn:microsoft.com/office/officeart/2005/8/layout/chevron1"/>
    <dgm:cxn modelId="{305F788A-3BDB-4CF9-98CF-2801CB5F3D03}" type="presParOf" srcId="{104A9372-FDCF-47F4-9D7E-72D9598F3547}" destId="{03939337-D456-498E-B68A-237F61588DE5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F0A2706-8D0E-4C21-B529-1B105ACFC6B7}" type="doc">
      <dgm:prSet loTypeId="urn:microsoft.com/office/officeart/2005/8/layout/process1" loCatId="process" qsTypeId="urn:microsoft.com/office/officeart/2005/8/quickstyle/simple1" qsCatId="simple" csTypeId="urn:microsoft.com/office/officeart/2005/8/colors/accent0_3" csCatId="mainScheme" phldr="1"/>
      <dgm:spPr/>
    </dgm:pt>
    <dgm:pt modelId="{9DE97EA0-4F08-4DF6-9CA5-D696F80552EA}">
      <dgm:prSet phldrT="[Текст]" custT="1"/>
      <dgm:spPr>
        <a:ln>
          <a:noFill/>
        </a:ln>
      </dgm:spPr>
      <dgm:t>
        <a:bodyPr/>
        <a:lstStyle/>
        <a:p>
          <a:r>
            <a:rPr lang="ru-RU" sz="20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85%</a:t>
          </a:r>
        </a:p>
        <a:p>
          <a:r>
            <a:rPr lang="ru-RU" sz="1800" dirty="0" smtClean="0">
              <a:latin typeface="Tahoma" pitchFamily="34" charset="0"/>
              <a:ea typeface="Tahoma" pitchFamily="34" charset="0"/>
              <a:cs typeface="Tahoma" pitchFamily="34" charset="0"/>
            </a:rPr>
            <a:t>Работающие граждане</a:t>
          </a:r>
          <a:endParaRPr lang="ru-RU" sz="1800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1687035D-6603-4CC0-90C2-C63795A8CB92}" type="parTrans" cxnId="{ABF9B201-0BE2-4B79-AFE4-E2F84A2846A5}">
      <dgm:prSet/>
      <dgm:spPr/>
      <dgm:t>
        <a:bodyPr/>
        <a:lstStyle/>
        <a:p>
          <a:endParaRPr lang="ru-RU"/>
        </a:p>
      </dgm:t>
    </dgm:pt>
    <dgm:pt modelId="{35CC454B-DB18-4B6E-A39C-0E69B2DDFBE8}" type="sibTrans" cxnId="{ABF9B201-0BE2-4B79-AFE4-E2F84A2846A5}">
      <dgm:prSet/>
      <dgm:spPr/>
      <dgm:t>
        <a:bodyPr/>
        <a:lstStyle/>
        <a:p>
          <a:endParaRPr lang="ru-RU" dirty="0"/>
        </a:p>
      </dgm:t>
    </dgm:pt>
    <dgm:pt modelId="{F17CC73D-479F-4416-AEEF-DE8CB63F60D7}">
      <dgm:prSet phldrT="[Текст]" custT="1"/>
      <dgm:spPr>
        <a:ln>
          <a:noFill/>
        </a:ln>
      </dgm:spPr>
      <dgm:t>
        <a:bodyPr/>
        <a:lstStyle/>
        <a:p>
          <a:r>
            <a:rPr lang="ru-RU" sz="25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1%</a:t>
          </a:r>
        </a:p>
        <a:p>
          <a:r>
            <a:rPr lang="ru-RU" sz="1800" dirty="0" smtClean="0">
              <a:latin typeface="Tahoma" pitchFamily="34" charset="0"/>
              <a:ea typeface="Tahoma" pitchFamily="34" charset="0"/>
              <a:cs typeface="Tahoma" pitchFamily="34" charset="0"/>
            </a:rPr>
            <a:t>Студенты</a:t>
          </a:r>
          <a:endParaRPr lang="ru-RU" sz="1800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3ED0B127-1D43-4BD4-B14D-1BD939BF0312}" type="parTrans" cxnId="{54A0AB54-3634-4655-8465-E39CCB6712AF}">
      <dgm:prSet/>
      <dgm:spPr/>
      <dgm:t>
        <a:bodyPr/>
        <a:lstStyle/>
        <a:p>
          <a:endParaRPr lang="ru-RU"/>
        </a:p>
      </dgm:t>
    </dgm:pt>
    <dgm:pt modelId="{1871579B-E6D9-47CC-9B8F-7B6073C18BEC}" type="sibTrans" cxnId="{54A0AB54-3634-4655-8465-E39CCB6712AF}">
      <dgm:prSet/>
      <dgm:spPr/>
      <dgm:t>
        <a:bodyPr/>
        <a:lstStyle/>
        <a:p>
          <a:endParaRPr lang="ru-RU" dirty="0"/>
        </a:p>
      </dgm:t>
    </dgm:pt>
    <dgm:pt modelId="{08BCA36D-C3E7-42E4-A37B-10BF2FDED2B6}">
      <dgm:prSet phldrT="[Текст]" custT="1"/>
      <dgm:spPr>
        <a:ln>
          <a:noFill/>
        </a:ln>
      </dgm:spPr>
      <dgm:t>
        <a:bodyPr/>
        <a:lstStyle/>
        <a:p>
          <a:r>
            <a:rPr lang="ru-RU" sz="25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14%</a:t>
          </a:r>
        </a:p>
        <a:p>
          <a:r>
            <a:rPr lang="ru-RU" sz="1800" dirty="0" smtClean="0">
              <a:latin typeface="Tahoma" pitchFamily="34" charset="0"/>
              <a:ea typeface="Tahoma" pitchFamily="34" charset="0"/>
              <a:cs typeface="Tahoma" pitchFamily="34" charset="0"/>
            </a:rPr>
            <a:t>Пенсионеры</a:t>
          </a:r>
          <a:endParaRPr lang="ru-RU" sz="1800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E0C95E77-3637-4965-94FF-296E6DF0A036}" type="parTrans" cxnId="{41FFF7CC-5499-43F0-AE5E-7C1432CAB3A4}">
      <dgm:prSet/>
      <dgm:spPr/>
      <dgm:t>
        <a:bodyPr/>
        <a:lstStyle/>
        <a:p>
          <a:endParaRPr lang="ru-RU"/>
        </a:p>
      </dgm:t>
    </dgm:pt>
    <dgm:pt modelId="{8F1B2B1A-0A06-4FD7-9AED-C85E96A586F9}" type="sibTrans" cxnId="{41FFF7CC-5499-43F0-AE5E-7C1432CAB3A4}">
      <dgm:prSet/>
      <dgm:spPr/>
      <dgm:t>
        <a:bodyPr/>
        <a:lstStyle/>
        <a:p>
          <a:endParaRPr lang="ru-RU" dirty="0"/>
        </a:p>
      </dgm:t>
    </dgm:pt>
    <dgm:pt modelId="{31187986-6D46-4C25-BEB0-8FFF5A47BD41}" type="pres">
      <dgm:prSet presAssocID="{8F0A2706-8D0E-4C21-B529-1B105ACFC6B7}" presName="Name0" presStyleCnt="0">
        <dgm:presLayoutVars>
          <dgm:dir/>
          <dgm:resizeHandles val="exact"/>
        </dgm:presLayoutVars>
      </dgm:prSet>
      <dgm:spPr/>
    </dgm:pt>
    <dgm:pt modelId="{CBCCB4E2-0385-4A0A-89A5-BE5F7B289523}" type="pres">
      <dgm:prSet presAssocID="{9DE97EA0-4F08-4DF6-9CA5-D696F80552EA}" presName="node" presStyleLbl="node1" presStyleIdx="0" presStyleCnt="3" custScaleY="716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3EB93A-10F1-4D36-B039-840F99B31B63}" type="pres">
      <dgm:prSet presAssocID="{35CC454B-DB18-4B6E-A39C-0E69B2DDFBE8}" presName="sibTrans" presStyleLbl="sibTrans2D1" presStyleIdx="0" presStyleCnt="2"/>
      <dgm:spPr/>
      <dgm:t>
        <a:bodyPr/>
        <a:lstStyle/>
        <a:p>
          <a:endParaRPr lang="ru-RU"/>
        </a:p>
      </dgm:t>
    </dgm:pt>
    <dgm:pt modelId="{CF6E4DA4-3E19-4B95-9E5B-71096406412E}" type="pres">
      <dgm:prSet presAssocID="{35CC454B-DB18-4B6E-A39C-0E69B2DDFBE8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6891855E-1B44-4991-A9BD-CB1BF34C914C}" type="pres">
      <dgm:prSet presAssocID="{F17CC73D-479F-4416-AEEF-DE8CB63F60D7}" presName="node" presStyleLbl="node1" presStyleIdx="1" presStyleCnt="3" custScaleY="716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7586EE-4F3C-435E-9061-E041CAB79F44}" type="pres">
      <dgm:prSet presAssocID="{1871579B-E6D9-47CC-9B8F-7B6073C18BEC}" presName="sibTrans" presStyleLbl="sibTrans2D1" presStyleIdx="1" presStyleCnt="2"/>
      <dgm:spPr/>
      <dgm:t>
        <a:bodyPr/>
        <a:lstStyle/>
        <a:p>
          <a:endParaRPr lang="ru-RU"/>
        </a:p>
      </dgm:t>
    </dgm:pt>
    <dgm:pt modelId="{0D413C6E-5907-4337-91AA-7CCE2B77FCCF}" type="pres">
      <dgm:prSet presAssocID="{1871579B-E6D9-47CC-9B8F-7B6073C18BEC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37A99EEB-1E41-4D39-BCB2-8B3B1A8B9D1E}" type="pres">
      <dgm:prSet presAssocID="{08BCA36D-C3E7-42E4-A37B-10BF2FDED2B6}" presName="node" presStyleLbl="node1" presStyleIdx="2" presStyleCnt="3" custScaleY="716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609239A-A37C-410B-AB8B-61C4D57104FD}" type="presOf" srcId="{08BCA36D-C3E7-42E4-A37B-10BF2FDED2B6}" destId="{37A99EEB-1E41-4D39-BCB2-8B3B1A8B9D1E}" srcOrd="0" destOrd="0" presId="urn:microsoft.com/office/officeart/2005/8/layout/process1"/>
    <dgm:cxn modelId="{8066BA6A-85DD-4C28-89BC-FBB381287A68}" type="presOf" srcId="{1871579B-E6D9-47CC-9B8F-7B6073C18BEC}" destId="{0D413C6E-5907-4337-91AA-7CCE2B77FCCF}" srcOrd="1" destOrd="0" presId="urn:microsoft.com/office/officeart/2005/8/layout/process1"/>
    <dgm:cxn modelId="{41FFF7CC-5499-43F0-AE5E-7C1432CAB3A4}" srcId="{8F0A2706-8D0E-4C21-B529-1B105ACFC6B7}" destId="{08BCA36D-C3E7-42E4-A37B-10BF2FDED2B6}" srcOrd="2" destOrd="0" parTransId="{E0C95E77-3637-4965-94FF-296E6DF0A036}" sibTransId="{8F1B2B1A-0A06-4FD7-9AED-C85E96A586F9}"/>
    <dgm:cxn modelId="{54A0AB54-3634-4655-8465-E39CCB6712AF}" srcId="{8F0A2706-8D0E-4C21-B529-1B105ACFC6B7}" destId="{F17CC73D-479F-4416-AEEF-DE8CB63F60D7}" srcOrd="1" destOrd="0" parTransId="{3ED0B127-1D43-4BD4-B14D-1BD939BF0312}" sibTransId="{1871579B-E6D9-47CC-9B8F-7B6073C18BEC}"/>
    <dgm:cxn modelId="{A42FE92C-FD81-4BAD-8DF3-F97CBAB8ED01}" type="presOf" srcId="{F17CC73D-479F-4416-AEEF-DE8CB63F60D7}" destId="{6891855E-1B44-4991-A9BD-CB1BF34C914C}" srcOrd="0" destOrd="0" presId="urn:microsoft.com/office/officeart/2005/8/layout/process1"/>
    <dgm:cxn modelId="{9C635185-705E-447E-971D-708A20130C72}" type="presOf" srcId="{35CC454B-DB18-4B6E-A39C-0E69B2DDFBE8}" destId="{CF6E4DA4-3E19-4B95-9E5B-71096406412E}" srcOrd="1" destOrd="0" presId="urn:microsoft.com/office/officeart/2005/8/layout/process1"/>
    <dgm:cxn modelId="{ABF9B201-0BE2-4B79-AFE4-E2F84A2846A5}" srcId="{8F0A2706-8D0E-4C21-B529-1B105ACFC6B7}" destId="{9DE97EA0-4F08-4DF6-9CA5-D696F80552EA}" srcOrd="0" destOrd="0" parTransId="{1687035D-6603-4CC0-90C2-C63795A8CB92}" sibTransId="{35CC454B-DB18-4B6E-A39C-0E69B2DDFBE8}"/>
    <dgm:cxn modelId="{E314088C-1C31-45D6-82F6-FD97D52EBF8D}" type="presOf" srcId="{9DE97EA0-4F08-4DF6-9CA5-D696F80552EA}" destId="{CBCCB4E2-0385-4A0A-89A5-BE5F7B289523}" srcOrd="0" destOrd="0" presId="urn:microsoft.com/office/officeart/2005/8/layout/process1"/>
    <dgm:cxn modelId="{E8A156D3-35E4-4B57-B868-A49922DC69D7}" type="presOf" srcId="{35CC454B-DB18-4B6E-A39C-0E69B2DDFBE8}" destId="{333EB93A-10F1-4D36-B039-840F99B31B63}" srcOrd="0" destOrd="0" presId="urn:microsoft.com/office/officeart/2005/8/layout/process1"/>
    <dgm:cxn modelId="{0283071D-5D5C-4315-97E1-27A18A27E2A6}" type="presOf" srcId="{1871579B-E6D9-47CC-9B8F-7B6073C18BEC}" destId="{877586EE-4F3C-435E-9061-E041CAB79F44}" srcOrd="0" destOrd="0" presId="urn:microsoft.com/office/officeart/2005/8/layout/process1"/>
    <dgm:cxn modelId="{3AA0F4D7-61B5-42EE-9D25-534D41CA4BB0}" type="presOf" srcId="{8F0A2706-8D0E-4C21-B529-1B105ACFC6B7}" destId="{31187986-6D46-4C25-BEB0-8FFF5A47BD41}" srcOrd="0" destOrd="0" presId="urn:microsoft.com/office/officeart/2005/8/layout/process1"/>
    <dgm:cxn modelId="{B34AE354-27AB-4F6A-BC2E-9F04F36F6D77}" type="presParOf" srcId="{31187986-6D46-4C25-BEB0-8FFF5A47BD41}" destId="{CBCCB4E2-0385-4A0A-89A5-BE5F7B289523}" srcOrd="0" destOrd="0" presId="urn:microsoft.com/office/officeart/2005/8/layout/process1"/>
    <dgm:cxn modelId="{F4330CBA-50A6-4A9D-A1D1-A50D5FC6F4E2}" type="presParOf" srcId="{31187986-6D46-4C25-BEB0-8FFF5A47BD41}" destId="{333EB93A-10F1-4D36-B039-840F99B31B63}" srcOrd="1" destOrd="0" presId="urn:microsoft.com/office/officeart/2005/8/layout/process1"/>
    <dgm:cxn modelId="{1B618746-0E88-4495-AC98-6F7ECFB85A6F}" type="presParOf" srcId="{333EB93A-10F1-4D36-B039-840F99B31B63}" destId="{CF6E4DA4-3E19-4B95-9E5B-71096406412E}" srcOrd="0" destOrd="0" presId="urn:microsoft.com/office/officeart/2005/8/layout/process1"/>
    <dgm:cxn modelId="{5F9A68CC-0B99-4C56-B125-D759595BE1A6}" type="presParOf" srcId="{31187986-6D46-4C25-BEB0-8FFF5A47BD41}" destId="{6891855E-1B44-4991-A9BD-CB1BF34C914C}" srcOrd="2" destOrd="0" presId="urn:microsoft.com/office/officeart/2005/8/layout/process1"/>
    <dgm:cxn modelId="{88D99D18-DEA3-49DA-95DF-66714712E037}" type="presParOf" srcId="{31187986-6D46-4C25-BEB0-8FFF5A47BD41}" destId="{877586EE-4F3C-435E-9061-E041CAB79F44}" srcOrd="3" destOrd="0" presId="urn:microsoft.com/office/officeart/2005/8/layout/process1"/>
    <dgm:cxn modelId="{32DB22C8-786A-4E36-B16F-BF974BCF29B1}" type="presParOf" srcId="{877586EE-4F3C-435E-9061-E041CAB79F44}" destId="{0D413C6E-5907-4337-91AA-7CCE2B77FCCF}" srcOrd="0" destOrd="0" presId="urn:microsoft.com/office/officeart/2005/8/layout/process1"/>
    <dgm:cxn modelId="{D719229A-D6DC-47BE-BE46-6762382BC800}" type="presParOf" srcId="{31187986-6D46-4C25-BEB0-8FFF5A47BD41}" destId="{37A99EEB-1E41-4D39-BCB2-8B3B1A8B9D1E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40DAC4-A695-4041-9EB4-B61065E43620}" type="doc">
      <dgm:prSet loTypeId="urn:microsoft.com/office/officeart/2005/8/layout/chevron1" loCatId="process" qsTypeId="urn:microsoft.com/office/officeart/2005/8/quickstyle/simple1" qsCatId="simple" csTypeId="urn:microsoft.com/office/officeart/2005/8/colors/accent1_4" csCatId="accent1" phldr="1"/>
      <dgm:spPr/>
    </dgm:pt>
    <dgm:pt modelId="{6ECF730C-DEB6-4CBD-ADB7-4280CBE8DB00}">
      <dgm:prSet phldrT="[Текст]" custT="1"/>
      <dgm:spPr>
        <a:solidFill>
          <a:schemeClr val="tx2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Более 15 видов 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мер социальной поддержки</a:t>
          </a:r>
          <a:endParaRPr lang="ru-RU" sz="14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E0F2F81-BDF6-429A-A2A0-5AF775C461DE}" type="parTrans" cxnId="{CBFD6A99-E7FB-4B29-BBA8-4200E32A48B8}">
      <dgm:prSet/>
      <dgm:spPr/>
      <dgm:t>
        <a:bodyPr/>
        <a:lstStyle/>
        <a:p>
          <a:endParaRPr lang="ru-RU"/>
        </a:p>
      </dgm:t>
    </dgm:pt>
    <dgm:pt modelId="{028998B2-F051-47FC-B750-6DD3220EA35A}" type="sibTrans" cxnId="{CBFD6A99-E7FB-4B29-BBA8-4200E32A48B8}">
      <dgm:prSet/>
      <dgm:spPr/>
      <dgm:t>
        <a:bodyPr/>
        <a:lstStyle/>
        <a:p>
          <a:endParaRPr lang="ru-RU"/>
        </a:p>
      </dgm:t>
    </dgm:pt>
    <dgm:pt modelId="{EC7C7001-8FB3-44DF-AD12-63FC0778BE4D}">
      <dgm:prSet phldrT="[Текст]" custT="1"/>
      <dgm:spPr>
        <a:solidFill>
          <a:schemeClr val="tx2">
            <a:lumMod val="7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Более </a:t>
          </a:r>
          <a:r>
            <a:rPr lang="ru-RU" sz="18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230</a:t>
          </a: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тыс. 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получателей</a:t>
          </a:r>
          <a:endParaRPr lang="ru-RU" sz="14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EDDF5997-A5B7-4E9C-B545-ABC8EA195749}" type="parTrans" cxnId="{7B6E971D-E31A-47F0-86C3-A496314DB327}">
      <dgm:prSet/>
      <dgm:spPr/>
      <dgm:t>
        <a:bodyPr/>
        <a:lstStyle/>
        <a:p>
          <a:endParaRPr lang="ru-RU"/>
        </a:p>
      </dgm:t>
    </dgm:pt>
    <dgm:pt modelId="{083F82FD-B719-44EE-B26C-6431EAF46ADA}" type="sibTrans" cxnId="{7B6E971D-E31A-47F0-86C3-A496314DB327}">
      <dgm:prSet/>
      <dgm:spPr/>
      <dgm:t>
        <a:bodyPr/>
        <a:lstStyle/>
        <a:p>
          <a:endParaRPr lang="ru-RU"/>
        </a:p>
      </dgm:t>
    </dgm:pt>
    <dgm:pt modelId="{A74B8F07-00DB-48F3-A5B5-FEAFA7764104}">
      <dgm:prSet phldrT="[Текст]" custT="1"/>
      <dgm:spPr>
        <a:solidFill>
          <a:schemeClr val="tx2">
            <a:lumMod val="5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8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3,4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млрд. руб.</a:t>
          </a:r>
          <a:endParaRPr lang="ru-RU" sz="14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3BF17EF-F145-4DE6-BC1A-409A535935DF}" type="parTrans" cxnId="{2279839E-7960-435E-B98E-50003FFD241D}">
      <dgm:prSet/>
      <dgm:spPr/>
      <dgm:t>
        <a:bodyPr/>
        <a:lstStyle/>
        <a:p>
          <a:endParaRPr lang="ru-RU"/>
        </a:p>
      </dgm:t>
    </dgm:pt>
    <dgm:pt modelId="{BC7B3FFF-DD6B-4735-B71F-049BB4FAC7EB}" type="sibTrans" cxnId="{2279839E-7960-435E-B98E-50003FFD241D}">
      <dgm:prSet/>
      <dgm:spPr/>
      <dgm:t>
        <a:bodyPr/>
        <a:lstStyle/>
        <a:p>
          <a:endParaRPr lang="ru-RU"/>
        </a:p>
      </dgm:t>
    </dgm:pt>
    <dgm:pt modelId="{104A9372-FDCF-47F4-9D7E-72D9598F3547}" type="pres">
      <dgm:prSet presAssocID="{3540DAC4-A695-4041-9EB4-B61065E43620}" presName="Name0" presStyleCnt="0">
        <dgm:presLayoutVars>
          <dgm:dir/>
          <dgm:animLvl val="lvl"/>
          <dgm:resizeHandles val="exact"/>
        </dgm:presLayoutVars>
      </dgm:prSet>
      <dgm:spPr/>
    </dgm:pt>
    <dgm:pt modelId="{BD9B2BBB-E39F-47B2-A238-0D79A878B573}" type="pres">
      <dgm:prSet presAssocID="{6ECF730C-DEB6-4CBD-ADB7-4280CBE8DB00}" presName="parTxOnly" presStyleLbl="node1" presStyleIdx="0" presStyleCnt="3" custScaleX="11289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BB2D3A-B0B5-41F6-92D3-956F89D140DE}" type="pres">
      <dgm:prSet presAssocID="{028998B2-F051-47FC-B750-6DD3220EA35A}" presName="parTxOnlySpace" presStyleCnt="0"/>
      <dgm:spPr/>
    </dgm:pt>
    <dgm:pt modelId="{86CABB2F-09F4-4BF9-A6EE-24717E17EAB5}" type="pres">
      <dgm:prSet presAssocID="{EC7C7001-8FB3-44DF-AD12-63FC0778BE4D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46A610-4DA2-4A05-804F-F254E9AD9C61}" type="pres">
      <dgm:prSet presAssocID="{083F82FD-B719-44EE-B26C-6431EAF46ADA}" presName="parTxOnlySpace" presStyleCnt="0"/>
      <dgm:spPr/>
    </dgm:pt>
    <dgm:pt modelId="{03939337-D456-498E-B68A-237F61588DE5}" type="pres">
      <dgm:prSet presAssocID="{A74B8F07-00DB-48F3-A5B5-FEAFA7764104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279839E-7960-435E-B98E-50003FFD241D}" srcId="{3540DAC4-A695-4041-9EB4-B61065E43620}" destId="{A74B8F07-00DB-48F3-A5B5-FEAFA7764104}" srcOrd="2" destOrd="0" parTransId="{C3BF17EF-F145-4DE6-BC1A-409A535935DF}" sibTransId="{BC7B3FFF-DD6B-4735-B71F-049BB4FAC7EB}"/>
    <dgm:cxn modelId="{7B6E971D-E31A-47F0-86C3-A496314DB327}" srcId="{3540DAC4-A695-4041-9EB4-B61065E43620}" destId="{EC7C7001-8FB3-44DF-AD12-63FC0778BE4D}" srcOrd="1" destOrd="0" parTransId="{EDDF5997-A5B7-4E9C-B545-ABC8EA195749}" sibTransId="{083F82FD-B719-44EE-B26C-6431EAF46ADA}"/>
    <dgm:cxn modelId="{27DAD94C-5FBE-4711-B925-29D8D8F9BF81}" type="presOf" srcId="{3540DAC4-A695-4041-9EB4-B61065E43620}" destId="{104A9372-FDCF-47F4-9D7E-72D9598F3547}" srcOrd="0" destOrd="0" presId="urn:microsoft.com/office/officeart/2005/8/layout/chevron1"/>
    <dgm:cxn modelId="{3829FA4D-1E03-4FC1-92F2-91110CCDC724}" type="presOf" srcId="{6ECF730C-DEB6-4CBD-ADB7-4280CBE8DB00}" destId="{BD9B2BBB-E39F-47B2-A238-0D79A878B573}" srcOrd="0" destOrd="0" presId="urn:microsoft.com/office/officeart/2005/8/layout/chevron1"/>
    <dgm:cxn modelId="{CBFD6A99-E7FB-4B29-BBA8-4200E32A48B8}" srcId="{3540DAC4-A695-4041-9EB4-B61065E43620}" destId="{6ECF730C-DEB6-4CBD-ADB7-4280CBE8DB00}" srcOrd="0" destOrd="0" parTransId="{CE0F2F81-BDF6-429A-A2A0-5AF775C461DE}" sibTransId="{028998B2-F051-47FC-B750-6DD3220EA35A}"/>
    <dgm:cxn modelId="{218F8D29-A034-4E7E-8B38-81FBEAE49C60}" type="presOf" srcId="{EC7C7001-8FB3-44DF-AD12-63FC0778BE4D}" destId="{86CABB2F-09F4-4BF9-A6EE-24717E17EAB5}" srcOrd="0" destOrd="0" presId="urn:microsoft.com/office/officeart/2005/8/layout/chevron1"/>
    <dgm:cxn modelId="{65AB682A-7AA5-4D90-ABE5-3D600B648B05}" type="presOf" srcId="{A74B8F07-00DB-48F3-A5B5-FEAFA7764104}" destId="{03939337-D456-498E-B68A-237F61588DE5}" srcOrd="0" destOrd="0" presId="urn:microsoft.com/office/officeart/2005/8/layout/chevron1"/>
    <dgm:cxn modelId="{0D4AF4CE-B823-4D2B-88BD-E18AD5903837}" type="presParOf" srcId="{104A9372-FDCF-47F4-9D7E-72D9598F3547}" destId="{BD9B2BBB-E39F-47B2-A238-0D79A878B573}" srcOrd="0" destOrd="0" presId="urn:microsoft.com/office/officeart/2005/8/layout/chevron1"/>
    <dgm:cxn modelId="{B4086AB7-B275-4F92-BA00-5061B0AD2BD5}" type="presParOf" srcId="{104A9372-FDCF-47F4-9D7E-72D9598F3547}" destId="{28BB2D3A-B0B5-41F6-92D3-956F89D140DE}" srcOrd="1" destOrd="0" presId="urn:microsoft.com/office/officeart/2005/8/layout/chevron1"/>
    <dgm:cxn modelId="{CEAF8054-942C-4946-85DC-1F96B55D3B9A}" type="presParOf" srcId="{104A9372-FDCF-47F4-9D7E-72D9598F3547}" destId="{86CABB2F-09F4-4BF9-A6EE-24717E17EAB5}" srcOrd="2" destOrd="0" presId="urn:microsoft.com/office/officeart/2005/8/layout/chevron1"/>
    <dgm:cxn modelId="{73AAE496-5562-4D33-A398-92566CE0320E}" type="presParOf" srcId="{104A9372-FDCF-47F4-9D7E-72D9598F3547}" destId="{3746A610-4DA2-4A05-804F-F254E9AD9C61}" srcOrd="3" destOrd="0" presId="urn:microsoft.com/office/officeart/2005/8/layout/chevron1"/>
    <dgm:cxn modelId="{2235D5B7-1669-4EC0-BC18-B4A0499998BE}" type="presParOf" srcId="{104A9372-FDCF-47F4-9D7E-72D9598F3547}" destId="{03939337-D456-498E-B68A-237F61588DE5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540DAC4-A695-4041-9EB4-B61065E43620}" type="doc">
      <dgm:prSet loTypeId="urn:microsoft.com/office/officeart/2005/8/layout/chevron1" loCatId="process" qsTypeId="urn:microsoft.com/office/officeart/2005/8/quickstyle/simple1" qsCatId="simple" csTypeId="urn:microsoft.com/office/officeart/2005/8/colors/accent1_4" csCatId="accent1" phldr="1"/>
      <dgm:spPr/>
    </dgm:pt>
    <dgm:pt modelId="{6ECF730C-DEB6-4CBD-ADB7-4280CBE8DB00}">
      <dgm:prSet phldrT="[Текст]" custT="1"/>
      <dgm:spPr>
        <a:solidFill>
          <a:srgbClr val="7A9FCC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8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2</a:t>
          </a: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вида 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мер социальной поддержки</a:t>
          </a:r>
          <a:endParaRPr lang="ru-RU" sz="14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E0F2F81-BDF6-429A-A2A0-5AF775C461DE}" type="parTrans" cxnId="{CBFD6A99-E7FB-4B29-BBA8-4200E32A48B8}">
      <dgm:prSet/>
      <dgm:spPr/>
      <dgm:t>
        <a:bodyPr/>
        <a:lstStyle/>
        <a:p>
          <a:endParaRPr lang="ru-RU"/>
        </a:p>
      </dgm:t>
    </dgm:pt>
    <dgm:pt modelId="{028998B2-F051-47FC-B750-6DD3220EA35A}" type="sibTrans" cxnId="{CBFD6A99-E7FB-4B29-BBA8-4200E32A48B8}">
      <dgm:prSet/>
      <dgm:spPr/>
      <dgm:t>
        <a:bodyPr/>
        <a:lstStyle/>
        <a:p>
          <a:endParaRPr lang="ru-RU"/>
        </a:p>
      </dgm:t>
    </dgm:pt>
    <dgm:pt modelId="{EC7C7001-8FB3-44DF-AD12-63FC0778BE4D}">
      <dgm:prSet phldrT="[Текст]" custT="1"/>
      <dgm:spPr>
        <a:solidFill>
          <a:srgbClr val="4F74AF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8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181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получатель</a:t>
          </a:r>
          <a:endParaRPr lang="ru-RU" sz="13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EDDF5997-A5B7-4E9C-B545-ABC8EA195749}" type="parTrans" cxnId="{7B6E971D-E31A-47F0-86C3-A496314DB327}">
      <dgm:prSet/>
      <dgm:spPr/>
      <dgm:t>
        <a:bodyPr/>
        <a:lstStyle/>
        <a:p>
          <a:endParaRPr lang="ru-RU"/>
        </a:p>
      </dgm:t>
    </dgm:pt>
    <dgm:pt modelId="{083F82FD-B719-44EE-B26C-6431EAF46ADA}" type="sibTrans" cxnId="{7B6E971D-E31A-47F0-86C3-A496314DB327}">
      <dgm:prSet/>
      <dgm:spPr/>
      <dgm:t>
        <a:bodyPr/>
        <a:lstStyle/>
        <a:p>
          <a:endParaRPr lang="ru-RU"/>
        </a:p>
      </dgm:t>
    </dgm:pt>
    <dgm:pt modelId="{A74B8F07-00DB-48F3-A5B5-FEAFA7764104}">
      <dgm:prSet phldrT="[Текст]" custT="1"/>
      <dgm:spPr>
        <a:solidFill>
          <a:srgbClr val="467AB8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8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12,6 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млн. руб.</a:t>
          </a:r>
          <a:endParaRPr lang="ru-RU" sz="14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3BF17EF-F145-4DE6-BC1A-409A535935DF}" type="parTrans" cxnId="{2279839E-7960-435E-B98E-50003FFD241D}">
      <dgm:prSet/>
      <dgm:spPr/>
      <dgm:t>
        <a:bodyPr/>
        <a:lstStyle/>
        <a:p>
          <a:endParaRPr lang="ru-RU"/>
        </a:p>
      </dgm:t>
    </dgm:pt>
    <dgm:pt modelId="{BC7B3FFF-DD6B-4735-B71F-049BB4FAC7EB}" type="sibTrans" cxnId="{2279839E-7960-435E-B98E-50003FFD241D}">
      <dgm:prSet/>
      <dgm:spPr/>
      <dgm:t>
        <a:bodyPr/>
        <a:lstStyle/>
        <a:p>
          <a:endParaRPr lang="ru-RU"/>
        </a:p>
      </dgm:t>
    </dgm:pt>
    <dgm:pt modelId="{104A9372-FDCF-47F4-9D7E-72D9598F3547}" type="pres">
      <dgm:prSet presAssocID="{3540DAC4-A695-4041-9EB4-B61065E43620}" presName="Name0" presStyleCnt="0">
        <dgm:presLayoutVars>
          <dgm:dir/>
          <dgm:animLvl val="lvl"/>
          <dgm:resizeHandles val="exact"/>
        </dgm:presLayoutVars>
      </dgm:prSet>
      <dgm:spPr/>
    </dgm:pt>
    <dgm:pt modelId="{BD9B2BBB-E39F-47B2-A238-0D79A878B573}" type="pres">
      <dgm:prSet presAssocID="{6ECF730C-DEB6-4CBD-ADB7-4280CBE8DB00}" presName="parTxOnly" presStyleLbl="node1" presStyleIdx="0" presStyleCnt="3" custScaleX="11289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BB2D3A-B0B5-41F6-92D3-956F89D140DE}" type="pres">
      <dgm:prSet presAssocID="{028998B2-F051-47FC-B750-6DD3220EA35A}" presName="parTxOnlySpace" presStyleCnt="0"/>
      <dgm:spPr/>
    </dgm:pt>
    <dgm:pt modelId="{86CABB2F-09F4-4BF9-A6EE-24717E17EAB5}" type="pres">
      <dgm:prSet presAssocID="{EC7C7001-8FB3-44DF-AD12-63FC0778BE4D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46A610-4DA2-4A05-804F-F254E9AD9C61}" type="pres">
      <dgm:prSet presAssocID="{083F82FD-B719-44EE-B26C-6431EAF46ADA}" presName="parTxOnlySpace" presStyleCnt="0"/>
      <dgm:spPr/>
    </dgm:pt>
    <dgm:pt modelId="{03939337-D456-498E-B68A-237F61588DE5}" type="pres">
      <dgm:prSet presAssocID="{A74B8F07-00DB-48F3-A5B5-FEAFA7764104}" presName="parTxOnly" presStyleLbl="node1" presStyleIdx="2" presStyleCnt="3" custLinFactNeighborX="48879" custLinFactNeighborY="-833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279839E-7960-435E-B98E-50003FFD241D}" srcId="{3540DAC4-A695-4041-9EB4-B61065E43620}" destId="{A74B8F07-00DB-48F3-A5B5-FEAFA7764104}" srcOrd="2" destOrd="0" parTransId="{C3BF17EF-F145-4DE6-BC1A-409A535935DF}" sibTransId="{BC7B3FFF-DD6B-4735-B71F-049BB4FAC7EB}"/>
    <dgm:cxn modelId="{7B6E971D-E31A-47F0-86C3-A496314DB327}" srcId="{3540DAC4-A695-4041-9EB4-B61065E43620}" destId="{EC7C7001-8FB3-44DF-AD12-63FC0778BE4D}" srcOrd="1" destOrd="0" parTransId="{EDDF5997-A5B7-4E9C-B545-ABC8EA195749}" sibTransId="{083F82FD-B719-44EE-B26C-6431EAF46ADA}"/>
    <dgm:cxn modelId="{8F1B8A44-8540-4DB0-AFA7-04DAC3E46E3E}" type="presOf" srcId="{EC7C7001-8FB3-44DF-AD12-63FC0778BE4D}" destId="{86CABB2F-09F4-4BF9-A6EE-24717E17EAB5}" srcOrd="0" destOrd="0" presId="urn:microsoft.com/office/officeart/2005/8/layout/chevron1"/>
    <dgm:cxn modelId="{AFBD1843-E01B-4A7D-927C-4579D4329155}" type="presOf" srcId="{6ECF730C-DEB6-4CBD-ADB7-4280CBE8DB00}" destId="{BD9B2BBB-E39F-47B2-A238-0D79A878B573}" srcOrd="0" destOrd="0" presId="urn:microsoft.com/office/officeart/2005/8/layout/chevron1"/>
    <dgm:cxn modelId="{CBFD6A99-E7FB-4B29-BBA8-4200E32A48B8}" srcId="{3540DAC4-A695-4041-9EB4-B61065E43620}" destId="{6ECF730C-DEB6-4CBD-ADB7-4280CBE8DB00}" srcOrd="0" destOrd="0" parTransId="{CE0F2F81-BDF6-429A-A2A0-5AF775C461DE}" sibTransId="{028998B2-F051-47FC-B750-6DD3220EA35A}"/>
    <dgm:cxn modelId="{DD161CA4-6934-4390-B695-53FDEED7271A}" type="presOf" srcId="{3540DAC4-A695-4041-9EB4-B61065E43620}" destId="{104A9372-FDCF-47F4-9D7E-72D9598F3547}" srcOrd="0" destOrd="0" presId="urn:microsoft.com/office/officeart/2005/8/layout/chevron1"/>
    <dgm:cxn modelId="{919324C2-0F3D-4C7E-AE59-FEF5481B75AA}" type="presOf" srcId="{A74B8F07-00DB-48F3-A5B5-FEAFA7764104}" destId="{03939337-D456-498E-B68A-237F61588DE5}" srcOrd="0" destOrd="0" presId="urn:microsoft.com/office/officeart/2005/8/layout/chevron1"/>
    <dgm:cxn modelId="{B979F113-71E6-4CFE-865B-132A1DDB1A8F}" type="presParOf" srcId="{104A9372-FDCF-47F4-9D7E-72D9598F3547}" destId="{BD9B2BBB-E39F-47B2-A238-0D79A878B573}" srcOrd="0" destOrd="0" presId="urn:microsoft.com/office/officeart/2005/8/layout/chevron1"/>
    <dgm:cxn modelId="{D2C152C6-9E67-4AE1-A006-819D09F839D9}" type="presParOf" srcId="{104A9372-FDCF-47F4-9D7E-72D9598F3547}" destId="{28BB2D3A-B0B5-41F6-92D3-956F89D140DE}" srcOrd="1" destOrd="0" presId="urn:microsoft.com/office/officeart/2005/8/layout/chevron1"/>
    <dgm:cxn modelId="{D4FC5FE2-B595-4E58-AC96-03D9604518F9}" type="presParOf" srcId="{104A9372-FDCF-47F4-9D7E-72D9598F3547}" destId="{86CABB2F-09F4-4BF9-A6EE-24717E17EAB5}" srcOrd="2" destOrd="0" presId="urn:microsoft.com/office/officeart/2005/8/layout/chevron1"/>
    <dgm:cxn modelId="{1C139E5A-C577-4CB4-9365-F7B87ABF3D72}" type="presParOf" srcId="{104A9372-FDCF-47F4-9D7E-72D9598F3547}" destId="{3746A610-4DA2-4A05-804F-F254E9AD9C61}" srcOrd="3" destOrd="0" presId="urn:microsoft.com/office/officeart/2005/8/layout/chevron1"/>
    <dgm:cxn modelId="{6E2F6FD0-74B4-453E-A872-2B51FAFA727A}" type="presParOf" srcId="{104A9372-FDCF-47F4-9D7E-72D9598F3547}" destId="{03939337-D456-498E-B68A-237F61588DE5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540DAC4-A695-4041-9EB4-B61065E43620}" type="doc">
      <dgm:prSet loTypeId="urn:microsoft.com/office/officeart/2005/8/layout/chevron1" loCatId="process" qsTypeId="urn:microsoft.com/office/officeart/2005/8/quickstyle/simple1" qsCatId="simple" csTypeId="urn:microsoft.com/office/officeart/2005/8/colors/accent1_4" csCatId="accent1" phldr="1"/>
      <dgm:spPr/>
    </dgm:pt>
    <dgm:pt modelId="{6ECF730C-DEB6-4CBD-ADB7-4280CBE8DB00}">
      <dgm:prSet phldrT="[Текст]" custT="1"/>
      <dgm:spPr>
        <a:solidFill>
          <a:srgbClr val="3F6EA7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3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6 </a:t>
          </a: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видов 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мер социальной поддержки</a:t>
          </a:r>
          <a:endParaRPr lang="ru-RU" sz="14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E0F2F81-BDF6-429A-A2A0-5AF775C461DE}" type="parTrans" cxnId="{CBFD6A99-E7FB-4B29-BBA8-4200E32A48B8}">
      <dgm:prSet/>
      <dgm:spPr/>
      <dgm:t>
        <a:bodyPr/>
        <a:lstStyle/>
        <a:p>
          <a:endParaRPr lang="ru-RU"/>
        </a:p>
      </dgm:t>
    </dgm:pt>
    <dgm:pt modelId="{028998B2-F051-47FC-B750-6DD3220EA35A}" type="sibTrans" cxnId="{CBFD6A99-E7FB-4B29-BBA8-4200E32A48B8}">
      <dgm:prSet/>
      <dgm:spPr/>
      <dgm:t>
        <a:bodyPr/>
        <a:lstStyle/>
        <a:p>
          <a:endParaRPr lang="ru-RU"/>
        </a:p>
      </dgm:t>
    </dgm:pt>
    <dgm:pt modelId="{EC7C7001-8FB3-44DF-AD12-63FC0778BE4D}">
      <dgm:prSet phldrT="[Текст]" custT="1"/>
      <dgm:spPr>
        <a:solidFill>
          <a:srgbClr val="335885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Более 200 тыс. получателей </a:t>
          </a:r>
          <a:endParaRPr lang="ru-RU" sz="13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EDDF5997-A5B7-4E9C-B545-ABC8EA195749}" type="parTrans" cxnId="{7B6E971D-E31A-47F0-86C3-A496314DB327}">
      <dgm:prSet/>
      <dgm:spPr/>
      <dgm:t>
        <a:bodyPr/>
        <a:lstStyle/>
        <a:p>
          <a:endParaRPr lang="ru-RU"/>
        </a:p>
      </dgm:t>
    </dgm:pt>
    <dgm:pt modelId="{083F82FD-B719-44EE-B26C-6431EAF46ADA}" type="sibTrans" cxnId="{7B6E971D-E31A-47F0-86C3-A496314DB327}">
      <dgm:prSet/>
      <dgm:spPr/>
      <dgm:t>
        <a:bodyPr/>
        <a:lstStyle/>
        <a:p>
          <a:endParaRPr lang="ru-RU"/>
        </a:p>
      </dgm:t>
    </dgm:pt>
    <dgm:pt modelId="{A74B8F07-00DB-48F3-A5B5-FEAFA7764104}">
      <dgm:prSet phldrT="[Текст]" custT="1"/>
      <dgm:spPr>
        <a:solidFill>
          <a:schemeClr val="accent1">
            <a:lumMod val="5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8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414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млн. руб.</a:t>
          </a:r>
          <a:endParaRPr lang="ru-RU" sz="14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3BF17EF-F145-4DE6-BC1A-409A535935DF}" type="parTrans" cxnId="{2279839E-7960-435E-B98E-50003FFD241D}">
      <dgm:prSet/>
      <dgm:spPr/>
      <dgm:t>
        <a:bodyPr/>
        <a:lstStyle/>
        <a:p>
          <a:endParaRPr lang="ru-RU"/>
        </a:p>
      </dgm:t>
    </dgm:pt>
    <dgm:pt modelId="{BC7B3FFF-DD6B-4735-B71F-049BB4FAC7EB}" type="sibTrans" cxnId="{2279839E-7960-435E-B98E-50003FFD241D}">
      <dgm:prSet/>
      <dgm:spPr/>
      <dgm:t>
        <a:bodyPr/>
        <a:lstStyle/>
        <a:p>
          <a:endParaRPr lang="ru-RU"/>
        </a:p>
      </dgm:t>
    </dgm:pt>
    <dgm:pt modelId="{1521DDE8-803A-446F-8FBE-CCF4EDC418B6}">
      <dgm:prSet phldrT="[Текст]" custT="1"/>
      <dgm:spPr>
        <a:solidFill>
          <a:schemeClr val="accent1">
            <a:lumMod val="5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Размер выплат до </a:t>
          </a:r>
          <a:r>
            <a:rPr lang="ru-RU" sz="16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50 000</a:t>
          </a: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руб.</a:t>
          </a:r>
          <a:endParaRPr lang="ru-RU" sz="14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03CBBAB-90E6-4617-B090-AEBD3A7DDF46}" type="parTrans" cxnId="{CD7FA41E-F4DE-4810-BCB2-E8DC80E9B06A}">
      <dgm:prSet/>
      <dgm:spPr/>
    </dgm:pt>
    <dgm:pt modelId="{E2142979-581A-41AC-A65E-FECADE1EE0A1}" type="sibTrans" cxnId="{CD7FA41E-F4DE-4810-BCB2-E8DC80E9B06A}">
      <dgm:prSet/>
      <dgm:spPr/>
    </dgm:pt>
    <dgm:pt modelId="{104A9372-FDCF-47F4-9D7E-72D9598F3547}" type="pres">
      <dgm:prSet presAssocID="{3540DAC4-A695-4041-9EB4-B61065E43620}" presName="Name0" presStyleCnt="0">
        <dgm:presLayoutVars>
          <dgm:dir/>
          <dgm:animLvl val="lvl"/>
          <dgm:resizeHandles val="exact"/>
        </dgm:presLayoutVars>
      </dgm:prSet>
      <dgm:spPr/>
    </dgm:pt>
    <dgm:pt modelId="{BD9B2BBB-E39F-47B2-A238-0D79A878B573}" type="pres">
      <dgm:prSet presAssocID="{6ECF730C-DEB6-4CBD-ADB7-4280CBE8DB00}" presName="parTxOnly" presStyleLbl="node1" presStyleIdx="0" presStyleCnt="4" custScaleX="11289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BB2D3A-B0B5-41F6-92D3-956F89D140DE}" type="pres">
      <dgm:prSet presAssocID="{028998B2-F051-47FC-B750-6DD3220EA35A}" presName="parTxOnlySpace" presStyleCnt="0"/>
      <dgm:spPr/>
    </dgm:pt>
    <dgm:pt modelId="{86CABB2F-09F4-4BF9-A6EE-24717E17EAB5}" type="pres">
      <dgm:prSet presAssocID="{EC7C7001-8FB3-44DF-AD12-63FC0778BE4D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46A610-4DA2-4A05-804F-F254E9AD9C61}" type="pres">
      <dgm:prSet presAssocID="{083F82FD-B719-44EE-B26C-6431EAF46ADA}" presName="parTxOnlySpace" presStyleCnt="0"/>
      <dgm:spPr/>
    </dgm:pt>
    <dgm:pt modelId="{03939337-D456-498E-B68A-237F61588DE5}" type="pres">
      <dgm:prSet presAssocID="{A74B8F07-00DB-48F3-A5B5-FEAFA7764104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1AF2CE-40F4-4655-ABBA-FDE571145329}" type="pres">
      <dgm:prSet presAssocID="{BC7B3FFF-DD6B-4735-B71F-049BB4FAC7EB}" presName="parTxOnlySpace" presStyleCnt="0"/>
      <dgm:spPr/>
    </dgm:pt>
    <dgm:pt modelId="{AB5BE9E9-75F2-4EB5-9249-0B4D6959289C}" type="pres">
      <dgm:prSet presAssocID="{1521DDE8-803A-446F-8FBE-CCF4EDC418B6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D7FA41E-F4DE-4810-BCB2-E8DC80E9B06A}" srcId="{3540DAC4-A695-4041-9EB4-B61065E43620}" destId="{1521DDE8-803A-446F-8FBE-CCF4EDC418B6}" srcOrd="3" destOrd="0" parTransId="{C03CBBAB-90E6-4617-B090-AEBD3A7DDF46}" sibTransId="{E2142979-581A-41AC-A65E-FECADE1EE0A1}"/>
    <dgm:cxn modelId="{D16C67A2-4B59-42FC-8910-6DA57D76D619}" type="presOf" srcId="{3540DAC4-A695-4041-9EB4-B61065E43620}" destId="{104A9372-FDCF-47F4-9D7E-72D9598F3547}" srcOrd="0" destOrd="0" presId="urn:microsoft.com/office/officeart/2005/8/layout/chevron1"/>
    <dgm:cxn modelId="{89A22969-6477-4FD2-A993-777BE8B254DC}" type="presOf" srcId="{A74B8F07-00DB-48F3-A5B5-FEAFA7764104}" destId="{03939337-D456-498E-B68A-237F61588DE5}" srcOrd="0" destOrd="0" presId="urn:microsoft.com/office/officeart/2005/8/layout/chevron1"/>
    <dgm:cxn modelId="{736EB918-B1F5-4D86-96BB-B61276E817B7}" type="presOf" srcId="{EC7C7001-8FB3-44DF-AD12-63FC0778BE4D}" destId="{86CABB2F-09F4-4BF9-A6EE-24717E17EAB5}" srcOrd="0" destOrd="0" presId="urn:microsoft.com/office/officeart/2005/8/layout/chevron1"/>
    <dgm:cxn modelId="{2279839E-7960-435E-B98E-50003FFD241D}" srcId="{3540DAC4-A695-4041-9EB4-B61065E43620}" destId="{A74B8F07-00DB-48F3-A5B5-FEAFA7764104}" srcOrd="2" destOrd="0" parTransId="{C3BF17EF-F145-4DE6-BC1A-409A535935DF}" sibTransId="{BC7B3FFF-DD6B-4735-B71F-049BB4FAC7EB}"/>
    <dgm:cxn modelId="{7B6E971D-E31A-47F0-86C3-A496314DB327}" srcId="{3540DAC4-A695-4041-9EB4-B61065E43620}" destId="{EC7C7001-8FB3-44DF-AD12-63FC0778BE4D}" srcOrd="1" destOrd="0" parTransId="{EDDF5997-A5B7-4E9C-B545-ABC8EA195749}" sibTransId="{083F82FD-B719-44EE-B26C-6431EAF46ADA}"/>
    <dgm:cxn modelId="{008CCE9E-EC01-4F89-8FA1-1C8EFDB88824}" type="presOf" srcId="{6ECF730C-DEB6-4CBD-ADB7-4280CBE8DB00}" destId="{BD9B2BBB-E39F-47B2-A238-0D79A878B573}" srcOrd="0" destOrd="0" presId="urn:microsoft.com/office/officeart/2005/8/layout/chevron1"/>
    <dgm:cxn modelId="{CBFD6A99-E7FB-4B29-BBA8-4200E32A48B8}" srcId="{3540DAC4-A695-4041-9EB4-B61065E43620}" destId="{6ECF730C-DEB6-4CBD-ADB7-4280CBE8DB00}" srcOrd="0" destOrd="0" parTransId="{CE0F2F81-BDF6-429A-A2A0-5AF775C461DE}" sibTransId="{028998B2-F051-47FC-B750-6DD3220EA35A}"/>
    <dgm:cxn modelId="{D428DC28-C6A1-4BA3-BF1A-D467FCDDBEBE}" type="presOf" srcId="{1521DDE8-803A-446F-8FBE-CCF4EDC418B6}" destId="{AB5BE9E9-75F2-4EB5-9249-0B4D6959289C}" srcOrd="0" destOrd="0" presId="urn:microsoft.com/office/officeart/2005/8/layout/chevron1"/>
    <dgm:cxn modelId="{D1B1AB38-DFDE-403F-92BE-DCDE7028EDFD}" type="presParOf" srcId="{104A9372-FDCF-47F4-9D7E-72D9598F3547}" destId="{BD9B2BBB-E39F-47B2-A238-0D79A878B573}" srcOrd="0" destOrd="0" presId="urn:microsoft.com/office/officeart/2005/8/layout/chevron1"/>
    <dgm:cxn modelId="{52FF257A-6561-4BFE-9AD6-D332C16EBC66}" type="presParOf" srcId="{104A9372-FDCF-47F4-9D7E-72D9598F3547}" destId="{28BB2D3A-B0B5-41F6-92D3-956F89D140DE}" srcOrd="1" destOrd="0" presId="urn:microsoft.com/office/officeart/2005/8/layout/chevron1"/>
    <dgm:cxn modelId="{BF9837F4-70EB-442B-8A0D-B63F9A2F2D29}" type="presParOf" srcId="{104A9372-FDCF-47F4-9D7E-72D9598F3547}" destId="{86CABB2F-09F4-4BF9-A6EE-24717E17EAB5}" srcOrd="2" destOrd="0" presId="urn:microsoft.com/office/officeart/2005/8/layout/chevron1"/>
    <dgm:cxn modelId="{9B7D03B7-A01B-43EC-9AD7-DFE322609577}" type="presParOf" srcId="{104A9372-FDCF-47F4-9D7E-72D9598F3547}" destId="{3746A610-4DA2-4A05-804F-F254E9AD9C61}" srcOrd="3" destOrd="0" presId="urn:microsoft.com/office/officeart/2005/8/layout/chevron1"/>
    <dgm:cxn modelId="{25A99023-108B-4935-AB3E-273C1D503237}" type="presParOf" srcId="{104A9372-FDCF-47F4-9D7E-72D9598F3547}" destId="{03939337-D456-498E-B68A-237F61588DE5}" srcOrd="4" destOrd="0" presId="urn:microsoft.com/office/officeart/2005/8/layout/chevron1"/>
    <dgm:cxn modelId="{A9DC3F04-94A1-45E7-B7DB-EC75A2C96513}" type="presParOf" srcId="{104A9372-FDCF-47F4-9D7E-72D9598F3547}" destId="{F61AF2CE-40F4-4655-ABBA-FDE571145329}" srcOrd="5" destOrd="0" presId="urn:microsoft.com/office/officeart/2005/8/layout/chevron1"/>
    <dgm:cxn modelId="{67A6A3DD-DA9E-42C1-9ED4-3917ACE34E5F}" type="presParOf" srcId="{104A9372-FDCF-47F4-9D7E-72D9598F3547}" destId="{AB5BE9E9-75F2-4EB5-9249-0B4D6959289C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540DAC4-A695-4041-9EB4-B61065E43620}" type="doc">
      <dgm:prSet loTypeId="urn:microsoft.com/office/officeart/2005/8/layout/chevron1" loCatId="process" qsTypeId="urn:microsoft.com/office/officeart/2005/8/quickstyle/simple1" qsCatId="simple" csTypeId="urn:microsoft.com/office/officeart/2005/8/colors/accent1_4" csCatId="accent1" phldr="1"/>
      <dgm:spPr/>
    </dgm:pt>
    <dgm:pt modelId="{6ECF730C-DEB6-4CBD-ADB7-4280CBE8DB00}">
      <dgm:prSet phldrT="[Текст]" custT="1"/>
      <dgm:spPr>
        <a:solidFill>
          <a:srgbClr val="3F6EA7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8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13</a:t>
          </a:r>
          <a:r>
            <a:rPr lang="ru-RU" sz="13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видов 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мер социальной поддержки</a:t>
          </a:r>
          <a:endParaRPr lang="ru-RU" sz="14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E0F2F81-BDF6-429A-A2A0-5AF775C461DE}" type="parTrans" cxnId="{CBFD6A99-E7FB-4B29-BBA8-4200E32A48B8}">
      <dgm:prSet/>
      <dgm:spPr/>
      <dgm:t>
        <a:bodyPr/>
        <a:lstStyle/>
        <a:p>
          <a:endParaRPr lang="ru-RU"/>
        </a:p>
      </dgm:t>
    </dgm:pt>
    <dgm:pt modelId="{028998B2-F051-47FC-B750-6DD3220EA35A}" type="sibTrans" cxnId="{CBFD6A99-E7FB-4B29-BBA8-4200E32A48B8}">
      <dgm:prSet/>
      <dgm:spPr/>
      <dgm:t>
        <a:bodyPr/>
        <a:lstStyle/>
        <a:p>
          <a:endParaRPr lang="ru-RU"/>
        </a:p>
      </dgm:t>
    </dgm:pt>
    <dgm:pt modelId="{EC7C7001-8FB3-44DF-AD12-63FC0778BE4D}">
      <dgm:prSet phldrT="[Текст]" custT="1"/>
      <dgm:spPr>
        <a:solidFill>
          <a:srgbClr val="335885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Более</a:t>
          </a:r>
          <a:r>
            <a:rPr lang="ru-RU" sz="13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ru-RU" sz="18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50</a:t>
          </a:r>
          <a:r>
            <a:rPr lang="ru-RU" sz="13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тыс. получателей</a:t>
          </a:r>
          <a:endParaRPr lang="ru-RU" sz="13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EDDF5997-A5B7-4E9C-B545-ABC8EA195749}" type="parTrans" cxnId="{7B6E971D-E31A-47F0-86C3-A496314DB327}">
      <dgm:prSet/>
      <dgm:spPr/>
      <dgm:t>
        <a:bodyPr/>
        <a:lstStyle/>
        <a:p>
          <a:endParaRPr lang="ru-RU"/>
        </a:p>
      </dgm:t>
    </dgm:pt>
    <dgm:pt modelId="{083F82FD-B719-44EE-B26C-6431EAF46ADA}" type="sibTrans" cxnId="{7B6E971D-E31A-47F0-86C3-A496314DB327}">
      <dgm:prSet/>
      <dgm:spPr/>
      <dgm:t>
        <a:bodyPr/>
        <a:lstStyle/>
        <a:p>
          <a:endParaRPr lang="ru-RU"/>
        </a:p>
      </dgm:t>
    </dgm:pt>
    <dgm:pt modelId="{A74B8F07-00DB-48F3-A5B5-FEAFA7764104}">
      <dgm:prSet phldrT="[Текст]" custT="1"/>
      <dgm:spPr>
        <a:solidFill>
          <a:schemeClr val="accent1">
            <a:lumMod val="5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8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390,1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млн. руб.</a:t>
          </a:r>
          <a:endParaRPr lang="ru-RU" sz="14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3BF17EF-F145-4DE6-BC1A-409A535935DF}" type="parTrans" cxnId="{2279839E-7960-435E-B98E-50003FFD241D}">
      <dgm:prSet/>
      <dgm:spPr/>
      <dgm:t>
        <a:bodyPr/>
        <a:lstStyle/>
        <a:p>
          <a:endParaRPr lang="ru-RU"/>
        </a:p>
      </dgm:t>
    </dgm:pt>
    <dgm:pt modelId="{BC7B3FFF-DD6B-4735-B71F-049BB4FAC7EB}" type="sibTrans" cxnId="{2279839E-7960-435E-B98E-50003FFD241D}">
      <dgm:prSet/>
      <dgm:spPr/>
      <dgm:t>
        <a:bodyPr/>
        <a:lstStyle/>
        <a:p>
          <a:endParaRPr lang="ru-RU"/>
        </a:p>
      </dgm:t>
    </dgm:pt>
    <dgm:pt modelId="{104A9372-FDCF-47F4-9D7E-72D9598F3547}" type="pres">
      <dgm:prSet presAssocID="{3540DAC4-A695-4041-9EB4-B61065E43620}" presName="Name0" presStyleCnt="0">
        <dgm:presLayoutVars>
          <dgm:dir/>
          <dgm:animLvl val="lvl"/>
          <dgm:resizeHandles val="exact"/>
        </dgm:presLayoutVars>
      </dgm:prSet>
      <dgm:spPr/>
    </dgm:pt>
    <dgm:pt modelId="{BD9B2BBB-E39F-47B2-A238-0D79A878B573}" type="pres">
      <dgm:prSet presAssocID="{6ECF730C-DEB6-4CBD-ADB7-4280CBE8DB00}" presName="parTxOnly" presStyleLbl="node1" presStyleIdx="0" presStyleCnt="3" custScaleX="11289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BB2D3A-B0B5-41F6-92D3-956F89D140DE}" type="pres">
      <dgm:prSet presAssocID="{028998B2-F051-47FC-B750-6DD3220EA35A}" presName="parTxOnlySpace" presStyleCnt="0"/>
      <dgm:spPr/>
    </dgm:pt>
    <dgm:pt modelId="{86CABB2F-09F4-4BF9-A6EE-24717E17EAB5}" type="pres">
      <dgm:prSet presAssocID="{EC7C7001-8FB3-44DF-AD12-63FC0778BE4D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46A610-4DA2-4A05-804F-F254E9AD9C61}" type="pres">
      <dgm:prSet presAssocID="{083F82FD-B719-44EE-B26C-6431EAF46ADA}" presName="parTxOnlySpace" presStyleCnt="0"/>
      <dgm:spPr/>
    </dgm:pt>
    <dgm:pt modelId="{03939337-D456-498E-B68A-237F61588DE5}" type="pres">
      <dgm:prSet presAssocID="{A74B8F07-00DB-48F3-A5B5-FEAFA7764104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2FB8B7F-FC79-4D0B-8B54-1F615783B6B3}" type="presOf" srcId="{3540DAC4-A695-4041-9EB4-B61065E43620}" destId="{104A9372-FDCF-47F4-9D7E-72D9598F3547}" srcOrd="0" destOrd="0" presId="urn:microsoft.com/office/officeart/2005/8/layout/chevron1"/>
    <dgm:cxn modelId="{BB850F0D-78F4-43AF-8F98-04B10FB4EEF7}" type="presOf" srcId="{A74B8F07-00DB-48F3-A5B5-FEAFA7764104}" destId="{03939337-D456-498E-B68A-237F61588DE5}" srcOrd="0" destOrd="0" presId="urn:microsoft.com/office/officeart/2005/8/layout/chevron1"/>
    <dgm:cxn modelId="{2279839E-7960-435E-B98E-50003FFD241D}" srcId="{3540DAC4-A695-4041-9EB4-B61065E43620}" destId="{A74B8F07-00DB-48F3-A5B5-FEAFA7764104}" srcOrd="2" destOrd="0" parTransId="{C3BF17EF-F145-4DE6-BC1A-409A535935DF}" sibTransId="{BC7B3FFF-DD6B-4735-B71F-049BB4FAC7EB}"/>
    <dgm:cxn modelId="{7B6E971D-E31A-47F0-86C3-A496314DB327}" srcId="{3540DAC4-A695-4041-9EB4-B61065E43620}" destId="{EC7C7001-8FB3-44DF-AD12-63FC0778BE4D}" srcOrd="1" destOrd="0" parTransId="{EDDF5997-A5B7-4E9C-B545-ABC8EA195749}" sibTransId="{083F82FD-B719-44EE-B26C-6431EAF46ADA}"/>
    <dgm:cxn modelId="{CBFD6A99-E7FB-4B29-BBA8-4200E32A48B8}" srcId="{3540DAC4-A695-4041-9EB4-B61065E43620}" destId="{6ECF730C-DEB6-4CBD-ADB7-4280CBE8DB00}" srcOrd="0" destOrd="0" parTransId="{CE0F2F81-BDF6-429A-A2A0-5AF775C461DE}" sibTransId="{028998B2-F051-47FC-B750-6DD3220EA35A}"/>
    <dgm:cxn modelId="{DC90EEEB-7580-4549-88FC-07B3EF67F327}" type="presOf" srcId="{EC7C7001-8FB3-44DF-AD12-63FC0778BE4D}" destId="{86CABB2F-09F4-4BF9-A6EE-24717E17EAB5}" srcOrd="0" destOrd="0" presId="urn:microsoft.com/office/officeart/2005/8/layout/chevron1"/>
    <dgm:cxn modelId="{A2527F02-E940-4A74-BC25-D21EB9B2B6E4}" type="presOf" srcId="{6ECF730C-DEB6-4CBD-ADB7-4280CBE8DB00}" destId="{BD9B2BBB-E39F-47B2-A238-0D79A878B573}" srcOrd="0" destOrd="0" presId="urn:microsoft.com/office/officeart/2005/8/layout/chevron1"/>
    <dgm:cxn modelId="{C7E90533-F0FC-4976-BCC8-C0A131F1C004}" type="presParOf" srcId="{104A9372-FDCF-47F4-9D7E-72D9598F3547}" destId="{BD9B2BBB-E39F-47B2-A238-0D79A878B573}" srcOrd="0" destOrd="0" presId="urn:microsoft.com/office/officeart/2005/8/layout/chevron1"/>
    <dgm:cxn modelId="{92113230-5FE4-494D-BC6D-E918CC97666A}" type="presParOf" srcId="{104A9372-FDCF-47F4-9D7E-72D9598F3547}" destId="{28BB2D3A-B0B5-41F6-92D3-956F89D140DE}" srcOrd="1" destOrd="0" presId="urn:microsoft.com/office/officeart/2005/8/layout/chevron1"/>
    <dgm:cxn modelId="{77DC1A8C-D99B-410A-83FF-E7F6FF883F86}" type="presParOf" srcId="{104A9372-FDCF-47F4-9D7E-72D9598F3547}" destId="{86CABB2F-09F4-4BF9-A6EE-24717E17EAB5}" srcOrd="2" destOrd="0" presId="urn:microsoft.com/office/officeart/2005/8/layout/chevron1"/>
    <dgm:cxn modelId="{415812E9-4595-48B7-B75A-F96FCB1E866A}" type="presParOf" srcId="{104A9372-FDCF-47F4-9D7E-72D9598F3547}" destId="{3746A610-4DA2-4A05-804F-F254E9AD9C61}" srcOrd="3" destOrd="0" presId="urn:microsoft.com/office/officeart/2005/8/layout/chevron1"/>
    <dgm:cxn modelId="{2F195A02-0445-4CC9-BEDB-E5C616BF6CE6}" type="presParOf" srcId="{104A9372-FDCF-47F4-9D7E-72D9598F3547}" destId="{03939337-D456-498E-B68A-237F61588DE5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540DAC4-A695-4041-9EB4-B61065E43620}" type="doc">
      <dgm:prSet loTypeId="urn:microsoft.com/office/officeart/2005/8/layout/chevron1" loCatId="process" qsTypeId="urn:microsoft.com/office/officeart/2005/8/quickstyle/simple1" qsCatId="simple" csTypeId="urn:microsoft.com/office/officeart/2005/8/colors/accent1_4" csCatId="accent1" phldr="1"/>
      <dgm:spPr/>
    </dgm:pt>
    <dgm:pt modelId="{6ECF730C-DEB6-4CBD-ADB7-4280CBE8DB00}">
      <dgm:prSet phldrT="[Текст]" custT="1"/>
      <dgm:spPr>
        <a:solidFill>
          <a:srgbClr val="3F6EA7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8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3</a:t>
          </a:r>
          <a:r>
            <a:rPr lang="ru-RU" sz="13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вида 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мер социальной поддержки</a:t>
          </a:r>
          <a:endParaRPr lang="ru-RU" sz="14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E0F2F81-BDF6-429A-A2A0-5AF775C461DE}" type="parTrans" cxnId="{CBFD6A99-E7FB-4B29-BBA8-4200E32A48B8}">
      <dgm:prSet/>
      <dgm:spPr/>
      <dgm:t>
        <a:bodyPr/>
        <a:lstStyle/>
        <a:p>
          <a:endParaRPr lang="ru-RU"/>
        </a:p>
      </dgm:t>
    </dgm:pt>
    <dgm:pt modelId="{028998B2-F051-47FC-B750-6DD3220EA35A}" type="sibTrans" cxnId="{CBFD6A99-E7FB-4B29-BBA8-4200E32A48B8}">
      <dgm:prSet/>
      <dgm:spPr/>
      <dgm:t>
        <a:bodyPr/>
        <a:lstStyle/>
        <a:p>
          <a:endParaRPr lang="ru-RU"/>
        </a:p>
      </dgm:t>
    </dgm:pt>
    <dgm:pt modelId="{EC7C7001-8FB3-44DF-AD12-63FC0778BE4D}">
      <dgm:prSet phldrT="[Текст]" custT="1"/>
      <dgm:spPr>
        <a:solidFill>
          <a:srgbClr val="335885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3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Количество получателей в зависимости от заявительного характера</a:t>
          </a:r>
          <a:endParaRPr lang="ru-RU" sz="13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EDDF5997-A5B7-4E9C-B545-ABC8EA195749}" type="parTrans" cxnId="{7B6E971D-E31A-47F0-86C3-A496314DB327}">
      <dgm:prSet/>
      <dgm:spPr/>
      <dgm:t>
        <a:bodyPr/>
        <a:lstStyle/>
        <a:p>
          <a:endParaRPr lang="ru-RU"/>
        </a:p>
      </dgm:t>
    </dgm:pt>
    <dgm:pt modelId="{083F82FD-B719-44EE-B26C-6431EAF46ADA}" type="sibTrans" cxnId="{7B6E971D-E31A-47F0-86C3-A496314DB327}">
      <dgm:prSet/>
      <dgm:spPr/>
      <dgm:t>
        <a:bodyPr/>
        <a:lstStyle/>
        <a:p>
          <a:endParaRPr lang="ru-RU"/>
        </a:p>
      </dgm:t>
    </dgm:pt>
    <dgm:pt modelId="{A74B8F07-00DB-48F3-A5B5-FEAFA7764104}">
      <dgm:prSet phldrT="[Текст]" custT="1"/>
      <dgm:spPr>
        <a:solidFill>
          <a:schemeClr val="accent1">
            <a:lumMod val="5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8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76,1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млн. руб.</a:t>
          </a:r>
          <a:endParaRPr lang="ru-RU" sz="14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3BF17EF-F145-4DE6-BC1A-409A535935DF}" type="parTrans" cxnId="{2279839E-7960-435E-B98E-50003FFD241D}">
      <dgm:prSet/>
      <dgm:spPr/>
      <dgm:t>
        <a:bodyPr/>
        <a:lstStyle/>
        <a:p>
          <a:endParaRPr lang="ru-RU"/>
        </a:p>
      </dgm:t>
    </dgm:pt>
    <dgm:pt modelId="{BC7B3FFF-DD6B-4735-B71F-049BB4FAC7EB}" type="sibTrans" cxnId="{2279839E-7960-435E-B98E-50003FFD241D}">
      <dgm:prSet/>
      <dgm:spPr/>
      <dgm:t>
        <a:bodyPr/>
        <a:lstStyle/>
        <a:p>
          <a:endParaRPr lang="ru-RU"/>
        </a:p>
      </dgm:t>
    </dgm:pt>
    <dgm:pt modelId="{104A9372-FDCF-47F4-9D7E-72D9598F3547}" type="pres">
      <dgm:prSet presAssocID="{3540DAC4-A695-4041-9EB4-B61065E43620}" presName="Name0" presStyleCnt="0">
        <dgm:presLayoutVars>
          <dgm:dir/>
          <dgm:animLvl val="lvl"/>
          <dgm:resizeHandles val="exact"/>
        </dgm:presLayoutVars>
      </dgm:prSet>
      <dgm:spPr/>
    </dgm:pt>
    <dgm:pt modelId="{BD9B2BBB-E39F-47B2-A238-0D79A878B573}" type="pres">
      <dgm:prSet presAssocID="{6ECF730C-DEB6-4CBD-ADB7-4280CBE8DB00}" presName="parTxOnly" presStyleLbl="node1" presStyleIdx="0" presStyleCnt="3" custScaleX="11289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BB2D3A-B0B5-41F6-92D3-956F89D140DE}" type="pres">
      <dgm:prSet presAssocID="{028998B2-F051-47FC-B750-6DD3220EA35A}" presName="parTxOnlySpace" presStyleCnt="0"/>
      <dgm:spPr/>
    </dgm:pt>
    <dgm:pt modelId="{86CABB2F-09F4-4BF9-A6EE-24717E17EAB5}" type="pres">
      <dgm:prSet presAssocID="{EC7C7001-8FB3-44DF-AD12-63FC0778BE4D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46A610-4DA2-4A05-804F-F254E9AD9C61}" type="pres">
      <dgm:prSet presAssocID="{083F82FD-B719-44EE-B26C-6431EAF46ADA}" presName="parTxOnlySpace" presStyleCnt="0"/>
      <dgm:spPr/>
    </dgm:pt>
    <dgm:pt modelId="{03939337-D456-498E-B68A-237F61588DE5}" type="pres">
      <dgm:prSet presAssocID="{A74B8F07-00DB-48F3-A5B5-FEAFA7764104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0EE59CC-28A5-47F6-B42A-456106BEBC32}" type="presOf" srcId="{EC7C7001-8FB3-44DF-AD12-63FC0778BE4D}" destId="{86CABB2F-09F4-4BF9-A6EE-24717E17EAB5}" srcOrd="0" destOrd="0" presId="urn:microsoft.com/office/officeart/2005/8/layout/chevron1"/>
    <dgm:cxn modelId="{944DDAB3-A73E-47C6-86AE-7876EC6FF2DF}" type="presOf" srcId="{6ECF730C-DEB6-4CBD-ADB7-4280CBE8DB00}" destId="{BD9B2BBB-E39F-47B2-A238-0D79A878B573}" srcOrd="0" destOrd="0" presId="urn:microsoft.com/office/officeart/2005/8/layout/chevron1"/>
    <dgm:cxn modelId="{2279839E-7960-435E-B98E-50003FFD241D}" srcId="{3540DAC4-A695-4041-9EB4-B61065E43620}" destId="{A74B8F07-00DB-48F3-A5B5-FEAFA7764104}" srcOrd="2" destOrd="0" parTransId="{C3BF17EF-F145-4DE6-BC1A-409A535935DF}" sibTransId="{BC7B3FFF-DD6B-4735-B71F-049BB4FAC7EB}"/>
    <dgm:cxn modelId="{3944CD5D-BEE0-4E84-90C3-080076085490}" type="presOf" srcId="{3540DAC4-A695-4041-9EB4-B61065E43620}" destId="{104A9372-FDCF-47F4-9D7E-72D9598F3547}" srcOrd="0" destOrd="0" presId="urn:microsoft.com/office/officeart/2005/8/layout/chevron1"/>
    <dgm:cxn modelId="{90B07E73-0A31-4F78-B9AF-BBC92F51807E}" type="presOf" srcId="{A74B8F07-00DB-48F3-A5B5-FEAFA7764104}" destId="{03939337-D456-498E-B68A-237F61588DE5}" srcOrd="0" destOrd="0" presId="urn:microsoft.com/office/officeart/2005/8/layout/chevron1"/>
    <dgm:cxn modelId="{7B6E971D-E31A-47F0-86C3-A496314DB327}" srcId="{3540DAC4-A695-4041-9EB4-B61065E43620}" destId="{EC7C7001-8FB3-44DF-AD12-63FC0778BE4D}" srcOrd="1" destOrd="0" parTransId="{EDDF5997-A5B7-4E9C-B545-ABC8EA195749}" sibTransId="{083F82FD-B719-44EE-B26C-6431EAF46ADA}"/>
    <dgm:cxn modelId="{CBFD6A99-E7FB-4B29-BBA8-4200E32A48B8}" srcId="{3540DAC4-A695-4041-9EB4-B61065E43620}" destId="{6ECF730C-DEB6-4CBD-ADB7-4280CBE8DB00}" srcOrd="0" destOrd="0" parTransId="{CE0F2F81-BDF6-429A-A2A0-5AF775C461DE}" sibTransId="{028998B2-F051-47FC-B750-6DD3220EA35A}"/>
    <dgm:cxn modelId="{696D2F79-04E6-46A9-A605-356885FFC635}" type="presParOf" srcId="{104A9372-FDCF-47F4-9D7E-72D9598F3547}" destId="{BD9B2BBB-E39F-47B2-A238-0D79A878B573}" srcOrd="0" destOrd="0" presId="urn:microsoft.com/office/officeart/2005/8/layout/chevron1"/>
    <dgm:cxn modelId="{1D3345F1-29CA-4B20-846F-31850802116D}" type="presParOf" srcId="{104A9372-FDCF-47F4-9D7E-72D9598F3547}" destId="{28BB2D3A-B0B5-41F6-92D3-956F89D140DE}" srcOrd="1" destOrd="0" presId="urn:microsoft.com/office/officeart/2005/8/layout/chevron1"/>
    <dgm:cxn modelId="{A2FC2819-BAD7-41BA-9412-BAD854EBE0F9}" type="presParOf" srcId="{104A9372-FDCF-47F4-9D7E-72D9598F3547}" destId="{86CABB2F-09F4-4BF9-A6EE-24717E17EAB5}" srcOrd="2" destOrd="0" presId="urn:microsoft.com/office/officeart/2005/8/layout/chevron1"/>
    <dgm:cxn modelId="{9679513C-B283-4001-A24F-BCA3568DBF0B}" type="presParOf" srcId="{104A9372-FDCF-47F4-9D7E-72D9598F3547}" destId="{3746A610-4DA2-4A05-804F-F254E9AD9C61}" srcOrd="3" destOrd="0" presId="urn:microsoft.com/office/officeart/2005/8/layout/chevron1"/>
    <dgm:cxn modelId="{6D14AF42-462A-4AB9-A708-A7AC9C7AF23C}" type="presParOf" srcId="{104A9372-FDCF-47F4-9D7E-72D9598F3547}" destId="{03939337-D456-498E-B68A-237F61588DE5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540DAC4-A695-4041-9EB4-B61065E43620}" type="doc">
      <dgm:prSet loTypeId="urn:microsoft.com/office/officeart/2005/8/layout/chevron1" loCatId="process" qsTypeId="urn:microsoft.com/office/officeart/2005/8/quickstyle/simple1" qsCatId="simple" csTypeId="urn:microsoft.com/office/officeart/2005/8/colors/accent1_4" csCatId="accent1" phldr="1"/>
      <dgm:spPr/>
    </dgm:pt>
    <dgm:pt modelId="{6ECF730C-DEB6-4CBD-ADB7-4280CBE8DB00}">
      <dgm:prSet phldrT="[Текст]" custT="1"/>
      <dgm:spPr>
        <a:solidFill>
          <a:schemeClr val="tx2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3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7 </a:t>
          </a: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видов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мер социальной поддержки</a:t>
          </a:r>
          <a:endParaRPr lang="ru-RU" sz="14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E0F2F81-BDF6-429A-A2A0-5AF775C461DE}" type="parTrans" cxnId="{CBFD6A99-E7FB-4B29-BBA8-4200E32A48B8}">
      <dgm:prSet/>
      <dgm:spPr/>
      <dgm:t>
        <a:bodyPr/>
        <a:lstStyle/>
        <a:p>
          <a:endParaRPr lang="ru-RU"/>
        </a:p>
      </dgm:t>
    </dgm:pt>
    <dgm:pt modelId="{028998B2-F051-47FC-B750-6DD3220EA35A}" type="sibTrans" cxnId="{CBFD6A99-E7FB-4B29-BBA8-4200E32A48B8}">
      <dgm:prSet/>
      <dgm:spPr/>
      <dgm:t>
        <a:bodyPr/>
        <a:lstStyle/>
        <a:p>
          <a:endParaRPr lang="ru-RU"/>
        </a:p>
      </dgm:t>
    </dgm:pt>
    <dgm:pt modelId="{EC7C7001-8FB3-44DF-AD12-63FC0778BE4D}">
      <dgm:prSet phldrT="[Текст]" custT="1"/>
      <dgm:spPr>
        <a:solidFill>
          <a:schemeClr val="tx2">
            <a:lumMod val="7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8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280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получателей</a:t>
          </a:r>
          <a:endParaRPr lang="ru-RU" sz="14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EDDF5997-A5B7-4E9C-B545-ABC8EA195749}" type="parTrans" cxnId="{7B6E971D-E31A-47F0-86C3-A496314DB327}">
      <dgm:prSet/>
      <dgm:spPr/>
      <dgm:t>
        <a:bodyPr/>
        <a:lstStyle/>
        <a:p>
          <a:endParaRPr lang="ru-RU"/>
        </a:p>
      </dgm:t>
    </dgm:pt>
    <dgm:pt modelId="{083F82FD-B719-44EE-B26C-6431EAF46ADA}" type="sibTrans" cxnId="{7B6E971D-E31A-47F0-86C3-A496314DB327}">
      <dgm:prSet/>
      <dgm:spPr/>
      <dgm:t>
        <a:bodyPr/>
        <a:lstStyle/>
        <a:p>
          <a:endParaRPr lang="ru-RU"/>
        </a:p>
      </dgm:t>
    </dgm:pt>
    <dgm:pt modelId="{A74B8F07-00DB-48F3-A5B5-FEAFA7764104}">
      <dgm:prSet phldrT="[Текст]" custT="1"/>
      <dgm:spPr>
        <a:solidFill>
          <a:schemeClr val="tx2">
            <a:lumMod val="5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8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142,7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млн. руб.</a:t>
          </a:r>
          <a:endParaRPr lang="ru-RU" sz="14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3BF17EF-F145-4DE6-BC1A-409A535935DF}" type="parTrans" cxnId="{2279839E-7960-435E-B98E-50003FFD241D}">
      <dgm:prSet/>
      <dgm:spPr/>
      <dgm:t>
        <a:bodyPr/>
        <a:lstStyle/>
        <a:p>
          <a:endParaRPr lang="ru-RU"/>
        </a:p>
      </dgm:t>
    </dgm:pt>
    <dgm:pt modelId="{BC7B3FFF-DD6B-4735-B71F-049BB4FAC7EB}" type="sibTrans" cxnId="{2279839E-7960-435E-B98E-50003FFD241D}">
      <dgm:prSet/>
      <dgm:spPr/>
      <dgm:t>
        <a:bodyPr/>
        <a:lstStyle/>
        <a:p>
          <a:endParaRPr lang="ru-RU"/>
        </a:p>
      </dgm:t>
    </dgm:pt>
    <dgm:pt modelId="{104A9372-FDCF-47F4-9D7E-72D9598F3547}" type="pres">
      <dgm:prSet presAssocID="{3540DAC4-A695-4041-9EB4-B61065E43620}" presName="Name0" presStyleCnt="0">
        <dgm:presLayoutVars>
          <dgm:dir/>
          <dgm:animLvl val="lvl"/>
          <dgm:resizeHandles val="exact"/>
        </dgm:presLayoutVars>
      </dgm:prSet>
      <dgm:spPr/>
    </dgm:pt>
    <dgm:pt modelId="{BD9B2BBB-E39F-47B2-A238-0D79A878B573}" type="pres">
      <dgm:prSet presAssocID="{6ECF730C-DEB6-4CBD-ADB7-4280CBE8DB00}" presName="parTxOnly" presStyleLbl="node1" presStyleIdx="0" presStyleCnt="3" custScaleX="11289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BB2D3A-B0B5-41F6-92D3-956F89D140DE}" type="pres">
      <dgm:prSet presAssocID="{028998B2-F051-47FC-B750-6DD3220EA35A}" presName="parTxOnlySpace" presStyleCnt="0"/>
      <dgm:spPr/>
    </dgm:pt>
    <dgm:pt modelId="{86CABB2F-09F4-4BF9-A6EE-24717E17EAB5}" type="pres">
      <dgm:prSet presAssocID="{EC7C7001-8FB3-44DF-AD12-63FC0778BE4D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46A610-4DA2-4A05-804F-F254E9AD9C61}" type="pres">
      <dgm:prSet presAssocID="{083F82FD-B719-44EE-B26C-6431EAF46ADA}" presName="parTxOnlySpace" presStyleCnt="0"/>
      <dgm:spPr/>
    </dgm:pt>
    <dgm:pt modelId="{03939337-D456-498E-B68A-237F61588DE5}" type="pres">
      <dgm:prSet presAssocID="{A74B8F07-00DB-48F3-A5B5-FEAFA7764104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279839E-7960-435E-B98E-50003FFD241D}" srcId="{3540DAC4-A695-4041-9EB4-B61065E43620}" destId="{A74B8F07-00DB-48F3-A5B5-FEAFA7764104}" srcOrd="2" destOrd="0" parTransId="{C3BF17EF-F145-4DE6-BC1A-409A535935DF}" sibTransId="{BC7B3FFF-DD6B-4735-B71F-049BB4FAC7EB}"/>
    <dgm:cxn modelId="{51F7FA2D-DA95-4091-8CFD-818A13D49FA8}" type="presOf" srcId="{6ECF730C-DEB6-4CBD-ADB7-4280CBE8DB00}" destId="{BD9B2BBB-E39F-47B2-A238-0D79A878B573}" srcOrd="0" destOrd="0" presId="urn:microsoft.com/office/officeart/2005/8/layout/chevron1"/>
    <dgm:cxn modelId="{7B6E971D-E31A-47F0-86C3-A496314DB327}" srcId="{3540DAC4-A695-4041-9EB4-B61065E43620}" destId="{EC7C7001-8FB3-44DF-AD12-63FC0778BE4D}" srcOrd="1" destOrd="0" parTransId="{EDDF5997-A5B7-4E9C-B545-ABC8EA195749}" sibTransId="{083F82FD-B719-44EE-B26C-6431EAF46ADA}"/>
    <dgm:cxn modelId="{CA3D6D61-6704-4B5F-877A-CC164A37A4B8}" type="presOf" srcId="{EC7C7001-8FB3-44DF-AD12-63FC0778BE4D}" destId="{86CABB2F-09F4-4BF9-A6EE-24717E17EAB5}" srcOrd="0" destOrd="0" presId="urn:microsoft.com/office/officeart/2005/8/layout/chevron1"/>
    <dgm:cxn modelId="{CBFD6A99-E7FB-4B29-BBA8-4200E32A48B8}" srcId="{3540DAC4-A695-4041-9EB4-B61065E43620}" destId="{6ECF730C-DEB6-4CBD-ADB7-4280CBE8DB00}" srcOrd="0" destOrd="0" parTransId="{CE0F2F81-BDF6-429A-A2A0-5AF775C461DE}" sibTransId="{028998B2-F051-47FC-B750-6DD3220EA35A}"/>
    <dgm:cxn modelId="{2EE588C3-63EC-4E22-B10C-C05FA874BC7D}" type="presOf" srcId="{A74B8F07-00DB-48F3-A5B5-FEAFA7764104}" destId="{03939337-D456-498E-B68A-237F61588DE5}" srcOrd="0" destOrd="0" presId="urn:microsoft.com/office/officeart/2005/8/layout/chevron1"/>
    <dgm:cxn modelId="{D05EEB61-33DE-4E77-AAF9-9196F9D4F606}" type="presOf" srcId="{3540DAC4-A695-4041-9EB4-B61065E43620}" destId="{104A9372-FDCF-47F4-9D7E-72D9598F3547}" srcOrd="0" destOrd="0" presId="urn:microsoft.com/office/officeart/2005/8/layout/chevron1"/>
    <dgm:cxn modelId="{20C19BB6-5E44-4558-A6A4-7E92D20B79DC}" type="presParOf" srcId="{104A9372-FDCF-47F4-9D7E-72D9598F3547}" destId="{BD9B2BBB-E39F-47B2-A238-0D79A878B573}" srcOrd="0" destOrd="0" presId="urn:microsoft.com/office/officeart/2005/8/layout/chevron1"/>
    <dgm:cxn modelId="{3C2C9C01-B9FF-4853-A1BE-CD6AFB3F103D}" type="presParOf" srcId="{104A9372-FDCF-47F4-9D7E-72D9598F3547}" destId="{28BB2D3A-B0B5-41F6-92D3-956F89D140DE}" srcOrd="1" destOrd="0" presId="urn:microsoft.com/office/officeart/2005/8/layout/chevron1"/>
    <dgm:cxn modelId="{AB40A9E7-CF0D-4B89-82B0-4D1A31D5F6A7}" type="presParOf" srcId="{104A9372-FDCF-47F4-9D7E-72D9598F3547}" destId="{86CABB2F-09F4-4BF9-A6EE-24717E17EAB5}" srcOrd="2" destOrd="0" presId="urn:microsoft.com/office/officeart/2005/8/layout/chevron1"/>
    <dgm:cxn modelId="{3E913314-295A-4A37-B552-7A4B9FAC5103}" type="presParOf" srcId="{104A9372-FDCF-47F4-9D7E-72D9598F3547}" destId="{3746A610-4DA2-4A05-804F-F254E9AD9C61}" srcOrd="3" destOrd="0" presId="urn:microsoft.com/office/officeart/2005/8/layout/chevron1"/>
    <dgm:cxn modelId="{3D0A543D-CA3C-475C-BBD0-21F7276F1F9A}" type="presParOf" srcId="{104A9372-FDCF-47F4-9D7E-72D9598F3547}" destId="{03939337-D456-498E-B68A-237F61588DE5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540DAC4-A695-4041-9EB4-B61065E43620}" type="doc">
      <dgm:prSet loTypeId="urn:microsoft.com/office/officeart/2005/8/layout/chevron1" loCatId="process" qsTypeId="urn:microsoft.com/office/officeart/2005/8/quickstyle/simple1" qsCatId="simple" csTypeId="urn:microsoft.com/office/officeart/2005/8/colors/accent1_4" csCatId="accent1" phldr="1"/>
      <dgm:spPr/>
    </dgm:pt>
    <dgm:pt modelId="{6ECF730C-DEB6-4CBD-ADB7-4280CBE8DB00}">
      <dgm:prSet phldrT="[Текст]" custT="1"/>
      <dgm:spPr>
        <a:solidFill>
          <a:schemeClr val="tx2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3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1 </a:t>
          </a: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вид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мер социальной поддержки</a:t>
          </a:r>
          <a:endParaRPr lang="ru-RU" sz="14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E0F2F81-BDF6-429A-A2A0-5AF775C461DE}" type="parTrans" cxnId="{CBFD6A99-E7FB-4B29-BBA8-4200E32A48B8}">
      <dgm:prSet/>
      <dgm:spPr/>
      <dgm:t>
        <a:bodyPr/>
        <a:lstStyle/>
        <a:p>
          <a:endParaRPr lang="ru-RU"/>
        </a:p>
      </dgm:t>
    </dgm:pt>
    <dgm:pt modelId="{028998B2-F051-47FC-B750-6DD3220EA35A}" type="sibTrans" cxnId="{CBFD6A99-E7FB-4B29-BBA8-4200E32A48B8}">
      <dgm:prSet/>
      <dgm:spPr/>
      <dgm:t>
        <a:bodyPr/>
        <a:lstStyle/>
        <a:p>
          <a:endParaRPr lang="ru-RU"/>
        </a:p>
      </dgm:t>
    </dgm:pt>
    <dgm:pt modelId="{EC7C7001-8FB3-44DF-AD12-63FC0778BE4D}">
      <dgm:prSet phldrT="[Текст]" custT="1"/>
      <dgm:spPr>
        <a:solidFill>
          <a:schemeClr val="tx2">
            <a:lumMod val="7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8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31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получателей</a:t>
          </a:r>
          <a:endParaRPr lang="ru-RU" sz="14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EDDF5997-A5B7-4E9C-B545-ABC8EA195749}" type="parTrans" cxnId="{7B6E971D-E31A-47F0-86C3-A496314DB327}">
      <dgm:prSet/>
      <dgm:spPr/>
      <dgm:t>
        <a:bodyPr/>
        <a:lstStyle/>
        <a:p>
          <a:endParaRPr lang="ru-RU"/>
        </a:p>
      </dgm:t>
    </dgm:pt>
    <dgm:pt modelId="{083F82FD-B719-44EE-B26C-6431EAF46ADA}" type="sibTrans" cxnId="{7B6E971D-E31A-47F0-86C3-A496314DB327}">
      <dgm:prSet/>
      <dgm:spPr/>
      <dgm:t>
        <a:bodyPr/>
        <a:lstStyle/>
        <a:p>
          <a:endParaRPr lang="ru-RU"/>
        </a:p>
      </dgm:t>
    </dgm:pt>
    <dgm:pt modelId="{A74B8F07-00DB-48F3-A5B5-FEAFA7764104}">
      <dgm:prSet phldrT="[Текст]" custT="1"/>
      <dgm:spPr>
        <a:solidFill>
          <a:schemeClr val="tx2">
            <a:lumMod val="5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8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30,4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млн. руб.</a:t>
          </a:r>
          <a:endParaRPr lang="ru-RU" sz="14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3BF17EF-F145-4DE6-BC1A-409A535935DF}" type="parTrans" cxnId="{2279839E-7960-435E-B98E-50003FFD241D}">
      <dgm:prSet/>
      <dgm:spPr/>
      <dgm:t>
        <a:bodyPr/>
        <a:lstStyle/>
        <a:p>
          <a:endParaRPr lang="ru-RU"/>
        </a:p>
      </dgm:t>
    </dgm:pt>
    <dgm:pt modelId="{BC7B3FFF-DD6B-4735-B71F-049BB4FAC7EB}" type="sibTrans" cxnId="{2279839E-7960-435E-B98E-50003FFD241D}">
      <dgm:prSet/>
      <dgm:spPr/>
      <dgm:t>
        <a:bodyPr/>
        <a:lstStyle/>
        <a:p>
          <a:endParaRPr lang="ru-RU"/>
        </a:p>
      </dgm:t>
    </dgm:pt>
    <dgm:pt modelId="{104A9372-FDCF-47F4-9D7E-72D9598F3547}" type="pres">
      <dgm:prSet presAssocID="{3540DAC4-A695-4041-9EB4-B61065E43620}" presName="Name0" presStyleCnt="0">
        <dgm:presLayoutVars>
          <dgm:dir/>
          <dgm:animLvl val="lvl"/>
          <dgm:resizeHandles val="exact"/>
        </dgm:presLayoutVars>
      </dgm:prSet>
      <dgm:spPr/>
    </dgm:pt>
    <dgm:pt modelId="{BD9B2BBB-E39F-47B2-A238-0D79A878B573}" type="pres">
      <dgm:prSet presAssocID="{6ECF730C-DEB6-4CBD-ADB7-4280CBE8DB00}" presName="parTxOnly" presStyleLbl="node1" presStyleIdx="0" presStyleCnt="3" custScaleX="11289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BB2D3A-B0B5-41F6-92D3-956F89D140DE}" type="pres">
      <dgm:prSet presAssocID="{028998B2-F051-47FC-B750-6DD3220EA35A}" presName="parTxOnlySpace" presStyleCnt="0"/>
      <dgm:spPr/>
    </dgm:pt>
    <dgm:pt modelId="{86CABB2F-09F4-4BF9-A6EE-24717E17EAB5}" type="pres">
      <dgm:prSet presAssocID="{EC7C7001-8FB3-44DF-AD12-63FC0778BE4D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46A610-4DA2-4A05-804F-F254E9AD9C61}" type="pres">
      <dgm:prSet presAssocID="{083F82FD-B719-44EE-B26C-6431EAF46ADA}" presName="parTxOnlySpace" presStyleCnt="0"/>
      <dgm:spPr/>
    </dgm:pt>
    <dgm:pt modelId="{03939337-D456-498E-B68A-237F61588DE5}" type="pres">
      <dgm:prSet presAssocID="{A74B8F07-00DB-48F3-A5B5-FEAFA7764104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293CF19-7FC2-4229-A74E-7764E1011E71}" type="presOf" srcId="{3540DAC4-A695-4041-9EB4-B61065E43620}" destId="{104A9372-FDCF-47F4-9D7E-72D9598F3547}" srcOrd="0" destOrd="0" presId="urn:microsoft.com/office/officeart/2005/8/layout/chevron1"/>
    <dgm:cxn modelId="{432A17CE-6DEE-4418-9869-78C96B006E42}" type="presOf" srcId="{6ECF730C-DEB6-4CBD-ADB7-4280CBE8DB00}" destId="{BD9B2BBB-E39F-47B2-A238-0D79A878B573}" srcOrd="0" destOrd="0" presId="urn:microsoft.com/office/officeart/2005/8/layout/chevron1"/>
    <dgm:cxn modelId="{C010D01E-6B58-42EA-9D3E-4B1BDD5CB7E2}" type="presOf" srcId="{EC7C7001-8FB3-44DF-AD12-63FC0778BE4D}" destId="{86CABB2F-09F4-4BF9-A6EE-24717E17EAB5}" srcOrd="0" destOrd="0" presId="urn:microsoft.com/office/officeart/2005/8/layout/chevron1"/>
    <dgm:cxn modelId="{2279839E-7960-435E-B98E-50003FFD241D}" srcId="{3540DAC4-A695-4041-9EB4-B61065E43620}" destId="{A74B8F07-00DB-48F3-A5B5-FEAFA7764104}" srcOrd="2" destOrd="0" parTransId="{C3BF17EF-F145-4DE6-BC1A-409A535935DF}" sibTransId="{BC7B3FFF-DD6B-4735-B71F-049BB4FAC7EB}"/>
    <dgm:cxn modelId="{7B6E971D-E31A-47F0-86C3-A496314DB327}" srcId="{3540DAC4-A695-4041-9EB4-B61065E43620}" destId="{EC7C7001-8FB3-44DF-AD12-63FC0778BE4D}" srcOrd="1" destOrd="0" parTransId="{EDDF5997-A5B7-4E9C-B545-ABC8EA195749}" sibTransId="{083F82FD-B719-44EE-B26C-6431EAF46ADA}"/>
    <dgm:cxn modelId="{0B3B176B-EB87-4964-A604-CE6B4638CB20}" type="presOf" srcId="{A74B8F07-00DB-48F3-A5B5-FEAFA7764104}" destId="{03939337-D456-498E-B68A-237F61588DE5}" srcOrd="0" destOrd="0" presId="urn:microsoft.com/office/officeart/2005/8/layout/chevron1"/>
    <dgm:cxn modelId="{CBFD6A99-E7FB-4B29-BBA8-4200E32A48B8}" srcId="{3540DAC4-A695-4041-9EB4-B61065E43620}" destId="{6ECF730C-DEB6-4CBD-ADB7-4280CBE8DB00}" srcOrd="0" destOrd="0" parTransId="{CE0F2F81-BDF6-429A-A2A0-5AF775C461DE}" sibTransId="{028998B2-F051-47FC-B750-6DD3220EA35A}"/>
    <dgm:cxn modelId="{D3B31D05-EBD8-4FED-B5EF-1B665612859D}" type="presParOf" srcId="{104A9372-FDCF-47F4-9D7E-72D9598F3547}" destId="{BD9B2BBB-E39F-47B2-A238-0D79A878B573}" srcOrd="0" destOrd="0" presId="urn:microsoft.com/office/officeart/2005/8/layout/chevron1"/>
    <dgm:cxn modelId="{82A0D39F-7EFF-4B26-9FCE-72FE6F672F67}" type="presParOf" srcId="{104A9372-FDCF-47F4-9D7E-72D9598F3547}" destId="{28BB2D3A-B0B5-41F6-92D3-956F89D140DE}" srcOrd="1" destOrd="0" presId="urn:microsoft.com/office/officeart/2005/8/layout/chevron1"/>
    <dgm:cxn modelId="{53170D0F-AD98-4230-B687-DF62FD418C60}" type="presParOf" srcId="{104A9372-FDCF-47F4-9D7E-72D9598F3547}" destId="{86CABB2F-09F4-4BF9-A6EE-24717E17EAB5}" srcOrd="2" destOrd="0" presId="urn:microsoft.com/office/officeart/2005/8/layout/chevron1"/>
    <dgm:cxn modelId="{32D7C3EB-9646-4F47-BD1D-A017826FAC58}" type="presParOf" srcId="{104A9372-FDCF-47F4-9D7E-72D9598F3547}" destId="{3746A610-4DA2-4A05-804F-F254E9AD9C61}" srcOrd="3" destOrd="0" presId="urn:microsoft.com/office/officeart/2005/8/layout/chevron1"/>
    <dgm:cxn modelId="{C6FF643F-2FC3-423A-AEA2-EEDC7A74E762}" type="presParOf" srcId="{104A9372-FDCF-47F4-9D7E-72D9598F3547}" destId="{03939337-D456-498E-B68A-237F61588DE5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540DAC4-A695-4041-9EB4-B61065E43620}" type="doc">
      <dgm:prSet loTypeId="urn:microsoft.com/office/officeart/2005/8/layout/chevron1" loCatId="process" qsTypeId="urn:microsoft.com/office/officeart/2005/8/quickstyle/simple1" qsCatId="simple" csTypeId="urn:microsoft.com/office/officeart/2005/8/colors/accent1_4" csCatId="accent1" phldr="1"/>
      <dgm:spPr/>
    </dgm:pt>
    <dgm:pt modelId="{6ECF730C-DEB6-4CBD-ADB7-4280CBE8DB00}">
      <dgm:prSet phldrT="[Текст]" custT="1"/>
      <dgm:spPr>
        <a:solidFill>
          <a:srgbClr val="7A9FCC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8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8 </a:t>
          </a: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видов 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мер социальной поддержки</a:t>
          </a:r>
          <a:endParaRPr lang="ru-RU" sz="14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E0F2F81-BDF6-429A-A2A0-5AF775C461DE}" type="parTrans" cxnId="{CBFD6A99-E7FB-4B29-BBA8-4200E32A48B8}">
      <dgm:prSet/>
      <dgm:spPr/>
      <dgm:t>
        <a:bodyPr/>
        <a:lstStyle/>
        <a:p>
          <a:endParaRPr lang="ru-RU"/>
        </a:p>
      </dgm:t>
    </dgm:pt>
    <dgm:pt modelId="{028998B2-F051-47FC-B750-6DD3220EA35A}" type="sibTrans" cxnId="{CBFD6A99-E7FB-4B29-BBA8-4200E32A48B8}">
      <dgm:prSet/>
      <dgm:spPr/>
      <dgm:t>
        <a:bodyPr/>
        <a:lstStyle/>
        <a:p>
          <a:endParaRPr lang="ru-RU"/>
        </a:p>
      </dgm:t>
    </dgm:pt>
    <dgm:pt modelId="{EC7C7001-8FB3-44DF-AD12-63FC0778BE4D}">
      <dgm:prSet phldrT="[Текст]" custT="1"/>
      <dgm:spPr>
        <a:solidFill>
          <a:srgbClr val="4F74AF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8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3970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получателей</a:t>
          </a:r>
          <a:endParaRPr lang="ru-RU" sz="13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EDDF5997-A5B7-4E9C-B545-ABC8EA195749}" type="parTrans" cxnId="{7B6E971D-E31A-47F0-86C3-A496314DB327}">
      <dgm:prSet/>
      <dgm:spPr/>
      <dgm:t>
        <a:bodyPr/>
        <a:lstStyle/>
        <a:p>
          <a:endParaRPr lang="ru-RU"/>
        </a:p>
      </dgm:t>
    </dgm:pt>
    <dgm:pt modelId="{083F82FD-B719-44EE-B26C-6431EAF46ADA}" type="sibTrans" cxnId="{7B6E971D-E31A-47F0-86C3-A496314DB327}">
      <dgm:prSet/>
      <dgm:spPr/>
      <dgm:t>
        <a:bodyPr/>
        <a:lstStyle/>
        <a:p>
          <a:endParaRPr lang="ru-RU"/>
        </a:p>
      </dgm:t>
    </dgm:pt>
    <dgm:pt modelId="{A74B8F07-00DB-48F3-A5B5-FEAFA7764104}">
      <dgm:prSet phldrT="[Текст]" custT="1"/>
      <dgm:spPr>
        <a:solidFill>
          <a:srgbClr val="467AB8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8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165,1 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млн. руб.</a:t>
          </a:r>
          <a:endParaRPr lang="ru-RU" sz="14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3BF17EF-F145-4DE6-BC1A-409A535935DF}" type="parTrans" cxnId="{2279839E-7960-435E-B98E-50003FFD241D}">
      <dgm:prSet/>
      <dgm:spPr/>
      <dgm:t>
        <a:bodyPr/>
        <a:lstStyle/>
        <a:p>
          <a:endParaRPr lang="ru-RU"/>
        </a:p>
      </dgm:t>
    </dgm:pt>
    <dgm:pt modelId="{BC7B3FFF-DD6B-4735-B71F-049BB4FAC7EB}" type="sibTrans" cxnId="{2279839E-7960-435E-B98E-50003FFD241D}">
      <dgm:prSet/>
      <dgm:spPr/>
      <dgm:t>
        <a:bodyPr/>
        <a:lstStyle/>
        <a:p>
          <a:endParaRPr lang="ru-RU"/>
        </a:p>
      </dgm:t>
    </dgm:pt>
    <dgm:pt modelId="{104A9372-FDCF-47F4-9D7E-72D9598F3547}" type="pres">
      <dgm:prSet presAssocID="{3540DAC4-A695-4041-9EB4-B61065E43620}" presName="Name0" presStyleCnt="0">
        <dgm:presLayoutVars>
          <dgm:dir/>
          <dgm:animLvl val="lvl"/>
          <dgm:resizeHandles val="exact"/>
        </dgm:presLayoutVars>
      </dgm:prSet>
      <dgm:spPr/>
    </dgm:pt>
    <dgm:pt modelId="{BD9B2BBB-E39F-47B2-A238-0D79A878B573}" type="pres">
      <dgm:prSet presAssocID="{6ECF730C-DEB6-4CBD-ADB7-4280CBE8DB00}" presName="parTxOnly" presStyleLbl="node1" presStyleIdx="0" presStyleCnt="3" custScaleX="11289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BB2D3A-B0B5-41F6-92D3-956F89D140DE}" type="pres">
      <dgm:prSet presAssocID="{028998B2-F051-47FC-B750-6DD3220EA35A}" presName="parTxOnlySpace" presStyleCnt="0"/>
      <dgm:spPr/>
    </dgm:pt>
    <dgm:pt modelId="{86CABB2F-09F4-4BF9-A6EE-24717E17EAB5}" type="pres">
      <dgm:prSet presAssocID="{EC7C7001-8FB3-44DF-AD12-63FC0778BE4D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46A610-4DA2-4A05-804F-F254E9AD9C61}" type="pres">
      <dgm:prSet presAssocID="{083F82FD-B719-44EE-B26C-6431EAF46ADA}" presName="parTxOnlySpace" presStyleCnt="0"/>
      <dgm:spPr/>
    </dgm:pt>
    <dgm:pt modelId="{03939337-D456-498E-B68A-237F61588DE5}" type="pres">
      <dgm:prSet presAssocID="{A74B8F07-00DB-48F3-A5B5-FEAFA7764104}" presName="parTxOnly" presStyleLbl="node1" presStyleIdx="2" presStyleCnt="3" custLinFactNeighborX="48879" custLinFactNeighborY="-833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362D231-3D44-4AA2-AAE3-3CBDD13CC189}" type="presOf" srcId="{A74B8F07-00DB-48F3-A5B5-FEAFA7764104}" destId="{03939337-D456-498E-B68A-237F61588DE5}" srcOrd="0" destOrd="0" presId="urn:microsoft.com/office/officeart/2005/8/layout/chevron1"/>
    <dgm:cxn modelId="{2279839E-7960-435E-B98E-50003FFD241D}" srcId="{3540DAC4-A695-4041-9EB4-B61065E43620}" destId="{A74B8F07-00DB-48F3-A5B5-FEAFA7764104}" srcOrd="2" destOrd="0" parTransId="{C3BF17EF-F145-4DE6-BC1A-409A535935DF}" sibTransId="{BC7B3FFF-DD6B-4735-B71F-049BB4FAC7EB}"/>
    <dgm:cxn modelId="{C6A8C0D0-71F1-445E-8D92-2180E3678261}" type="presOf" srcId="{6ECF730C-DEB6-4CBD-ADB7-4280CBE8DB00}" destId="{BD9B2BBB-E39F-47B2-A238-0D79A878B573}" srcOrd="0" destOrd="0" presId="urn:microsoft.com/office/officeart/2005/8/layout/chevron1"/>
    <dgm:cxn modelId="{7B6E971D-E31A-47F0-86C3-A496314DB327}" srcId="{3540DAC4-A695-4041-9EB4-B61065E43620}" destId="{EC7C7001-8FB3-44DF-AD12-63FC0778BE4D}" srcOrd="1" destOrd="0" parTransId="{EDDF5997-A5B7-4E9C-B545-ABC8EA195749}" sibTransId="{083F82FD-B719-44EE-B26C-6431EAF46ADA}"/>
    <dgm:cxn modelId="{91A309AD-951D-41D1-B25D-D6483265AE1F}" type="presOf" srcId="{3540DAC4-A695-4041-9EB4-B61065E43620}" destId="{104A9372-FDCF-47F4-9D7E-72D9598F3547}" srcOrd="0" destOrd="0" presId="urn:microsoft.com/office/officeart/2005/8/layout/chevron1"/>
    <dgm:cxn modelId="{CBFD6A99-E7FB-4B29-BBA8-4200E32A48B8}" srcId="{3540DAC4-A695-4041-9EB4-B61065E43620}" destId="{6ECF730C-DEB6-4CBD-ADB7-4280CBE8DB00}" srcOrd="0" destOrd="0" parTransId="{CE0F2F81-BDF6-429A-A2A0-5AF775C461DE}" sibTransId="{028998B2-F051-47FC-B750-6DD3220EA35A}"/>
    <dgm:cxn modelId="{C5C89D89-9582-4C88-B118-36E450318AEF}" type="presOf" srcId="{EC7C7001-8FB3-44DF-AD12-63FC0778BE4D}" destId="{86CABB2F-09F4-4BF9-A6EE-24717E17EAB5}" srcOrd="0" destOrd="0" presId="urn:microsoft.com/office/officeart/2005/8/layout/chevron1"/>
    <dgm:cxn modelId="{601F062E-F62D-42C9-ADD7-8E88321AA76F}" type="presParOf" srcId="{104A9372-FDCF-47F4-9D7E-72D9598F3547}" destId="{BD9B2BBB-E39F-47B2-A238-0D79A878B573}" srcOrd="0" destOrd="0" presId="urn:microsoft.com/office/officeart/2005/8/layout/chevron1"/>
    <dgm:cxn modelId="{9442FBDB-40B8-44D1-8B37-05C0B133618B}" type="presParOf" srcId="{104A9372-FDCF-47F4-9D7E-72D9598F3547}" destId="{28BB2D3A-B0B5-41F6-92D3-956F89D140DE}" srcOrd="1" destOrd="0" presId="urn:microsoft.com/office/officeart/2005/8/layout/chevron1"/>
    <dgm:cxn modelId="{841452FF-4E8F-4648-9D80-3E02C39A4580}" type="presParOf" srcId="{104A9372-FDCF-47F4-9D7E-72D9598F3547}" destId="{86CABB2F-09F4-4BF9-A6EE-24717E17EAB5}" srcOrd="2" destOrd="0" presId="urn:microsoft.com/office/officeart/2005/8/layout/chevron1"/>
    <dgm:cxn modelId="{D5D360C5-8F6A-406A-B30F-D2C7AD2442AB}" type="presParOf" srcId="{104A9372-FDCF-47F4-9D7E-72D9598F3547}" destId="{3746A610-4DA2-4A05-804F-F254E9AD9C61}" srcOrd="3" destOrd="0" presId="urn:microsoft.com/office/officeart/2005/8/layout/chevron1"/>
    <dgm:cxn modelId="{8681FBBB-0B3E-453E-A00F-CF67C77DF0B4}" type="presParOf" srcId="{104A9372-FDCF-47F4-9D7E-72D9598F3547}" destId="{03939337-D456-498E-B68A-237F61588DE5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D9B2BBB-E39F-47B2-A238-0D79A878B573}">
      <dsp:nvSpPr>
        <dsp:cNvPr id="0" name=""/>
        <dsp:cNvSpPr/>
      </dsp:nvSpPr>
      <dsp:spPr>
        <a:xfrm>
          <a:off x="85652" y="0"/>
          <a:ext cx="3662523" cy="720080"/>
        </a:xfrm>
        <a:prstGeom prst="chevron">
          <a:avLst/>
        </a:prstGeom>
        <a:solidFill>
          <a:srgbClr val="7A9F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Более</a:t>
          </a:r>
          <a:r>
            <a:rPr lang="ru-RU" sz="13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ru-RU" sz="18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40</a:t>
          </a:r>
          <a:r>
            <a:rPr lang="ru-RU" sz="13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видов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мер социальной поддержки</a:t>
          </a:r>
          <a:endParaRPr lang="ru-RU" sz="14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85652" y="0"/>
        <a:ext cx="3662523" cy="720080"/>
      </dsp:txXfrm>
    </dsp:sp>
    <dsp:sp modelId="{86CABB2F-09F4-4BF9-A6EE-24717E17EAB5}">
      <dsp:nvSpPr>
        <dsp:cNvPr id="0" name=""/>
        <dsp:cNvSpPr/>
      </dsp:nvSpPr>
      <dsp:spPr>
        <a:xfrm>
          <a:off x="3384671" y="0"/>
          <a:ext cx="3244157" cy="720080"/>
        </a:xfrm>
        <a:prstGeom prst="chevron">
          <a:avLst/>
        </a:prstGeom>
        <a:solidFill>
          <a:srgbClr val="4F74A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Более</a:t>
          </a:r>
          <a:r>
            <a:rPr lang="ru-RU" sz="13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ru-RU" sz="18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300</a:t>
          </a:r>
          <a:r>
            <a:rPr lang="ru-RU" sz="13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тыс. получателей</a:t>
          </a:r>
          <a:endParaRPr lang="ru-RU" sz="13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3384671" y="0"/>
        <a:ext cx="3244157" cy="720080"/>
      </dsp:txXfrm>
    </dsp:sp>
    <dsp:sp modelId="{03939337-D456-498E-B68A-237F61588DE5}">
      <dsp:nvSpPr>
        <dsp:cNvPr id="0" name=""/>
        <dsp:cNvSpPr/>
      </dsp:nvSpPr>
      <dsp:spPr>
        <a:xfrm>
          <a:off x="6260898" y="0"/>
          <a:ext cx="3244157" cy="720080"/>
        </a:xfrm>
        <a:prstGeom prst="chevron">
          <a:avLst/>
        </a:prstGeom>
        <a:solidFill>
          <a:srgbClr val="467AB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6,7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млрд. руб.</a:t>
          </a:r>
          <a:endParaRPr lang="ru-RU" sz="14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6260898" y="0"/>
        <a:ext cx="3244157" cy="720080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D9B2BBB-E39F-47B2-A238-0D79A878B573}">
      <dsp:nvSpPr>
        <dsp:cNvPr id="0" name=""/>
        <dsp:cNvSpPr/>
      </dsp:nvSpPr>
      <dsp:spPr>
        <a:xfrm>
          <a:off x="1536" y="0"/>
          <a:ext cx="3690270" cy="637794"/>
        </a:xfrm>
        <a:prstGeom prst="chevron">
          <a:avLst/>
        </a:prstGeom>
        <a:solidFill>
          <a:srgbClr val="3F6E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3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9 </a:t>
          </a: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видов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мер социальной поддержки</a:t>
          </a:r>
          <a:endParaRPr lang="ru-RU" sz="14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536" y="0"/>
        <a:ext cx="3690270" cy="637794"/>
      </dsp:txXfrm>
    </dsp:sp>
    <dsp:sp modelId="{86CABB2F-09F4-4BF9-A6EE-24717E17EAB5}">
      <dsp:nvSpPr>
        <dsp:cNvPr id="0" name=""/>
        <dsp:cNvSpPr/>
      </dsp:nvSpPr>
      <dsp:spPr>
        <a:xfrm>
          <a:off x="3364932" y="0"/>
          <a:ext cx="3268734" cy="637794"/>
        </a:xfrm>
        <a:prstGeom prst="chevron">
          <a:avLst/>
        </a:prstGeom>
        <a:solidFill>
          <a:srgbClr val="33588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721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получатель</a:t>
          </a:r>
          <a:endParaRPr lang="ru-RU" sz="13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3364932" y="0"/>
        <a:ext cx="3268734" cy="637794"/>
      </dsp:txXfrm>
    </dsp:sp>
    <dsp:sp modelId="{03939337-D456-498E-B68A-237F61588DE5}">
      <dsp:nvSpPr>
        <dsp:cNvPr id="0" name=""/>
        <dsp:cNvSpPr/>
      </dsp:nvSpPr>
      <dsp:spPr>
        <a:xfrm>
          <a:off x="6306793" y="0"/>
          <a:ext cx="3268734" cy="637794"/>
        </a:xfrm>
        <a:prstGeom prst="chevron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9,2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млн. руб.</a:t>
          </a:r>
          <a:endParaRPr lang="ru-RU" sz="14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6306793" y="0"/>
        <a:ext cx="3268734" cy="637794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D9B2BBB-E39F-47B2-A238-0D79A878B573}">
      <dsp:nvSpPr>
        <dsp:cNvPr id="0" name=""/>
        <dsp:cNvSpPr/>
      </dsp:nvSpPr>
      <dsp:spPr>
        <a:xfrm>
          <a:off x="1536" y="0"/>
          <a:ext cx="3690270" cy="666149"/>
        </a:xfrm>
        <a:prstGeom prst="chevron">
          <a:avLst/>
        </a:prstGeom>
        <a:solidFill>
          <a:srgbClr val="3F6E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1</a:t>
          </a:r>
          <a:r>
            <a:rPr lang="ru-RU" sz="13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вид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мер социальной поддержки</a:t>
          </a:r>
          <a:endParaRPr lang="ru-RU" sz="14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536" y="0"/>
        <a:ext cx="3690270" cy="666149"/>
      </dsp:txXfrm>
    </dsp:sp>
    <dsp:sp modelId="{86CABB2F-09F4-4BF9-A6EE-24717E17EAB5}">
      <dsp:nvSpPr>
        <dsp:cNvPr id="0" name=""/>
        <dsp:cNvSpPr/>
      </dsp:nvSpPr>
      <dsp:spPr>
        <a:xfrm>
          <a:off x="3364932" y="0"/>
          <a:ext cx="3268734" cy="666149"/>
        </a:xfrm>
        <a:prstGeom prst="chevron">
          <a:avLst/>
        </a:prstGeom>
        <a:solidFill>
          <a:srgbClr val="33588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812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получателей</a:t>
          </a:r>
          <a:endParaRPr lang="ru-RU" sz="14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3364932" y="0"/>
        <a:ext cx="3268734" cy="666149"/>
      </dsp:txXfrm>
    </dsp:sp>
    <dsp:sp modelId="{03939337-D456-498E-B68A-237F61588DE5}">
      <dsp:nvSpPr>
        <dsp:cNvPr id="0" name=""/>
        <dsp:cNvSpPr/>
      </dsp:nvSpPr>
      <dsp:spPr>
        <a:xfrm>
          <a:off x="6306793" y="0"/>
          <a:ext cx="3268734" cy="666149"/>
        </a:xfrm>
        <a:prstGeom prst="chevron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4,5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млн. руб.</a:t>
          </a:r>
          <a:endParaRPr lang="ru-RU" sz="14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6306793" y="0"/>
        <a:ext cx="3268734" cy="666149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BCCB4E2-0385-4A0A-89A5-BE5F7B289523}">
      <dsp:nvSpPr>
        <dsp:cNvPr id="0" name=""/>
        <dsp:cNvSpPr/>
      </dsp:nvSpPr>
      <dsp:spPr>
        <a:xfrm>
          <a:off x="7974" y="1686904"/>
          <a:ext cx="2383436" cy="110646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85%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Работающие граждане</a:t>
          </a:r>
          <a:endParaRPr lang="ru-RU" sz="1800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7974" y="1686904"/>
        <a:ext cx="2383436" cy="1106468"/>
      </dsp:txXfrm>
    </dsp:sp>
    <dsp:sp modelId="{333EB93A-10F1-4D36-B039-840F99B31B63}">
      <dsp:nvSpPr>
        <dsp:cNvPr id="0" name=""/>
        <dsp:cNvSpPr/>
      </dsp:nvSpPr>
      <dsp:spPr>
        <a:xfrm>
          <a:off x="2629754" y="1944592"/>
          <a:ext cx="505288" cy="591092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 dirty="0"/>
        </a:p>
      </dsp:txBody>
      <dsp:txXfrm>
        <a:off x="2629754" y="1944592"/>
        <a:ext cx="505288" cy="591092"/>
      </dsp:txXfrm>
    </dsp:sp>
    <dsp:sp modelId="{6891855E-1B44-4991-A9BD-CB1BF34C914C}">
      <dsp:nvSpPr>
        <dsp:cNvPr id="0" name=""/>
        <dsp:cNvSpPr/>
      </dsp:nvSpPr>
      <dsp:spPr>
        <a:xfrm>
          <a:off x="3344785" y="1686904"/>
          <a:ext cx="2383436" cy="110646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1%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Студенты</a:t>
          </a:r>
          <a:endParaRPr lang="ru-RU" sz="1800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3344785" y="1686904"/>
        <a:ext cx="2383436" cy="1106468"/>
      </dsp:txXfrm>
    </dsp:sp>
    <dsp:sp modelId="{877586EE-4F3C-435E-9061-E041CAB79F44}">
      <dsp:nvSpPr>
        <dsp:cNvPr id="0" name=""/>
        <dsp:cNvSpPr/>
      </dsp:nvSpPr>
      <dsp:spPr>
        <a:xfrm>
          <a:off x="5966566" y="1944592"/>
          <a:ext cx="505288" cy="591092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 dirty="0"/>
        </a:p>
      </dsp:txBody>
      <dsp:txXfrm>
        <a:off x="5966566" y="1944592"/>
        <a:ext cx="505288" cy="591092"/>
      </dsp:txXfrm>
    </dsp:sp>
    <dsp:sp modelId="{37A99EEB-1E41-4D39-BCB2-8B3B1A8B9D1E}">
      <dsp:nvSpPr>
        <dsp:cNvPr id="0" name=""/>
        <dsp:cNvSpPr/>
      </dsp:nvSpPr>
      <dsp:spPr>
        <a:xfrm>
          <a:off x="6681597" y="1686904"/>
          <a:ext cx="2383436" cy="110646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14%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Пенсионеры</a:t>
          </a:r>
          <a:endParaRPr lang="ru-RU" sz="1800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6681597" y="1686904"/>
        <a:ext cx="2383436" cy="110646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D9B2BBB-E39F-47B2-A238-0D79A878B573}">
      <dsp:nvSpPr>
        <dsp:cNvPr id="0" name=""/>
        <dsp:cNvSpPr/>
      </dsp:nvSpPr>
      <dsp:spPr>
        <a:xfrm>
          <a:off x="1536" y="0"/>
          <a:ext cx="3690270" cy="648072"/>
        </a:xfrm>
        <a:prstGeom prst="chevron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Более 15 видов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мер социальной поддержки</a:t>
          </a:r>
          <a:endParaRPr lang="ru-RU" sz="14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536" y="0"/>
        <a:ext cx="3690270" cy="648072"/>
      </dsp:txXfrm>
    </dsp:sp>
    <dsp:sp modelId="{86CABB2F-09F4-4BF9-A6EE-24717E17EAB5}">
      <dsp:nvSpPr>
        <dsp:cNvPr id="0" name=""/>
        <dsp:cNvSpPr/>
      </dsp:nvSpPr>
      <dsp:spPr>
        <a:xfrm>
          <a:off x="3364932" y="0"/>
          <a:ext cx="3268734" cy="648072"/>
        </a:xfrm>
        <a:prstGeom prst="chevron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Более </a:t>
          </a:r>
          <a:r>
            <a:rPr lang="ru-RU" sz="18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230</a:t>
          </a: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тыс.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получателей</a:t>
          </a:r>
          <a:endParaRPr lang="ru-RU" sz="14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3364932" y="0"/>
        <a:ext cx="3268734" cy="648072"/>
      </dsp:txXfrm>
    </dsp:sp>
    <dsp:sp modelId="{03939337-D456-498E-B68A-237F61588DE5}">
      <dsp:nvSpPr>
        <dsp:cNvPr id="0" name=""/>
        <dsp:cNvSpPr/>
      </dsp:nvSpPr>
      <dsp:spPr>
        <a:xfrm>
          <a:off x="6306793" y="0"/>
          <a:ext cx="3268734" cy="648072"/>
        </a:xfrm>
        <a:prstGeom prst="chevron">
          <a:avLst/>
        </a:prstGeom>
        <a:solidFill>
          <a:schemeClr val="tx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3,4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млрд. руб.</a:t>
          </a:r>
          <a:endParaRPr lang="ru-RU" sz="14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6306793" y="0"/>
        <a:ext cx="3268734" cy="648072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D9B2BBB-E39F-47B2-A238-0D79A878B573}">
      <dsp:nvSpPr>
        <dsp:cNvPr id="0" name=""/>
        <dsp:cNvSpPr/>
      </dsp:nvSpPr>
      <dsp:spPr>
        <a:xfrm>
          <a:off x="1524" y="0"/>
          <a:ext cx="3662523" cy="720080"/>
        </a:xfrm>
        <a:prstGeom prst="chevron">
          <a:avLst/>
        </a:prstGeom>
        <a:solidFill>
          <a:srgbClr val="7A9F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2</a:t>
          </a: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вида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мер социальной поддержки</a:t>
          </a:r>
          <a:endParaRPr lang="ru-RU" sz="14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524" y="0"/>
        <a:ext cx="3662523" cy="720080"/>
      </dsp:txXfrm>
    </dsp:sp>
    <dsp:sp modelId="{86CABB2F-09F4-4BF9-A6EE-24717E17EAB5}">
      <dsp:nvSpPr>
        <dsp:cNvPr id="0" name=""/>
        <dsp:cNvSpPr/>
      </dsp:nvSpPr>
      <dsp:spPr>
        <a:xfrm>
          <a:off x="3339632" y="0"/>
          <a:ext cx="3244157" cy="720080"/>
        </a:xfrm>
        <a:prstGeom prst="chevron">
          <a:avLst/>
        </a:prstGeom>
        <a:solidFill>
          <a:srgbClr val="4F74A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181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получатель</a:t>
          </a:r>
          <a:endParaRPr lang="ru-RU" sz="13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3339632" y="0"/>
        <a:ext cx="3244157" cy="720080"/>
      </dsp:txXfrm>
    </dsp:sp>
    <dsp:sp modelId="{03939337-D456-498E-B68A-237F61588DE5}">
      <dsp:nvSpPr>
        <dsp:cNvPr id="0" name=""/>
        <dsp:cNvSpPr/>
      </dsp:nvSpPr>
      <dsp:spPr>
        <a:xfrm>
          <a:off x="6260898" y="0"/>
          <a:ext cx="3244157" cy="720080"/>
        </a:xfrm>
        <a:prstGeom prst="chevron">
          <a:avLst/>
        </a:prstGeom>
        <a:solidFill>
          <a:srgbClr val="467AB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12,6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млн. руб.</a:t>
          </a:r>
          <a:endParaRPr lang="ru-RU" sz="14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6260898" y="0"/>
        <a:ext cx="3244157" cy="72008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D9B2BBB-E39F-47B2-A238-0D79A878B573}">
      <dsp:nvSpPr>
        <dsp:cNvPr id="0" name=""/>
        <dsp:cNvSpPr/>
      </dsp:nvSpPr>
      <dsp:spPr>
        <a:xfrm>
          <a:off x="7798" y="0"/>
          <a:ext cx="2819176" cy="720080"/>
        </a:xfrm>
        <a:prstGeom prst="chevron">
          <a:avLst/>
        </a:prstGeom>
        <a:solidFill>
          <a:srgbClr val="3F6E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3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6 </a:t>
          </a: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видов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мер социальной поддержки</a:t>
          </a:r>
          <a:endParaRPr lang="ru-RU" sz="14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7798" y="0"/>
        <a:ext cx="2819176" cy="720080"/>
      </dsp:txXfrm>
    </dsp:sp>
    <dsp:sp modelId="{86CABB2F-09F4-4BF9-A6EE-24717E17EAB5}">
      <dsp:nvSpPr>
        <dsp:cNvPr id="0" name=""/>
        <dsp:cNvSpPr/>
      </dsp:nvSpPr>
      <dsp:spPr>
        <a:xfrm>
          <a:off x="2577260" y="0"/>
          <a:ext cx="2497144" cy="720080"/>
        </a:xfrm>
        <a:prstGeom prst="chevron">
          <a:avLst/>
        </a:prstGeom>
        <a:solidFill>
          <a:srgbClr val="33588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Более 200 тыс. получателей </a:t>
          </a:r>
          <a:endParaRPr lang="ru-RU" sz="13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2577260" y="0"/>
        <a:ext cx="2497144" cy="720080"/>
      </dsp:txXfrm>
    </dsp:sp>
    <dsp:sp modelId="{03939337-D456-498E-B68A-237F61588DE5}">
      <dsp:nvSpPr>
        <dsp:cNvPr id="0" name=""/>
        <dsp:cNvSpPr/>
      </dsp:nvSpPr>
      <dsp:spPr>
        <a:xfrm>
          <a:off x="4824690" y="0"/>
          <a:ext cx="2497144" cy="720080"/>
        </a:xfrm>
        <a:prstGeom prst="chevron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414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млн. руб.</a:t>
          </a:r>
          <a:endParaRPr lang="ru-RU" sz="14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4824690" y="0"/>
        <a:ext cx="2497144" cy="720080"/>
      </dsp:txXfrm>
    </dsp:sp>
    <dsp:sp modelId="{AB5BE9E9-75F2-4EB5-9249-0B4D6959289C}">
      <dsp:nvSpPr>
        <dsp:cNvPr id="0" name=""/>
        <dsp:cNvSpPr/>
      </dsp:nvSpPr>
      <dsp:spPr>
        <a:xfrm>
          <a:off x="7072120" y="0"/>
          <a:ext cx="2497144" cy="720080"/>
        </a:xfrm>
        <a:prstGeom prst="chevron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Размер выплат до </a:t>
          </a:r>
          <a:r>
            <a:rPr lang="ru-RU" sz="16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50 000</a:t>
          </a: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руб.</a:t>
          </a:r>
          <a:endParaRPr lang="ru-RU" sz="14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7072120" y="0"/>
        <a:ext cx="2497144" cy="72008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D9B2BBB-E39F-47B2-A238-0D79A878B573}">
      <dsp:nvSpPr>
        <dsp:cNvPr id="0" name=""/>
        <dsp:cNvSpPr/>
      </dsp:nvSpPr>
      <dsp:spPr>
        <a:xfrm>
          <a:off x="1536" y="0"/>
          <a:ext cx="3690270" cy="720080"/>
        </a:xfrm>
        <a:prstGeom prst="chevron">
          <a:avLst/>
        </a:prstGeom>
        <a:solidFill>
          <a:srgbClr val="3F6E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13</a:t>
          </a:r>
          <a:r>
            <a:rPr lang="ru-RU" sz="13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видов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мер социальной поддержки</a:t>
          </a:r>
          <a:endParaRPr lang="ru-RU" sz="14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536" y="0"/>
        <a:ext cx="3690270" cy="720080"/>
      </dsp:txXfrm>
    </dsp:sp>
    <dsp:sp modelId="{86CABB2F-09F4-4BF9-A6EE-24717E17EAB5}">
      <dsp:nvSpPr>
        <dsp:cNvPr id="0" name=""/>
        <dsp:cNvSpPr/>
      </dsp:nvSpPr>
      <dsp:spPr>
        <a:xfrm>
          <a:off x="3364932" y="0"/>
          <a:ext cx="3268734" cy="720080"/>
        </a:xfrm>
        <a:prstGeom prst="chevron">
          <a:avLst/>
        </a:prstGeom>
        <a:solidFill>
          <a:srgbClr val="33588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Более</a:t>
          </a:r>
          <a:r>
            <a:rPr lang="ru-RU" sz="13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ru-RU" sz="18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50</a:t>
          </a:r>
          <a:r>
            <a:rPr lang="ru-RU" sz="13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тыс. получателей</a:t>
          </a:r>
          <a:endParaRPr lang="ru-RU" sz="13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3364932" y="0"/>
        <a:ext cx="3268734" cy="720080"/>
      </dsp:txXfrm>
    </dsp:sp>
    <dsp:sp modelId="{03939337-D456-498E-B68A-237F61588DE5}">
      <dsp:nvSpPr>
        <dsp:cNvPr id="0" name=""/>
        <dsp:cNvSpPr/>
      </dsp:nvSpPr>
      <dsp:spPr>
        <a:xfrm>
          <a:off x="6306793" y="0"/>
          <a:ext cx="3268734" cy="720080"/>
        </a:xfrm>
        <a:prstGeom prst="chevron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390,1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млн. руб.</a:t>
          </a:r>
          <a:endParaRPr lang="ru-RU" sz="14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6306793" y="0"/>
        <a:ext cx="3268734" cy="720080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D9B2BBB-E39F-47B2-A238-0D79A878B573}">
      <dsp:nvSpPr>
        <dsp:cNvPr id="0" name=""/>
        <dsp:cNvSpPr/>
      </dsp:nvSpPr>
      <dsp:spPr>
        <a:xfrm>
          <a:off x="1536" y="0"/>
          <a:ext cx="3690270" cy="773318"/>
        </a:xfrm>
        <a:prstGeom prst="chevron">
          <a:avLst/>
        </a:prstGeom>
        <a:solidFill>
          <a:srgbClr val="3F6E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3</a:t>
          </a:r>
          <a:r>
            <a:rPr lang="ru-RU" sz="13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вида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мер социальной поддержки</a:t>
          </a:r>
          <a:endParaRPr lang="ru-RU" sz="14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536" y="0"/>
        <a:ext cx="3690270" cy="773318"/>
      </dsp:txXfrm>
    </dsp:sp>
    <dsp:sp modelId="{86CABB2F-09F4-4BF9-A6EE-24717E17EAB5}">
      <dsp:nvSpPr>
        <dsp:cNvPr id="0" name=""/>
        <dsp:cNvSpPr/>
      </dsp:nvSpPr>
      <dsp:spPr>
        <a:xfrm>
          <a:off x="3364932" y="0"/>
          <a:ext cx="3268734" cy="773318"/>
        </a:xfrm>
        <a:prstGeom prst="chevron">
          <a:avLst/>
        </a:prstGeom>
        <a:solidFill>
          <a:srgbClr val="33588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3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Количество получателей в зависимости от заявительного характера</a:t>
          </a:r>
          <a:endParaRPr lang="ru-RU" sz="13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3364932" y="0"/>
        <a:ext cx="3268734" cy="773318"/>
      </dsp:txXfrm>
    </dsp:sp>
    <dsp:sp modelId="{03939337-D456-498E-B68A-237F61588DE5}">
      <dsp:nvSpPr>
        <dsp:cNvPr id="0" name=""/>
        <dsp:cNvSpPr/>
      </dsp:nvSpPr>
      <dsp:spPr>
        <a:xfrm>
          <a:off x="6306793" y="0"/>
          <a:ext cx="3268734" cy="773318"/>
        </a:xfrm>
        <a:prstGeom prst="chevron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76,1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млн. руб.</a:t>
          </a:r>
          <a:endParaRPr lang="ru-RU" sz="14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6306793" y="0"/>
        <a:ext cx="3268734" cy="773318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D9B2BBB-E39F-47B2-A238-0D79A878B573}">
      <dsp:nvSpPr>
        <dsp:cNvPr id="0" name=""/>
        <dsp:cNvSpPr/>
      </dsp:nvSpPr>
      <dsp:spPr>
        <a:xfrm>
          <a:off x="1536" y="0"/>
          <a:ext cx="3690270" cy="685149"/>
        </a:xfrm>
        <a:prstGeom prst="chevron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3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7 </a:t>
          </a: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видов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мер социальной поддержки</a:t>
          </a:r>
          <a:endParaRPr lang="ru-RU" sz="14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536" y="0"/>
        <a:ext cx="3690270" cy="685149"/>
      </dsp:txXfrm>
    </dsp:sp>
    <dsp:sp modelId="{86CABB2F-09F4-4BF9-A6EE-24717E17EAB5}">
      <dsp:nvSpPr>
        <dsp:cNvPr id="0" name=""/>
        <dsp:cNvSpPr/>
      </dsp:nvSpPr>
      <dsp:spPr>
        <a:xfrm>
          <a:off x="3364932" y="0"/>
          <a:ext cx="3268734" cy="685149"/>
        </a:xfrm>
        <a:prstGeom prst="chevron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280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получателей</a:t>
          </a:r>
          <a:endParaRPr lang="ru-RU" sz="14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3364932" y="0"/>
        <a:ext cx="3268734" cy="685149"/>
      </dsp:txXfrm>
    </dsp:sp>
    <dsp:sp modelId="{03939337-D456-498E-B68A-237F61588DE5}">
      <dsp:nvSpPr>
        <dsp:cNvPr id="0" name=""/>
        <dsp:cNvSpPr/>
      </dsp:nvSpPr>
      <dsp:spPr>
        <a:xfrm>
          <a:off x="6306793" y="0"/>
          <a:ext cx="3268734" cy="685149"/>
        </a:xfrm>
        <a:prstGeom prst="chevron">
          <a:avLst/>
        </a:prstGeom>
        <a:solidFill>
          <a:schemeClr val="tx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142,7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млн. руб.</a:t>
          </a:r>
          <a:endParaRPr lang="ru-RU" sz="14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6306793" y="0"/>
        <a:ext cx="3268734" cy="685149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D9B2BBB-E39F-47B2-A238-0D79A878B573}">
      <dsp:nvSpPr>
        <dsp:cNvPr id="0" name=""/>
        <dsp:cNvSpPr/>
      </dsp:nvSpPr>
      <dsp:spPr>
        <a:xfrm>
          <a:off x="1536" y="0"/>
          <a:ext cx="3690270" cy="576065"/>
        </a:xfrm>
        <a:prstGeom prst="chevron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3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1 </a:t>
          </a: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вид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мер социальной поддержки</a:t>
          </a:r>
          <a:endParaRPr lang="ru-RU" sz="14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536" y="0"/>
        <a:ext cx="3690270" cy="576065"/>
      </dsp:txXfrm>
    </dsp:sp>
    <dsp:sp modelId="{86CABB2F-09F4-4BF9-A6EE-24717E17EAB5}">
      <dsp:nvSpPr>
        <dsp:cNvPr id="0" name=""/>
        <dsp:cNvSpPr/>
      </dsp:nvSpPr>
      <dsp:spPr>
        <a:xfrm>
          <a:off x="3364932" y="0"/>
          <a:ext cx="3268734" cy="576065"/>
        </a:xfrm>
        <a:prstGeom prst="chevron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31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получателей</a:t>
          </a:r>
          <a:endParaRPr lang="ru-RU" sz="14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3364932" y="0"/>
        <a:ext cx="3268734" cy="576065"/>
      </dsp:txXfrm>
    </dsp:sp>
    <dsp:sp modelId="{03939337-D456-498E-B68A-237F61588DE5}">
      <dsp:nvSpPr>
        <dsp:cNvPr id="0" name=""/>
        <dsp:cNvSpPr/>
      </dsp:nvSpPr>
      <dsp:spPr>
        <a:xfrm>
          <a:off x="6306793" y="0"/>
          <a:ext cx="3268734" cy="576065"/>
        </a:xfrm>
        <a:prstGeom prst="chevron">
          <a:avLst/>
        </a:prstGeom>
        <a:solidFill>
          <a:schemeClr val="tx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30,4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млн. руб.</a:t>
          </a:r>
          <a:endParaRPr lang="ru-RU" sz="14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6306793" y="0"/>
        <a:ext cx="3268734" cy="576065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D9B2BBB-E39F-47B2-A238-0D79A878B573}">
      <dsp:nvSpPr>
        <dsp:cNvPr id="0" name=""/>
        <dsp:cNvSpPr/>
      </dsp:nvSpPr>
      <dsp:spPr>
        <a:xfrm>
          <a:off x="1524" y="0"/>
          <a:ext cx="3662523" cy="648071"/>
        </a:xfrm>
        <a:prstGeom prst="chevron">
          <a:avLst/>
        </a:prstGeom>
        <a:solidFill>
          <a:srgbClr val="7A9F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8 </a:t>
          </a: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видов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мер социальной поддержки</a:t>
          </a:r>
          <a:endParaRPr lang="ru-RU" sz="14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1524" y="0"/>
        <a:ext cx="3662523" cy="648071"/>
      </dsp:txXfrm>
    </dsp:sp>
    <dsp:sp modelId="{86CABB2F-09F4-4BF9-A6EE-24717E17EAB5}">
      <dsp:nvSpPr>
        <dsp:cNvPr id="0" name=""/>
        <dsp:cNvSpPr/>
      </dsp:nvSpPr>
      <dsp:spPr>
        <a:xfrm>
          <a:off x="3339632" y="0"/>
          <a:ext cx="3244157" cy="648071"/>
        </a:xfrm>
        <a:prstGeom prst="chevron">
          <a:avLst/>
        </a:prstGeom>
        <a:solidFill>
          <a:srgbClr val="4F74A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3970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получателей</a:t>
          </a:r>
          <a:endParaRPr lang="ru-RU" sz="13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3339632" y="0"/>
        <a:ext cx="3244157" cy="648071"/>
      </dsp:txXfrm>
    </dsp:sp>
    <dsp:sp modelId="{03939337-D456-498E-B68A-237F61588DE5}">
      <dsp:nvSpPr>
        <dsp:cNvPr id="0" name=""/>
        <dsp:cNvSpPr/>
      </dsp:nvSpPr>
      <dsp:spPr>
        <a:xfrm>
          <a:off x="6260898" y="0"/>
          <a:ext cx="3244157" cy="648071"/>
        </a:xfrm>
        <a:prstGeom prst="chevron">
          <a:avLst/>
        </a:prstGeom>
        <a:solidFill>
          <a:srgbClr val="467AB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165,1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млн. руб.</a:t>
          </a:r>
          <a:endParaRPr lang="ru-RU" sz="1400" kern="1200" dirty="0">
            <a:solidFill>
              <a:schemeClr val="bg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6260898" y="0"/>
        <a:ext cx="3244157" cy="6480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0.19996</cdr:x>
      <cdr:y>0.09916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-1" y="0"/>
          <a:ext cx="1929379" cy="5069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l"/>
          <a:endParaRPr lang="ru-RU" sz="1400" b="1" dirty="0">
            <a:solidFill>
              <a:schemeClr val="bg1">
                <a:lumMod val="50000"/>
              </a:schemeClr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0.32856</cdr:x>
      <cdr:y>0.05918</cdr:y>
    </cdr:from>
    <cdr:to>
      <cdr:x>0.34999</cdr:x>
      <cdr:y>0.08285</cdr:y>
    </cdr:to>
    <cdr:sp macro="" textlink="">
      <cdr:nvSpPr>
        <cdr:cNvPr id="8" name="Прямая соединительная линия 7"/>
        <cdr:cNvSpPr/>
      </cdr:nvSpPr>
      <cdr:spPr>
        <a:xfrm xmlns:a="http://schemas.openxmlformats.org/drawingml/2006/main" flipV="1">
          <a:off x="3312120" y="360040"/>
          <a:ext cx="216024" cy="144016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0.22856</cdr:x>
      <cdr:y>0.43791</cdr:y>
    </cdr:from>
    <cdr:to>
      <cdr:x>0.43393</cdr:x>
      <cdr:y>0.61006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2304008" y="2664296"/>
          <a:ext cx="2070258" cy="10473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6</a:t>
          </a:r>
          <a:r>
            <a:rPr lang="en-US" sz="1800" b="1" dirty="0" smtClean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9</a:t>
          </a:r>
          <a:r>
            <a:rPr lang="ru-RU" sz="1800" b="1" dirty="0" smtClean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en-US" sz="1800" b="1" dirty="0" smtClean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275</a:t>
          </a:r>
          <a:r>
            <a:rPr lang="ru-RU" sz="1800" b="1" dirty="0" smtClean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</a:p>
        <a:p xmlns:a="http://schemas.openxmlformats.org/drawingml/2006/main">
          <a:pPr algn="ctr"/>
          <a:r>
            <a:rPr lang="ru-RU" sz="1800" b="1" dirty="0" smtClean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млн. руб.</a:t>
          </a:r>
          <a:endParaRPr lang="ru-RU" sz="1800" b="1" dirty="0">
            <a:solidFill>
              <a:schemeClr val="bg1">
                <a:lumMod val="50000"/>
              </a:schemeClr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cdr:txBody>
    </cdr:sp>
  </cdr:relSizeAnchor>
  <cdr:relSizeAnchor xmlns:cdr="http://schemas.openxmlformats.org/drawingml/2006/chartDrawing">
    <cdr:from>
      <cdr:x>0.19284</cdr:x>
      <cdr:y>0.07101</cdr:y>
    </cdr:from>
    <cdr:to>
      <cdr:x>0.22856</cdr:x>
      <cdr:y>0.11835</cdr:y>
    </cdr:to>
    <cdr:sp macro="" textlink="">
      <cdr:nvSpPr>
        <cdr:cNvPr id="6" name="Прямая соединительная линия 5"/>
        <cdr:cNvSpPr/>
      </cdr:nvSpPr>
      <cdr:spPr>
        <a:xfrm xmlns:a="http://schemas.openxmlformats.org/drawingml/2006/main" flipH="1" flipV="1">
          <a:off x="1943968" y="432048"/>
          <a:ext cx="360040" cy="288032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0.35192</cdr:x>
      <cdr:y>0.4375</cdr:y>
    </cdr:from>
    <cdr:to>
      <cdr:x>0.64821</cdr:x>
      <cdr:y>0.64583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1368399" y="1512168"/>
          <a:ext cx="1152127" cy="7200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n-US" sz="1400" b="1" dirty="0" smtClean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66 800 </a:t>
          </a:r>
          <a:r>
            <a:rPr lang="ru-RU" sz="1400" b="1" dirty="0" smtClean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млн. руб.</a:t>
          </a:r>
          <a:endParaRPr lang="ru-RU" sz="1400" b="1" dirty="0">
            <a:solidFill>
              <a:schemeClr val="bg1">
                <a:lumMod val="50000"/>
              </a:schemeClr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0.40769</cdr:x>
      <cdr:y>0.35443</cdr:y>
    </cdr:from>
    <cdr:to>
      <cdr:x>0.58889</cdr:x>
      <cdr:y>0.55537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816424" y="2016224"/>
          <a:ext cx="1696220" cy="11430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2400" b="1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30 258</a:t>
          </a:r>
        </a:p>
        <a:p xmlns:a="http://schemas.openxmlformats.org/drawingml/2006/main">
          <a:pPr algn="ctr"/>
          <a:r>
            <a:rPr lang="ru-RU" sz="1800" b="1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млн. руб.</a:t>
          </a:r>
          <a:endParaRPr lang="ru-RU" sz="1800" b="1" dirty="0">
            <a:solidFill>
              <a:schemeClr val="tx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cdr:txBody>
    </cdr:sp>
  </cdr:relSizeAnchor>
  <cdr:relSizeAnchor xmlns:cdr="http://schemas.openxmlformats.org/drawingml/2006/chartDrawing">
    <cdr:from>
      <cdr:x>0.73077</cdr:x>
      <cdr:y>0.44304</cdr:y>
    </cdr:from>
    <cdr:to>
      <cdr:x>0.78959</cdr:x>
      <cdr:y>0.45294</cdr:y>
    </cdr:to>
    <cdr:sp macro="" textlink="">
      <cdr:nvSpPr>
        <cdr:cNvPr id="7" name="Прямая соединительная линия 6"/>
        <cdr:cNvSpPr/>
      </cdr:nvSpPr>
      <cdr:spPr>
        <a:xfrm xmlns:a="http://schemas.openxmlformats.org/drawingml/2006/main" flipV="1">
          <a:off x="6840760" y="2520280"/>
          <a:ext cx="550649" cy="56323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0.73077</cdr:x>
      <cdr:y>0.46835</cdr:y>
    </cdr:from>
    <cdr:to>
      <cdr:x>0.78119</cdr:x>
      <cdr:y>0.47826</cdr:y>
    </cdr:to>
    <cdr:sp macro="" textlink="">
      <cdr:nvSpPr>
        <cdr:cNvPr id="9" name="Прямая соединительная линия 8"/>
        <cdr:cNvSpPr/>
      </cdr:nvSpPr>
      <cdr:spPr>
        <a:xfrm xmlns:a="http://schemas.openxmlformats.org/drawingml/2006/main">
          <a:off x="6840760" y="2664296"/>
          <a:ext cx="471985" cy="56323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 cap="flat" cmpd="sng" algn="ctr">
          <a:solidFill>
            <a:sysClr val="windowText" lastClr="000000">
              <a:shade val="95000"/>
              <a:satMod val="105000"/>
            </a:sysClr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0.11275</cdr:x>
      <cdr:y>0.24599</cdr:y>
    </cdr:from>
    <cdr:to>
      <cdr:x>0.56375</cdr:x>
      <cdr:y>0.85372</cdr:y>
    </cdr:to>
    <cdr:grpSp>
      <cdr:nvGrpSpPr>
        <cdr:cNvPr id="18" name="Группа 17"/>
        <cdr:cNvGrpSpPr/>
      </cdr:nvGrpSpPr>
      <cdr:grpSpPr>
        <a:xfrm xmlns:a="http://schemas.openxmlformats.org/drawingml/2006/main">
          <a:off x="584561" y="1000655"/>
          <a:ext cx="2338244" cy="2472167"/>
          <a:chOff x="719832" y="1224136"/>
          <a:chExt cx="2879425" cy="3024336"/>
        </a:xfrm>
      </cdr:grpSpPr>
      <cdr:grpSp>
        <cdr:nvGrpSpPr>
          <cdr:cNvPr id="15" name="Группа 14"/>
          <cdr:cNvGrpSpPr/>
        </cdr:nvGrpSpPr>
        <cdr:grpSpPr>
          <a:xfrm xmlns:a="http://schemas.openxmlformats.org/drawingml/2006/main">
            <a:off x="719832" y="1296144"/>
            <a:ext cx="1512168" cy="504056"/>
            <a:chOff x="1367904" y="2843733"/>
            <a:chExt cx="1512168" cy="504056"/>
          </a:xfrm>
        </cdr:grpSpPr>
        <cdr:cxnSp macro="">
          <cdr:nvCxnSpPr>
            <cdr:cNvPr id="16" name="Прямая соединительная линия 15"/>
            <cdr:cNvCxnSpPr/>
          </cdr:nvCxnSpPr>
          <cdr:spPr>
            <a:xfrm xmlns:a="http://schemas.openxmlformats.org/drawingml/2006/main" flipH="1">
              <a:off x="2304008" y="2843733"/>
              <a:ext cx="576064" cy="288032"/>
            </a:xfrm>
            <a:prstGeom xmlns:a="http://schemas.openxmlformats.org/drawingml/2006/main" prst="line">
              <a:avLst/>
            </a:prstGeom>
            <a:noFill xmlns:a="http://schemas.openxmlformats.org/drawingml/2006/main"/>
            <a:ln xmlns:a="http://schemas.openxmlformats.org/drawingml/2006/main"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 xmlns:a="http://schemas.openxmlformats.org/drawingml/2006/main"/>
          </cdr:spPr>
          <cdr:style>
            <a:lnRef xmlns:a="http://schemas.openxmlformats.org/drawingml/2006/main" idx="1">
              <a:schemeClr val="dk1"/>
            </a:lnRef>
            <a:fillRef xmlns:a="http://schemas.openxmlformats.org/drawingml/2006/main" idx="0">
              <a:schemeClr val="dk1"/>
            </a:fillRef>
            <a:effectRef xmlns:a="http://schemas.openxmlformats.org/drawingml/2006/main" idx="0">
              <a:schemeClr val="dk1"/>
            </a:effectRef>
            <a:fontRef xmlns:a="http://schemas.openxmlformats.org/drawingml/2006/main" idx="minor">
              <a:schemeClr val="tx1"/>
            </a:fontRef>
          </cdr:style>
        </cdr:cxnSp>
        <cdr:cxnSp macro="">
          <cdr:nvCxnSpPr>
            <cdr:cNvPr id="17" name="Прямая соединительная линия 16"/>
            <cdr:cNvCxnSpPr/>
          </cdr:nvCxnSpPr>
          <cdr:spPr>
            <a:xfrm xmlns:a="http://schemas.openxmlformats.org/drawingml/2006/main">
              <a:off x="1367904" y="3131765"/>
              <a:ext cx="576064" cy="216024"/>
            </a:xfrm>
            <a:prstGeom xmlns:a="http://schemas.openxmlformats.org/drawingml/2006/main" prst="line">
              <a:avLst/>
            </a:prstGeom>
            <a:noFill xmlns:a="http://schemas.openxmlformats.org/drawingml/2006/main"/>
            <a:ln xmlns:a="http://schemas.openxmlformats.org/drawingml/2006/main"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 xmlns:a="http://schemas.openxmlformats.org/drawingml/2006/main"/>
          </cdr:spPr>
          <cdr:style>
            <a:lnRef xmlns:a="http://schemas.openxmlformats.org/drawingml/2006/main" idx="1">
              <a:schemeClr val="dk1"/>
            </a:lnRef>
            <a:fillRef xmlns:a="http://schemas.openxmlformats.org/drawingml/2006/main" idx="0">
              <a:schemeClr val="dk1"/>
            </a:fillRef>
            <a:effectRef xmlns:a="http://schemas.openxmlformats.org/drawingml/2006/main" idx="0">
              <a:schemeClr val="dk1"/>
            </a:effectRef>
            <a:fontRef xmlns:a="http://schemas.openxmlformats.org/drawingml/2006/main" idx="minor">
              <a:schemeClr val="tx1"/>
            </a:fontRef>
          </cdr:style>
        </cdr:cxnSp>
      </cdr:grpSp>
      <cdr:grpSp>
        <cdr:nvGrpSpPr>
          <cdr:cNvPr id="14" name="Группа 13"/>
          <cdr:cNvGrpSpPr/>
        </cdr:nvGrpSpPr>
        <cdr:grpSpPr>
          <a:xfrm xmlns:a="http://schemas.openxmlformats.org/drawingml/2006/main">
            <a:off x="936104" y="1224136"/>
            <a:ext cx="2663153" cy="3024336"/>
            <a:chOff x="936105" y="1224136"/>
            <a:chExt cx="2663151" cy="3024336"/>
          </a:xfrm>
        </cdr:grpSpPr>
        <cdr:grpSp>
          <cdr:nvGrpSpPr>
            <cdr:cNvPr id="8" name="Группа 7"/>
            <cdr:cNvGrpSpPr/>
          </cdr:nvGrpSpPr>
          <cdr:grpSpPr>
            <a:xfrm xmlns:a="http://schemas.openxmlformats.org/drawingml/2006/main">
              <a:off x="2880320" y="3672408"/>
              <a:ext cx="718936" cy="576064"/>
              <a:chOff x="5032613" y="3929082"/>
              <a:chExt cx="718937" cy="576064"/>
            </a:xfrm>
          </cdr:grpSpPr>
          <cdr:sp macro="" textlink="">
            <cdr:nvSpPr>
              <cdr:cNvPr id="4" name="Овал 3"/>
              <cdr:cNvSpPr/>
            </cdr:nvSpPr>
            <cdr:spPr>
              <a:xfrm xmlns:a="http://schemas.openxmlformats.org/drawingml/2006/main">
                <a:off x="5076564" y="3929082"/>
                <a:ext cx="576064" cy="576064"/>
              </a:xfrm>
              <a:prstGeom xmlns:a="http://schemas.openxmlformats.org/drawingml/2006/main" prst="ellipse">
                <a:avLst/>
              </a:prstGeom>
              <a:solidFill xmlns:a="http://schemas.openxmlformats.org/drawingml/2006/main">
                <a:schemeClr val="accent1">
                  <a:lumMod val="75000"/>
                </a:schemeClr>
              </a:solidFill>
              <a:ln xmlns:a="http://schemas.openxmlformats.org/drawingml/2006/main" w="25400" cap="flat" cmpd="sng" algn="ctr">
                <a:solidFill>
                  <a:sysClr val="window" lastClr="FFFFFF"/>
                </a:solidFill>
                <a:prstDash val="solid"/>
              </a:ln>
              <a:effectLst xmlns:a="http://schemas.openxmlformats.org/drawingml/2006/main"/>
            </cdr:spPr>
            <cdr:style>
              <a:lnRef xmlns:a="http://schemas.openxmlformats.org/drawingml/2006/main" idx="2">
                <a:schemeClr val="accent1">
                  <a:shade val="50000"/>
                </a:schemeClr>
              </a:lnRef>
              <a:fillRef xmlns:a="http://schemas.openxmlformats.org/drawingml/2006/main" idx="1">
                <a:schemeClr val="accent1"/>
              </a:fillRef>
              <a:effectRef xmlns:a="http://schemas.openxmlformats.org/drawingml/2006/main" idx="0">
                <a:schemeClr val="accent1"/>
              </a:effectRef>
              <a:fontRef xmlns:a="http://schemas.openxmlformats.org/drawingml/2006/main" idx="minor">
                <a:schemeClr val="lt1"/>
              </a:fontRef>
            </cdr:style>
            <cdr:txBody>
              <a:bodyPr xmlns:a="http://schemas.openxmlformats.org/drawingml/2006/main"/>
              <a:lstStyle xmlns:a="http://schemas.openxmlformats.org/drawingml/2006/main">
                <a:lvl1pPr marL="0" indent="0">
                  <a:defRPr sz="1100">
                    <a:solidFill>
                      <a:sysClr val="window" lastClr="FFFFFF"/>
                    </a:solidFill>
                    <a:latin typeface="Calibri"/>
                  </a:defRPr>
                </a:lvl1pPr>
                <a:lvl2pPr marL="457200" indent="0">
                  <a:defRPr sz="1100">
                    <a:solidFill>
                      <a:sysClr val="window" lastClr="FFFFFF"/>
                    </a:solidFill>
                    <a:latin typeface="Calibri"/>
                  </a:defRPr>
                </a:lvl2pPr>
                <a:lvl3pPr marL="914400" indent="0">
                  <a:defRPr sz="1100">
                    <a:solidFill>
                      <a:sysClr val="window" lastClr="FFFFFF"/>
                    </a:solidFill>
                    <a:latin typeface="Calibri"/>
                  </a:defRPr>
                </a:lvl3pPr>
                <a:lvl4pPr marL="1371600" indent="0">
                  <a:defRPr sz="1100">
                    <a:solidFill>
                      <a:sysClr val="window" lastClr="FFFFFF"/>
                    </a:solidFill>
                    <a:latin typeface="Calibri"/>
                  </a:defRPr>
                </a:lvl4pPr>
                <a:lvl5pPr marL="1828800" indent="0">
                  <a:defRPr sz="1100">
                    <a:solidFill>
                      <a:sysClr val="window" lastClr="FFFFFF"/>
                    </a:solidFill>
                    <a:latin typeface="Calibri"/>
                  </a:defRPr>
                </a:lvl5pPr>
                <a:lvl6pPr marL="2286000" indent="0">
                  <a:defRPr sz="1100">
                    <a:solidFill>
                      <a:sysClr val="window" lastClr="FFFFFF"/>
                    </a:solidFill>
                    <a:latin typeface="Calibri"/>
                  </a:defRPr>
                </a:lvl6pPr>
                <a:lvl7pPr marL="2743200" indent="0">
                  <a:defRPr sz="1100">
                    <a:solidFill>
                      <a:sysClr val="window" lastClr="FFFFFF"/>
                    </a:solidFill>
                    <a:latin typeface="Calibri"/>
                  </a:defRPr>
                </a:lvl7pPr>
                <a:lvl8pPr marL="3200400" indent="0">
                  <a:defRPr sz="1100">
                    <a:solidFill>
                      <a:sysClr val="window" lastClr="FFFFFF"/>
                    </a:solidFill>
                    <a:latin typeface="Calibri"/>
                  </a:defRPr>
                </a:lvl8pPr>
                <a:lvl9pPr marL="3657600" indent="0">
                  <a:defRPr sz="1100">
                    <a:solidFill>
                      <a:sysClr val="window" lastClr="FFFFFF"/>
                    </a:solidFill>
                    <a:latin typeface="Calibri"/>
                  </a:defRPr>
                </a:lvl9pPr>
              </a:lstStyle>
              <a:p xmlns:a="http://schemas.openxmlformats.org/drawingml/2006/main">
                <a:endParaRPr lang="ru-RU"/>
              </a:p>
            </cdr:txBody>
          </cdr:sp>
          <cdr:sp macro="" textlink="">
            <cdr:nvSpPr>
              <cdr:cNvPr id="7" name="TextBox 38"/>
              <cdr:cNvSpPr txBox="1"/>
            </cdr:nvSpPr>
            <cdr:spPr>
              <a:xfrm xmlns:a="http://schemas.openxmlformats.org/drawingml/2006/main">
                <a:off x="5032613" y="4032448"/>
                <a:ext cx="718937" cy="395345"/>
              </a:xfrm>
              <a:prstGeom xmlns:a="http://schemas.openxmlformats.org/drawingml/2006/main" prst="rect">
                <a:avLst/>
              </a:prstGeom>
              <a:noFill xmlns:a="http://schemas.openxmlformats.org/drawingml/2006/main"/>
            </cdr:spPr>
            <cdr:txBody>
              <a:bodyPr xmlns:a="http://schemas.openxmlformats.org/drawingml/2006/main" wrap="none" rtlCol="0">
                <a:spAutoFit/>
              </a:bodyPr>
              <a:lstStyle xmlns:a="http://schemas.openxmlformats.org/drawingml/2006/main"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Calibri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Calibri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Calibri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Calibri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Calibri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Calibri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Calibri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Calibri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Calibri"/>
                  </a:defRPr>
                </a:lvl9pPr>
              </a:lstStyle>
              <a:p xmlns:a="http://schemas.openxmlformats.org/drawingml/2006/main">
                <a:r>
                  <a:rPr lang="ru-RU" sz="1500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96%</a:t>
                </a:r>
                <a:endParaRPr lang="ru-RU" sz="15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cdr:txBody>
          </cdr:sp>
        </cdr:grpSp>
        <cdr:grpSp>
          <cdr:nvGrpSpPr>
            <cdr:cNvPr id="13" name="Группа 12"/>
            <cdr:cNvGrpSpPr/>
          </cdr:nvGrpSpPr>
          <cdr:grpSpPr>
            <a:xfrm xmlns:a="http://schemas.openxmlformats.org/drawingml/2006/main">
              <a:off x="936105" y="1296144"/>
              <a:ext cx="631708" cy="576063"/>
              <a:chOff x="936104" y="1296144"/>
              <a:chExt cx="631709" cy="576064"/>
            </a:xfrm>
          </cdr:grpSpPr>
          <cdr:sp macro="" textlink="">
            <cdr:nvSpPr>
              <cdr:cNvPr id="3" name="Овал 2"/>
              <cdr:cNvSpPr/>
            </cdr:nvSpPr>
            <cdr:spPr>
              <a:xfrm xmlns:a="http://schemas.openxmlformats.org/drawingml/2006/main">
                <a:off x="936104" y="1296144"/>
                <a:ext cx="576064" cy="576064"/>
              </a:xfrm>
              <a:prstGeom xmlns:a="http://schemas.openxmlformats.org/drawingml/2006/main" prst="ellipse">
                <a:avLst/>
              </a:prstGeom>
              <a:solidFill xmlns:a="http://schemas.openxmlformats.org/drawingml/2006/main">
                <a:schemeClr val="accent1"/>
              </a:solidFill>
              <a:ln xmlns:a="http://schemas.openxmlformats.org/drawingml/2006/main" w="25400" cap="flat" cmpd="sng" algn="ctr">
                <a:solidFill>
                  <a:sysClr val="window" lastClr="FFFFFF"/>
                </a:solidFill>
                <a:prstDash val="solid"/>
              </a:ln>
              <a:effectLst xmlns:a="http://schemas.openxmlformats.org/drawingml/2006/main"/>
            </cdr:spPr>
            <cdr:style>
              <a:lnRef xmlns:a="http://schemas.openxmlformats.org/drawingml/2006/main" idx="2">
                <a:schemeClr val="accent1">
                  <a:shade val="50000"/>
                </a:schemeClr>
              </a:lnRef>
              <a:fillRef xmlns:a="http://schemas.openxmlformats.org/drawingml/2006/main" idx="1">
                <a:schemeClr val="accent1"/>
              </a:fillRef>
              <a:effectRef xmlns:a="http://schemas.openxmlformats.org/drawingml/2006/main" idx="0">
                <a:schemeClr val="accent1"/>
              </a:effectRef>
              <a:fontRef xmlns:a="http://schemas.openxmlformats.org/drawingml/2006/main" idx="minor">
                <a:schemeClr val="lt1"/>
              </a:fontRef>
            </cdr:style>
            <cdr:txBody>
              <a:bodyPr xmlns:a="http://schemas.openxmlformats.org/drawingml/2006/main"/>
              <a:lstStyle xmlns:a="http://schemas.openxmlformats.org/drawingml/2006/main">
                <a:lvl1pPr marL="0" indent="0">
                  <a:defRPr sz="1100">
                    <a:solidFill>
                      <a:sysClr val="window" lastClr="FFFFFF"/>
                    </a:solidFill>
                    <a:latin typeface="Calibri"/>
                  </a:defRPr>
                </a:lvl1pPr>
                <a:lvl2pPr marL="457200" indent="0">
                  <a:defRPr sz="1100">
                    <a:solidFill>
                      <a:sysClr val="window" lastClr="FFFFFF"/>
                    </a:solidFill>
                    <a:latin typeface="Calibri"/>
                  </a:defRPr>
                </a:lvl2pPr>
                <a:lvl3pPr marL="914400" indent="0">
                  <a:defRPr sz="1100">
                    <a:solidFill>
                      <a:sysClr val="window" lastClr="FFFFFF"/>
                    </a:solidFill>
                    <a:latin typeface="Calibri"/>
                  </a:defRPr>
                </a:lvl3pPr>
                <a:lvl4pPr marL="1371600" indent="0">
                  <a:defRPr sz="1100">
                    <a:solidFill>
                      <a:sysClr val="window" lastClr="FFFFFF"/>
                    </a:solidFill>
                    <a:latin typeface="Calibri"/>
                  </a:defRPr>
                </a:lvl4pPr>
                <a:lvl5pPr marL="1828800" indent="0">
                  <a:defRPr sz="1100">
                    <a:solidFill>
                      <a:sysClr val="window" lastClr="FFFFFF"/>
                    </a:solidFill>
                    <a:latin typeface="Calibri"/>
                  </a:defRPr>
                </a:lvl5pPr>
                <a:lvl6pPr marL="2286000" indent="0">
                  <a:defRPr sz="1100">
                    <a:solidFill>
                      <a:sysClr val="window" lastClr="FFFFFF"/>
                    </a:solidFill>
                    <a:latin typeface="Calibri"/>
                  </a:defRPr>
                </a:lvl6pPr>
                <a:lvl7pPr marL="2743200" indent="0">
                  <a:defRPr sz="1100">
                    <a:solidFill>
                      <a:sysClr val="window" lastClr="FFFFFF"/>
                    </a:solidFill>
                    <a:latin typeface="Calibri"/>
                  </a:defRPr>
                </a:lvl7pPr>
                <a:lvl8pPr marL="3200400" indent="0">
                  <a:defRPr sz="1100">
                    <a:solidFill>
                      <a:sysClr val="window" lastClr="FFFFFF"/>
                    </a:solidFill>
                    <a:latin typeface="Calibri"/>
                  </a:defRPr>
                </a:lvl8pPr>
                <a:lvl9pPr marL="3657600" indent="0">
                  <a:defRPr sz="1100">
                    <a:solidFill>
                      <a:sysClr val="window" lastClr="FFFFFF"/>
                    </a:solidFill>
                    <a:latin typeface="Calibri"/>
                  </a:defRPr>
                </a:lvl9pPr>
              </a:lstStyle>
              <a:p xmlns:a="http://schemas.openxmlformats.org/drawingml/2006/main">
                <a:endParaRPr lang="ru-RU"/>
              </a:p>
            </cdr:txBody>
          </cdr:sp>
          <cdr:sp macro="" textlink="">
            <cdr:nvSpPr>
              <cdr:cNvPr id="9" name="TextBox 38"/>
              <cdr:cNvSpPr txBox="1"/>
            </cdr:nvSpPr>
            <cdr:spPr>
              <a:xfrm xmlns:a="http://schemas.openxmlformats.org/drawingml/2006/main">
                <a:off x="955473" y="1399510"/>
                <a:ext cx="612340" cy="414172"/>
              </a:xfrm>
              <a:prstGeom xmlns:a="http://schemas.openxmlformats.org/drawingml/2006/main" prst="rect">
                <a:avLst/>
              </a:prstGeom>
              <a:noFill xmlns:a="http://schemas.openxmlformats.org/drawingml/2006/main"/>
            </cdr:spPr>
            <cdr:txBody>
              <a:bodyPr xmlns:a="http://schemas.openxmlformats.org/drawingml/2006/main" wrap="none" rtlCol="0">
                <a:spAutoFit/>
              </a:bodyPr>
              <a:lstStyle xmlns:a="http://schemas.openxmlformats.org/drawingml/2006/main"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Calibri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Calibri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Calibri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Calibri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Calibri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Calibri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Calibri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Calibri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Calibri"/>
                  </a:defRPr>
                </a:lvl9pPr>
              </a:lstStyle>
              <a:p xmlns:a="http://schemas.openxmlformats.org/drawingml/2006/main">
                <a:r>
                  <a:rPr lang="ru-RU" sz="1600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2%</a:t>
                </a:r>
                <a:endParaRPr lang="ru-RU" sz="16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cdr:txBody>
          </cdr:sp>
        </cdr:grpSp>
        <cdr:grpSp>
          <cdr:nvGrpSpPr>
            <cdr:cNvPr id="12" name="Группа 11"/>
            <cdr:cNvGrpSpPr/>
          </cdr:nvGrpSpPr>
          <cdr:grpSpPr>
            <a:xfrm xmlns:a="http://schemas.openxmlformats.org/drawingml/2006/main">
              <a:off x="1528803" y="1224136"/>
              <a:ext cx="631707" cy="576064"/>
              <a:chOff x="1528803" y="1224136"/>
              <a:chExt cx="631707" cy="576064"/>
            </a:xfrm>
          </cdr:grpSpPr>
          <cdr:sp macro="" textlink="">
            <cdr:nvSpPr>
              <cdr:cNvPr id="2" name="Овал 1"/>
              <cdr:cNvSpPr/>
            </cdr:nvSpPr>
            <cdr:spPr>
              <a:xfrm xmlns:a="http://schemas.openxmlformats.org/drawingml/2006/main">
                <a:off x="1528803" y="1224136"/>
                <a:ext cx="576064" cy="576064"/>
              </a:xfrm>
              <a:prstGeom xmlns:a="http://schemas.openxmlformats.org/drawingml/2006/main" prst="ellipse">
                <a:avLst/>
              </a:prstGeom>
              <a:solidFill xmlns:a="http://schemas.openxmlformats.org/drawingml/2006/main">
                <a:srgbClr val="CCDAEC"/>
              </a:solidFill>
              <a:ln xmlns:a="http://schemas.openxmlformats.org/drawingml/2006/main">
                <a:solidFill>
                  <a:schemeClr val="bg1"/>
                </a:solidFill>
              </a:ln>
            </cdr:spPr>
            <cdr:style>
              <a:lnRef xmlns:a="http://schemas.openxmlformats.org/drawingml/2006/main" idx="2">
                <a:schemeClr val="accent1">
                  <a:shade val="50000"/>
                </a:schemeClr>
              </a:lnRef>
              <a:fillRef xmlns:a="http://schemas.openxmlformats.org/drawingml/2006/main" idx="1">
                <a:schemeClr val="accent1"/>
              </a:fillRef>
              <a:effectRef xmlns:a="http://schemas.openxmlformats.org/drawingml/2006/main" idx="0">
                <a:schemeClr val="accent1"/>
              </a:effectRef>
              <a:fontRef xmlns:a="http://schemas.openxmlformats.org/drawingml/2006/main" idx="minor">
                <a:schemeClr val="lt1"/>
              </a:fontRef>
            </cdr:style>
            <cdr:txBody>
              <a:bodyPr xmlns:a="http://schemas.openxmlformats.org/drawingml/2006/main" vertOverflow="clip"/>
              <a:lstStyle xmlns:a="http://schemas.openxmlformats.org/drawingml/2006/main"/>
              <a:p xmlns:a="http://schemas.openxmlformats.org/drawingml/2006/main">
                <a:endParaRPr lang="ru-RU"/>
              </a:p>
            </cdr:txBody>
          </cdr:sp>
          <cdr:sp macro="" textlink="">
            <cdr:nvSpPr>
              <cdr:cNvPr id="11" name="TextBox 38"/>
              <cdr:cNvSpPr txBox="1"/>
            </cdr:nvSpPr>
            <cdr:spPr>
              <a:xfrm xmlns:a="http://schemas.openxmlformats.org/drawingml/2006/main">
                <a:off x="1548172" y="1327502"/>
                <a:ext cx="612338" cy="414171"/>
              </a:xfrm>
              <a:prstGeom xmlns:a="http://schemas.openxmlformats.org/drawingml/2006/main" prst="rect">
                <a:avLst/>
              </a:prstGeom>
              <a:noFill xmlns:a="http://schemas.openxmlformats.org/drawingml/2006/main"/>
            </cdr:spPr>
            <cdr:txBody>
              <a:bodyPr xmlns:a="http://schemas.openxmlformats.org/drawingml/2006/main" wrap="none" rtlCol="0">
                <a:spAutoFit/>
              </a:bodyPr>
              <a:lstStyle xmlns:a="http://schemas.openxmlformats.org/drawingml/2006/main">
                <a:lvl1pPr marL="0" indent="0">
                  <a:defRPr sz="1100">
                    <a:latin typeface="Calibri"/>
                  </a:defRPr>
                </a:lvl1pPr>
                <a:lvl2pPr marL="457200" indent="0">
                  <a:defRPr sz="1100">
                    <a:latin typeface="Calibri"/>
                  </a:defRPr>
                </a:lvl2pPr>
                <a:lvl3pPr marL="914400" indent="0">
                  <a:defRPr sz="1100">
                    <a:latin typeface="Calibri"/>
                  </a:defRPr>
                </a:lvl3pPr>
                <a:lvl4pPr marL="1371600" indent="0">
                  <a:defRPr sz="1100">
                    <a:latin typeface="Calibri"/>
                  </a:defRPr>
                </a:lvl4pPr>
                <a:lvl5pPr marL="1828800" indent="0">
                  <a:defRPr sz="1100">
                    <a:latin typeface="Calibri"/>
                  </a:defRPr>
                </a:lvl5pPr>
                <a:lvl6pPr marL="2286000" indent="0">
                  <a:defRPr sz="1100">
                    <a:latin typeface="Calibri"/>
                  </a:defRPr>
                </a:lvl6pPr>
                <a:lvl7pPr marL="2743200" indent="0">
                  <a:defRPr sz="1100">
                    <a:latin typeface="Calibri"/>
                  </a:defRPr>
                </a:lvl7pPr>
                <a:lvl8pPr marL="3200400" indent="0">
                  <a:defRPr sz="1100">
                    <a:latin typeface="Calibri"/>
                  </a:defRPr>
                </a:lvl8pPr>
                <a:lvl9pPr marL="3657600" indent="0">
                  <a:defRPr sz="1100">
                    <a:latin typeface="Calibri"/>
                  </a:defRPr>
                </a:lvl9pPr>
              </a:lstStyle>
              <a:p xmlns:a="http://schemas.openxmlformats.org/drawingml/2006/main">
                <a:r>
                  <a:rPr lang="ru-RU" sz="1600" dirty="0" smtClean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3%</a:t>
                </a:r>
                <a:endParaRPr lang="ru-RU" sz="1600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cdr:txBody>
          </cdr:sp>
        </cdr:grpSp>
      </cdr:grpSp>
    </cdr:grp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0.27658</cdr:x>
      <cdr:y>0.31034</cdr:y>
    </cdr:from>
    <cdr:to>
      <cdr:x>0.69146</cdr:x>
      <cdr:y>0.74513</cdr:y>
    </cdr:to>
    <cdr:sp macro="" textlink="">
      <cdr:nvSpPr>
        <cdr:cNvPr id="2" name="TextBox 102"/>
        <cdr:cNvSpPr txBox="1"/>
      </cdr:nvSpPr>
      <cdr:spPr>
        <a:xfrm xmlns:a="http://schemas.openxmlformats.org/drawingml/2006/main">
          <a:off x="537722" y="648062"/>
          <a:ext cx="806632" cy="90794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ysClr val="windowText" lastClr="000000">
                  <a:lumMod val="50000"/>
                  <a:lumOff val="50000"/>
                </a:sysClr>
              </a:solidFill>
              <a:latin typeface="Tahoma" pitchFamily="34" charset="0"/>
              <a:ea typeface="Tahoma" pitchFamily="34" charset="0"/>
              <a:cs typeface="Tahoma" pitchFamily="34" charset="0"/>
            </a:rPr>
            <a:t>2023</a:t>
          </a:r>
        </a:p>
        <a:p xmlns:a="http://schemas.openxmlformats.org/drawingml/2006/main">
          <a:pPr algn="ctr"/>
          <a:endParaRPr lang="ru-RU" sz="700" dirty="0" smtClean="0">
            <a:solidFill>
              <a:sysClr val="windowText" lastClr="000000">
                <a:lumMod val="50000"/>
                <a:lumOff val="50000"/>
              </a:sysClr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  <a:p xmlns:a="http://schemas.openxmlformats.org/drawingml/2006/main">
          <a:pPr algn="ctr"/>
          <a:r>
            <a:rPr lang="ru-RU" sz="14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13 039</a:t>
          </a:r>
          <a:endParaRPr lang="ru-RU" b="1" dirty="0" smtClean="0">
            <a:latin typeface="Tahoma" pitchFamily="34" charset="0"/>
            <a:ea typeface="Tahoma" pitchFamily="34" charset="0"/>
            <a:cs typeface="Tahoma" pitchFamily="34" charset="0"/>
          </a:endParaRPr>
        </a:p>
        <a:p xmlns:a="http://schemas.openxmlformats.org/drawingml/2006/main">
          <a:endParaRPr lang="ru-RU" dirty="0">
            <a:solidFill>
              <a:sysClr val="windowText" lastClr="000000">
                <a:lumMod val="50000"/>
                <a:lumOff val="50000"/>
              </a:sysClr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2" y="2"/>
            <a:ext cx="2949993" cy="496005"/>
          </a:xfrm>
          <a:prstGeom prst="rect">
            <a:avLst/>
          </a:prstGeom>
          <a:noFill/>
          <a:ln>
            <a:noFill/>
          </a:ln>
        </p:spPr>
        <p:txBody>
          <a:bodyPr vert="horz" wrap="none" lIns="82462" tIns="41231" rIns="82462" bIns="41231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buNone/>
              <a:defRPr sz="1400"/>
            </a:pPr>
            <a:endParaRPr lang="ru-RU" sz="1300" dirty="0">
              <a:latin typeface="XO Oriel" pitchFamily="18"/>
              <a:ea typeface="Microsoft YaHei" pitchFamily="2"/>
              <a:cs typeface="Arial Unicode MS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3847650" y="2"/>
            <a:ext cx="2949993" cy="496005"/>
          </a:xfrm>
          <a:prstGeom prst="rect">
            <a:avLst/>
          </a:prstGeom>
          <a:noFill/>
          <a:ln>
            <a:noFill/>
          </a:ln>
        </p:spPr>
        <p:txBody>
          <a:bodyPr vert="horz" wrap="none" lIns="82462" tIns="41231" rIns="82462" bIns="41231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r" hangingPunct="0">
              <a:buNone/>
              <a:defRPr sz="1400"/>
            </a:pPr>
            <a:endParaRPr lang="ru-RU" sz="1300" dirty="0">
              <a:latin typeface="XO Oriel" pitchFamily="18"/>
              <a:ea typeface="Microsoft YaHei" pitchFamily="2"/>
              <a:cs typeface="Arial Unicode MS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2" y="9430471"/>
            <a:ext cx="2949993" cy="496005"/>
          </a:xfrm>
          <a:prstGeom prst="rect">
            <a:avLst/>
          </a:prstGeom>
          <a:noFill/>
          <a:ln>
            <a:noFill/>
          </a:ln>
        </p:spPr>
        <p:txBody>
          <a:bodyPr vert="horz" wrap="none" lIns="82462" tIns="41231" rIns="82462" bIns="41231" anchor="b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buNone/>
              <a:defRPr sz="1400"/>
            </a:pPr>
            <a:endParaRPr lang="ru-RU" sz="1300" dirty="0">
              <a:latin typeface="XO Oriel" pitchFamily="18"/>
              <a:ea typeface="Microsoft YaHei" pitchFamily="2"/>
              <a:cs typeface="Arial Unicode MS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3847650" y="9430471"/>
            <a:ext cx="2949993" cy="496005"/>
          </a:xfrm>
          <a:prstGeom prst="rect">
            <a:avLst/>
          </a:prstGeom>
          <a:noFill/>
          <a:ln>
            <a:noFill/>
          </a:ln>
        </p:spPr>
        <p:txBody>
          <a:bodyPr vert="horz" wrap="none" lIns="82462" tIns="41231" rIns="82462" bIns="41231" anchor="b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r" hangingPunct="0">
              <a:buNone/>
              <a:defRPr sz="1400"/>
            </a:pPr>
            <a:fld id="{D9AFD976-0DA5-436E-A2E3-391C9E79BA2E}" type="slidenum">
              <a:rPr/>
              <a:pPr algn="r" hangingPunct="0">
                <a:buNone/>
                <a:defRPr sz="1400"/>
              </a:pPr>
              <a:t>‹#›</a:t>
            </a:fld>
            <a:endParaRPr lang="ru-RU" sz="1300" dirty="0">
              <a:latin typeface="XO Oriel" pitchFamily="18"/>
              <a:ea typeface="Microsoft YaHei" pitchFamily="2"/>
              <a:cs typeface="Arial Unicode MS" pitchFamily="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54063"/>
            <a:ext cx="4962525" cy="3722687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679797" y="4715068"/>
            <a:ext cx="5438049" cy="446673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2" y="2"/>
            <a:ext cx="2949993" cy="496005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/>
          <a:lstStyle>
            <a:lvl1pPr lvl="0" rtl="0" hangingPunct="0">
              <a:buNone/>
              <a:tabLst/>
              <a:defRPr lang="ru-RU" sz="1300" kern="1200">
                <a:latin typeface="Liberation Serif" pitchFamily="18"/>
                <a:ea typeface="Segoe UI" pitchFamily="2"/>
                <a:cs typeface="Carlito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3847650" y="2"/>
            <a:ext cx="2949993" cy="496005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/>
          <a:lstStyle>
            <a:lvl1pPr lvl="0" algn="r" rtl="0" hangingPunct="0">
              <a:buNone/>
              <a:tabLst/>
              <a:defRPr lang="ru-RU" sz="1300" kern="1200">
                <a:latin typeface="Liberation Serif" pitchFamily="18"/>
                <a:ea typeface="Segoe UI" pitchFamily="2"/>
                <a:cs typeface="Carlito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2" y="9430471"/>
            <a:ext cx="2949993" cy="496005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b" anchorCtr="0"/>
          <a:lstStyle>
            <a:lvl1pPr lvl="0" rtl="0" hangingPunct="0">
              <a:buNone/>
              <a:tabLst/>
              <a:defRPr lang="ru-RU" sz="1300" kern="1200">
                <a:latin typeface="Liberation Serif" pitchFamily="18"/>
                <a:ea typeface="Segoe UI" pitchFamily="2"/>
                <a:cs typeface="Carlito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3847650" y="9430471"/>
            <a:ext cx="2949993" cy="496005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b" anchorCtr="0"/>
          <a:lstStyle>
            <a:lvl1pPr lvl="0" algn="r" rtl="0" hangingPunct="0">
              <a:buNone/>
              <a:tabLst/>
              <a:defRPr lang="ru-RU" sz="1300" kern="1200">
                <a:latin typeface="Liberation Serif" pitchFamily="18"/>
                <a:ea typeface="Segoe UI" pitchFamily="2"/>
                <a:cs typeface="Carlito" pitchFamily="2"/>
              </a:defRPr>
            </a:lvl1pPr>
          </a:lstStyle>
          <a:p>
            <a:pPr lvl="0"/>
            <a:fld id="{9C592775-BAB3-4EFE-9587-540B22508461}" type="slidenum">
              <a:rPr/>
              <a:pPr lvl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ru-RU" sz="2000" b="0" i="0" u="none" strike="noStrike" kern="1200" cap="none">
        <a:ln>
          <a:noFill/>
        </a:ln>
        <a:highlight>
          <a:scrgbClr r="0" g="0" b="0">
            <a:alpha val="0"/>
          </a:scrgbClr>
        </a:highlight>
        <a:latin typeface="XO Oriel" pitchFamily="18"/>
        <a:ea typeface="Microsoft YaHei" pitchFamily="2"/>
        <a:cs typeface="Arial Unicode MS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17575" y="754063"/>
            <a:ext cx="4962525" cy="3722687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79797" y="4715068"/>
            <a:ext cx="5438049" cy="309659"/>
          </a:xfrm>
        </p:spPr>
        <p:txBody>
          <a:bodyPr vert="horz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C592775-BAB3-4EFE-9587-540B22508461}" type="slidenum">
              <a:rPr lang="ru-RU" smtClean="0"/>
              <a:pPr lvl="0"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C592775-BAB3-4EFE-9587-540B22508461}" type="slidenum">
              <a:rPr lang="ru-RU" smtClean="0"/>
              <a:pPr lvl="0"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C592775-BAB3-4EFE-9587-540B22508461}" type="slidenum">
              <a:rPr lang="ru-RU" smtClean="0"/>
              <a:pPr lvl="0"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C592775-BAB3-4EFE-9587-540B22508461}" type="slidenum">
              <a:rPr lang="ru-RU" smtClean="0"/>
              <a:pPr lvl="0"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C592775-BAB3-4EFE-9587-540B22508461}" type="slidenum">
              <a:rPr lang="ru-RU" smtClean="0"/>
              <a:pPr lvl="0"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C592775-BAB3-4EFE-9587-540B22508461}" type="slidenum">
              <a:rPr lang="ru-RU" smtClean="0"/>
              <a:pPr lvl="0"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C592775-BAB3-4EFE-9587-540B22508461}" type="slidenum">
              <a:rPr lang="ru-RU" smtClean="0"/>
              <a:pPr lvl="0"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C592775-BAB3-4EFE-9587-540B22508461}" type="slidenum">
              <a:rPr lang="ru-RU" smtClean="0"/>
              <a:pPr lvl="0"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C592775-BAB3-4EFE-9587-540B22508461}" type="slidenum">
              <a:rPr lang="ru-RU" smtClean="0"/>
              <a:pPr lvl="0"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C592775-BAB3-4EFE-9587-540B22508461}" type="slidenum">
              <a:rPr lang="ru-RU" smtClean="0"/>
              <a:pPr lvl="0"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C592775-BAB3-4EFE-9587-540B22508461}" type="slidenum">
              <a:rPr lang="ru-RU" smtClean="0"/>
              <a:pPr lvl="0"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C592775-BAB3-4EFE-9587-540B22508461}" type="slidenum">
              <a:rPr lang="ru-RU" smtClean="0"/>
              <a:pPr lvl="0"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C592775-BAB3-4EFE-9587-540B22508461}" type="slidenum">
              <a:rPr lang="ru-RU" smtClean="0"/>
              <a:pPr lvl="0"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C592775-BAB3-4EFE-9587-540B22508461}" type="slidenum">
              <a:rPr lang="ru-RU" smtClean="0"/>
              <a:pPr lvl="0"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C592775-BAB3-4EFE-9587-540B22508461}" type="slidenum">
              <a:rPr lang="ru-RU" smtClean="0"/>
              <a:pPr lvl="0"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C592775-BAB3-4EFE-9587-540B22508461}" type="slidenum">
              <a:rPr lang="ru-RU" smtClean="0"/>
              <a:pPr lvl="0"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C592775-BAB3-4EFE-9587-540B22508461}" type="slidenum">
              <a:rPr lang="ru-RU" smtClean="0"/>
              <a:pPr lvl="0"/>
              <a:t>35</a:t>
            </a:fld>
            <a:endParaRPr lang="ru-RU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C592775-BAB3-4EFE-9587-540B22508461}" type="slidenum">
              <a:rPr lang="ru-RU" smtClean="0"/>
              <a:pPr lvl="0"/>
              <a:t>36</a:t>
            </a:fld>
            <a:endParaRPr lang="ru-RU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C592775-BAB3-4EFE-9587-540B22508461}" type="slidenum">
              <a:rPr lang="ru-RU" smtClean="0"/>
              <a:pPr lvl="0"/>
              <a:t>37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C592775-BAB3-4EFE-9587-540B22508461}" type="slidenum">
              <a:rPr lang="ru-RU" smtClean="0"/>
              <a:pPr lvl="0"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C592775-BAB3-4EFE-9587-540B22508461}" type="slidenum">
              <a:rPr lang="ru-RU" smtClean="0"/>
              <a:pPr lvl="0"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C592775-BAB3-4EFE-9587-540B22508461}" type="slidenum">
              <a:rPr lang="ru-RU" smtClean="0"/>
              <a:pPr lvl="0"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C592775-BAB3-4EFE-9587-540B22508461}" type="slidenum">
              <a:rPr lang="ru-RU" smtClean="0"/>
              <a:pPr lvl="0"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C592775-BAB3-4EFE-9587-540B22508461}" type="slidenum">
              <a:rPr lang="ru-RU" smtClean="0"/>
              <a:pPr lvl="0"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C592775-BAB3-4EFE-9587-540B22508461}" type="slidenum">
              <a:rPr lang="ru-RU" smtClean="0"/>
              <a:pPr lvl="0"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C592775-BAB3-4EFE-9587-540B22508461}" type="slidenum">
              <a:rPr lang="ru-RU" smtClean="0"/>
              <a:pPr lvl="0"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07DFE3C-2F9E-4783-AF4E-965260092D75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0D2F956-3C7C-4662-A3DF-06089CF4A64B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E7A9182-ABF6-4EA5-9406-4EE615E919FD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8">
            <a:extLst>
              <a:ext uri="{FF2B5EF4-FFF2-40B4-BE49-F238E27FC236}">
                <a16:creationId xmlns:a16="http://schemas.microsoft.com/office/drawing/2014/main" xmlns="" id="{04D0443B-8B25-4753-97BC-7ACC251051A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854761" y="1646510"/>
            <a:ext cx="2626329" cy="206495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19" name="Рисунок 8">
            <a:extLst>
              <a:ext uri="{FF2B5EF4-FFF2-40B4-BE49-F238E27FC236}">
                <a16:creationId xmlns:a16="http://schemas.microsoft.com/office/drawing/2014/main" xmlns="" id="{3414EF02-61F3-4BCD-9FE6-7540ECF1D09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8363" y="4307583"/>
            <a:ext cx="2626329" cy="2064950"/>
          </a:xfrm>
          <a:prstGeom prst="rect">
            <a:avLst/>
          </a:prstGeom>
          <a:solidFill>
            <a:schemeClr val="bg2"/>
          </a:solidFill>
          <a:effectLst/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18" name="Рисунок 8">
            <a:extLst>
              <a:ext uri="{FF2B5EF4-FFF2-40B4-BE49-F238E27FC236}">
                <a16:creationId xmlns:a16="http://schemas.microsoft.com/office/drawing/2014/main" xmlns="" id="{C7F61115-1220-4340-A824-31B2C776CFE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641562" y="4307583"/>
            <a:ext cx="2626329" cy="2064950"/>
          </a:xfrm>
          <a:prstGeom prst="rect">
            <a:avLst/>
          </a:prstGeom>
          <a:solidFill>
            <a:schemeClr val="bg2"/>
          </a:solidFill>
          <a:effectLst/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17" name="Рисунок 8">
            <a:extLst>
              <a:ext uri="{FF2B5EF4-FFF2-40B4-BE49-F238E27FC236}">
                <a16:creationId xmlns:a16="http://schemas.microsoft.com/office/drawing/2014/main" xmlns="" id="{A3CFCED5-5D53-4B0C-9800-2784DBA52F2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54761" y="4307583"/>
            <a:ext cx="2626329" cy="2064950"/>
          </a:xfrm>
          <a:prstGeom prst="rect">
            <a:avLst/>
          </a:prstGeom>
          <a:solidFill>
            <a:schemeClr val="bg2"/>
          </a:solidFill>
          <a:effectLst/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15" name="Рисунок 8">
            <a:extLst>
              <a:ext uri="{FF2B5EF4-FFF2-40B4-BE49-F238E27FC236}">
                <a16:creationId xmlns:a16="http://schemas.microsoft.com/office/drawing/2014/main" xmlns="" id="{F3FBBD1E-C48A-494C-8A31-8E03E2CC74B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8363" y="1646510"/>
            <a:ext cx="2626329" cy="206495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14" name="Рисунок 8">
            <a:extLst>
              <a:ext uri="{FF2B5EF4-FFF2-40B4-BE49-F238E27FC236}">
                <a16:creationId xmlns:a16="http://schemas.microsoft.com/office/drawing/2014/main" xmlns="" id="{E59BA82F-51B7-481C-915C-CF24D5E8726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41562" y="1646510"/>
            <a:ext cx="2626329" cy="206495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20" name="Заголовок 2">
            <a:extLst>
              <a:ext uri="{FF2B5EF4-FFF2-40B4-BE49-F238E27FC236}">
                <a16:creationId xmlns:a16="http://schemas.microsoft.com/office/drawing/2014/main" xmlns="" id="{98AD1BA8-06A1-4573-9ADF-6280EF1AEA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929" y="440519"/>
            <a:ext cx="8983580" cy="767127"/>
          </a:xfrm>
          <a:prstGeom prst="rect">
            <a:avLst/>
          </a:prstGeom>
        </p:spPr>
        <p:txBody>
          <a:bodyPr anchor="ctr"/>
          <a:lstStyle>
            <a:lvl1pPr>
              <a:defRPr sz="3100" b="1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177854873"/>
      </p:ext>
    </p:extLst>
  </p:cSld>
  <p:clrMapOvr>
    <a:masterClrMapping/>
  </p:clrMapOvr>
  <p:transition spd="med">
    <p:fade/>
  </p:transition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723C25D-7686-4EE7-8FEB-49998FB88DB6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035C7EF-E348-4753-9FBD-1B6854743506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384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384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2F602B8-3B3F-4C96-9238-B1ABA05CD546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FD9466B-816C-4C30-ADD8-537C9ACE6E1B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91B13BA-4090-43D4-B391-17F516E9EAA0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4C7A102-5C5D-4A6B-B5F4-611F97207B34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9149EAF-328E-4538-B5D9-889EF8D474F2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86C1C9E-3B43-45D3-A660-0E26DADE4899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5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503999" y="176868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>
              <a:spcBef>
                <a:spcPts val="1888"/>
              </a:spcBef>
              <a:spcAft>
                <a:spcPts val="0"/>
              </a:spcAft>
              <a:buSzPct val="45000"/>
              <a:buFont typeface="StarSymbol"/>
              <a:buNone/>
              <a:defRPr lang="ru-RU" sz="427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XO Oriel" pitchFamily="18"/>
                <a:ea typeface="Microsoft YaHei" pitchFamily="2"/>
                <a:cs typeface="Arial Unicode MS" pitchFamily="2"/>
              </a:defRPr>
            </a:defPPr>
            <a:lvl1pPr marL="432000" marR="0" lvl="0" indent="-324000">
              <a:spcBef>
                <a:spcPts val="1888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427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XO Oriel" pitchFamily="18"/>
                <a:ea typeface="Microsoft YaHei" pitchFamily="2"/>
                <a:cs typeface="Arial Unicode MS" pitchFamily="2"/>
              </a:defRPr>
            </a:lvl1pPr>
            <a:lvl2pPr marL="864000" marR="0" lvl="1" indent="-324000">
              <a:spcBef>
                <a:spcPts val="1511"/>
              </a:spcBef>
              <a:spcAft>
                <a:spcPts val="0"/>
              </a:spcAft>
              <a:buSzPct val="75000"/>
              <a:buFont typeface="StarSymbol"/>
              <a:buChar char="–"/>
              <a:defRPr lang="ru-RU" sz="373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XO Oriel" pitchFamily="18"/>
                <a:ea typeface="Microsoft YaHei" pitchFamily="2"/>
                <a:cs typeface="Arial Unicode MS" pitchFamily="2"/>
              </a:defRPr>
            </a:lvl2pPr>
            <a:lvl3pPr marL="1295999" marR="0" lvl="2" indent="-288000">
              <a:spcBef>
                <a:spcPts val="1134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XO Oriel" pitchFamily="18"/>
                <a:ea typeface="Microsoft YaHei" pitchFamily="2"/>
                <a:cs typeface="Arial Unicode MS" pitchFamily="2"/>
              </a:defRPr>
            </a:lvl3pPr>
            <a:lvl4pPr marL="1728000" marR="0" lvl="3" indent="-216000">
              <a:spcBef>
                <a:spcPts val="754"/>
              </a:spcBef>
              <a:spcAft>
                <a:spcPts val="0"/>
              </a:spcAft>
              <a:buSzPct val="75000"/>
              <a:buFont typeface="StarSymbol"/>
              <a:buChar char="–"/>
              <a:defRPr lang="ru-RU" sz="267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XO Oriel" pitchFamily="18"/>
                <a:ea typeface="Microsoft YaHei" pitchFamily="2"/>
                <a:cs typeface="Arial Unicode MS" pitchFamily="2"/>
              </a:defRPr>
            </a:lvl4pPr>
            <a:lvl5pPr marL="2160000" marR="0" lvl="4" indent="-216000">
              <a:spcBef>
                <a:spcPts val="377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267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XO Oriel" pitchFamily="18"/>
                <a:ea typeface="Microsoft YaHei" pitchFamily="2"/>
                <a:cs typeface="Arial Unicode MS" pitchFamily="2"/>
              </a:defRPr>
            </a:lvl5pPr>
            <a:lvl6pPr marL="2591999" marR="0" lvl="5" indent="-216000">
              <a:spcBef>
                <a:spcPts val="377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267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XO Oriel" pitchFamily="18"/>
                <a:ea typeface="Microsoft YaHei" pitchFamily="2"/>
                <a:cs typeface="Arial Unicode MS" pitchFamily="2"/>
              </a:defRPr>
            </a:lvl6pPr>
            <a:lvl7pPr marL="3023999" marR="0" lvl="6" indent="-216000">
              <a:spcBef>
                <a:spcPts val="377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267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XO Oriel" pitchFamily="18"/>
                <a:ea typeface="Microsoft YaHei" pitchFamily="2"/>
                <a:cs typeface="Arial Unicode MS" pitchFamily="2"/>
              </a:defRPr>
            </a:lvl7pPr>
            <a:lvl8pPr marL="3456000" marR="0" lvl="7" indent="-216000">
              <a:spcBef>
                <a:spcPts val="377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267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XO Oriel" pitchFamily="18"/>
                <a:ea typeface="Microsoft YaHei" pitchFamily="2"/>
                <a:cs typeface="Arial Unicode MS" pitchFamily="2"/>
              </a:defRPr>
            </a:lvl8pPr>
            <a:lvl9pPr marL="3887999" marR="0" lvl="8" indent="-216000">
              <a:spcBef>
                <a:spcPts val="377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267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XO Oriel" pitchFamily="18"/>
                <a:ea typeface="Microsoft YaHei" pitchFamily="2"/>
                <a:cs typeface="Arial Unicode MS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2"/>
          </p:nvPr>
        </p:nvSpPr>
        <p:spPr>
          <a:xfrm>
            <a:off x="503999" y="6886800"/>
            <a:ext cx="2348279" cy="520919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/>
          <a:lstStyle>
            <a:lvl1pPr lvl="0" rtl="0" hangingPunct="0">
              <a:buNone/>
              <a:tabLst/>
              <a:defRPr lang="ru-RU" sz="1400" kern="1200">
                <a:latin typeface="Liberation Serif" pitchFamily="18"/>
                <a:ea typeface="Segoe UI" pitchFamily="2"/>
                <a:cs typeface="Carlito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6800"/>
            <a:ext cx="3195000" cy="520919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/>
          <a:lstStyle>
            <a:lvl1pPr lvl="0" algn="ctr" rtl="0" hangingPunct="0">
              <a:buNone/>
              <a:tabLst/>
              <a:defRPr lang="ru-RU" sz="1400" kern="1200">
                <a:latin typeface="Liberation Serif" pitchFamily="18"/>
                <a:ea typeface="Segoe UI" pitchFamily="2"/>
                <a:cs typeface="Carlito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6800"/>
            <a:ext cx="2348279" cy="520919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/>
          <a:lstStyle>
            <a:lvl1pPr lvl="0" algn="r" rtl="0" hangingPunct="0">
              <a:buNone/>
              <a:tabLst/>
              <a:defRPr lang="ru-RU" sz="1400" kern="1200">
                <a:latin typeface="Liberation Serif" pitchFamily="18"/>
                <a:ea typeface="Segoe UI" pitchFamily="2"/>
                <a:cs typeface="Carlito" pitchFamily="2"/>
              </a:defRPr>
            </a:lvl1pPr>
          </a:lstStyle>
          <a:p>
            <a:pPr lvl="0"/>
            <a:fld id="{92C2D69B-F036-4BE4-A8BC-5E34F6CD3AE2}" type="slidenum">
              <a:rPr/>
              <a:pPr lvl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ctr" rtl="0" hangingPunct="0">
        <a:tabLst/>
        <a:defRPr lang="ru-RU" sz="587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XO Oriel" pitchFamily="18"/>
          <a:ea typeface="Microsoft YaHei" pitchFamily="2"/>
          <a:cs typeface="Arial Unicode MS" pitchFamily="2"/>
        </a:defRPr>
      </a:lvl1pPr>
    </p:titleStyle>
    <p:bodyStyle>
      <a:lvl1pPr marL="0" marR="0" indent="0" rtl="0" hangingPunct="0">
        <a:spcBef>
          <a:spcPts val="1888"/>
        </a:spcBef>
        <a:spcAft>
          <a:spcPts val="0"/>
        </a:spcAft>
        <a:tabLst/>
        <a:defRPr lang="ru-RU" sz="427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XO Oriel" pitchFamily="18"/>
          <a:ea typeface="Microsoft YaHei" pitchFamily="2"/>
          <a:cs typeface="Arial Unicode MS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Pictures/10000000000003940000055CDCFE6FFC46A2E161.png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.xml"/><Relationship Id="rId13" Type="http://schemas.openxmlformats.org/officeDocument/2006/relationships/chart" Target="../charts/chart13.xml"/><Relationship Id="rId3" Type="http://schemas.openxmlformats.org/officeDocument/2006/relationships/chart" Target="../charts/chart7.xml"/><Relationship Id="rId7" Type="http://schemas.openxmlformats.org/officeDocument/2006/relationships/chart" Target="../charts/chart9.xml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8.png"/><Relationship Id="rId5" Type="http://schemas.openxmlformats.org/officeDocument/2006/relationships/chart" Target="../charts/chart8.xml"/><Relationship Id="rId10" Type="http://schemas.openxmlformats.org/officeDocument/2006/relationships/chart" Target="../charts/chart12.xml"/><Relationship Id="rId4" Type="http://schemas.openxmlformats.org/officeDocument/2006/relationships/image" Target="../media/image6.png"/><Relationship Id="rId9" Type="http://schemas.openxmlformats.org/officeDocument/2006/relationships/chart" Target="../charts/char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9.xml"/><Relationship Id="rId3" Type="http://schemas.openxmlformats.org/officeDocument/2006/relationships/chart" Target="../charts/chart14.xml"/><Relationship Id="rId7" Type="http://schemas.openxmlformats.org/officeDocument/2006/relationships/chart" Target="../charts/chart1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7.xml"/><Relationship Id="rId5" Type="http://schemas.openxmlformats.org/officeDocument/2006/relationships/chart" Target="../charts/chart16.xml"/><Relationship Id="rId10" Type="http://schemas.openxmlformats.org/officeDocument/2006/relationships/chart" Target="../charts/chart20.xml"/><Relationship Id="rId4" Type="http://schemas.openxmlformats.org/officeDocument/2006/relationships/chart" Target="../charts/chart15.xml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3.png"/><Relationship Id="rId18" Type="http://schemas.microsoft.com/office/2007/relationships/diagramDrawing" Target="../diagrams/drawing5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17" Type="http://schemas.openxmlformats.org/officeDocument/2006/relationships/diagramColors" Target="../diagrams/colors5.xml"/><Relationship Id="rId2" Type="http://schemas.openxmlformats.org/officeDocument/2006/relationships/notesSlide" Target="../notesSlides/notesSlide12.xml"/><Relationship Id="rId16" Type="http://schemas.openxmlformats.org/officeDocument/2006/relationships/diagramQuickStyle" Target="../diagrams/quickStyl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5" Type="http://schemas.openxmlformats.org/officeDocument/2006/relationships/diagramLayout" Target="../diagrams/layout5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diagramData" Target="../diagrams/data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image" Target="../media/image3.png"/><Relationship Id="rId18" Type="http://schemas.microsoft.com/office/2007/relationships/diagramDrawing" Target="../diagrams/drawing8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17" Type="http://schemas.openxmlformats.org/officeDocument/2006/relationships/diagramColors" Target="../diagrams/colors8.xml"/><Relationship Id="rId2" Type="http://schemas.openxmlformats.org/officeDocument/2006/relationships/notesSlide" Target="../notesSlides/notesSlide13.xml"/><Relationship Id="rId16" Type="http://schemas.openxmlformats.org/officeDocument/2006/relationships/diagramQuickStyle" Target="../diagrams/quickStyle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5" Type="http://schemas.openxmlformats.org/officeDocument/2006/relationships/diagramLayout" Target="../diagrams/layout8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Relationship Id="rId14" Type="http://schemas.openxmlformats.org/officeDocument/2006/relationships/diagramData" Target="../diagrams/data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diagramData" Target="../diagrams/data11.xml"/><Relationship Id="rId18" Type="http://schemas.openxmlformats.org/officeDocument/2006/relationships/image" Target="../media/image3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17" Type="http://schemas.microsoft.com/office/2007/relationships/diagramDrawing" Target="../diagrams/drawing11.xml"/><Relationship Id="rId2" Type="http://schemas.openxmlformats.org/officeDocument/2006/relationships/notesSlide" Target="../notesSlides/notesSlide14.xml"/><Relationship Id="rId16" Type="http://schemas.openxmlformats.org/officeDocument/2006/relationships/diagramColors" Target="../diagrams/colors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5" Type="http://schemas.openxmlformats.org/officeDocument/2006/relationships/diagramQuickStyle" Target="../diagrams/quickStyle11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Relationship Id="rId14" Type="http://schemas.openxmlformats.org/officeDocument/2006/relationships/diagramLayout" Target="../diagrams/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6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3.png"/><Relationship Id="rId9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chart" Target="../charts/chart27.xml"/><Relationship Id="rId3" Type="http://schemas.openxmlformats.org/officeDocument/2006/relationships/image" Target="../media/image32.png"/><Relationship Id="rId12" Type="http://schemas.openxmlformats.org/officeDocument/2006/relationships/image" Target="../media/image33.png"/><Relationship Id="rId7" Type="http://schemas.openxmlformats.org/officeDocument/2006/relationships/image" Target="../media/image73.svg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7.svg"/><Relationship Id="rId1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34.png"/><Relationship Id="rId7" Type="http://schemas.openxmlformats.org/officeDocument/2006/relationships/diagramColors" Target="../diagrams/colors12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10" Type="http://schemas.openxmlformats.org/officeDocument/2006/relationships/image" Target="../media/image3.png"/><Relationship Id="rId4" Type="http://schemas.openxmlformats.org/officeDocument/2006/relationships/diagramData" Target="../diagrams/data12.xml"/><Relationship Id="rId9" Type="http://schemas.openxmlformats.org/officeDocument/2006/relationships/hyperlink" Target="https://kursk.ru/residents/polls/22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.png"/><Relationship Id="rId7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jpeg"/><Relationship Id="rId9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 l="12513" r="12519"/>
          <a:stretch>
            <a:fillRect/>
          </a:stretch>
        </p:blipFill>
        <p:spPr>
          <a:xfrm>
            <a:off x="360" y="0"/>
            <a:ext cx="10079639" cy="756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grpSp>
        <p:nvGrpSpPr>
          <p:cNvPr id="3" name="Группа 2"/>
          <p:cNvGrpSpPr/>
          <p:nvPr/>
        </p:nvGrpSpPr>
        <p:grpSpPr>
          <a:xfrm>
            <a:off x="0" y="0"/>
            <a:ext cx="10079640" cy="7559639"/>
            <a:chOff x="0" y="0"/>
            <a:chExt cx="10079640" cy="7559639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0" y="0"/>
              <a:ext cx="5039640" cy="7559639"/>
              <a:chOff x="0" y="0"/>
              <a:chExt cx="5039640" cy="7559639"/>
            </a:xfrm>
          </p:grpSpPr>
          <p:sp>
            <p:nvSpPr>
              <p:cNvPr id="5" name="Полилиния 4"/>
              <p:cNvSpPr/>
              <p:nvPr/>
            </p:nvSpPr>
            <p:spPr>
              <a:xfrm>
                <a:off x="0" y="1800000"/>
                <a:ext cx="5039640" cy="162000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/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 cap="none" dirty="0">
                  <a:ln>
                    <a:noFill/>
                  </a:ln>
                  <a:latin typeface="XO Oriel" pitchFamily="18"/>
                  <a:ea typeface="Microsoft YaHei" pitchFamily="2"/>
                  <a:cs typeface="Arial Unicode MS" pitchFamily="2"/>
                </a:endParaRPr>
              </a:p>
            </p:txBody>
          </p:sp>
          <p:sp>
            <p:nvSpPr>
              <p:cNvPr id="6" name="Полилиния 5"/>
              <p:cNvSpPr/>
              <p:nvPr/>
            </p:nvSpPr>
            <p:spPr>
              <a:xfrm>
                <a:off x="0" y="0"/>
                <a:ext cx="5039279" cy="7559639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3999" h="21000">
                    <a:moveTo>
                      <a:pt x="890" y="8324"/>
                    </a:moveTo>
                    <a:lnTo>
                      <a:pt x="1478" y="8324"/>
                    </a:lnTo>
                    <a:cubicBezTo>
                      <a:pt x="1647" y="8324"/>
                      <a:pt x="1777" y="8283"/>
                      <a:pt x="1869" y="8201"/>
                    </a:cubicBezTo>
                    <a:cubicBezTo>
                      <a:pt x="1961" y="8118"/>
                      <a:pt x="2007" y="8003"/>
                      <a:pt x="2007" y="7854"/>
                    </a:cubicBezTo>
                    <a:cubicBezTo>
                      <a:pt x="2007" y="7724"/>
                      <a:pt x="1964" y="7623"/>
                      <a:pt x="1878" y="7550"/>
                    </a:cubicBezTo>
                    <a:cubicBezTo>
                      <a:pt x="1791" y="7476"/>
                      <a:pt x="1669" y="7440"/>
                      <a:pt x="1510" y="7440"/>
                    </a:cubicBezTo>
                    <a:lnTo>
                      <a:pt x="1224" y="7440"/>
                    </a:lnTo>
                    <a:lnTo>
                      <a:pt x="1224" y="7116"/>
                    </a:lnTo>
                    <a:lnTo>
                      <a:pt x="1844" y="7116"/>
                    </a:lnTo>
                    <a:lnTo>
                      <a:pt x="1844" y="6842"/>
                    </a:lnTo>
                    <a:lnTo>
                      <a:pt x="890" y="6842"/>
                    </a:lnTo>
                    <a:close/>
                    <a:moveTo>
                      <a:pt x="1224" y="7682"/>
                    </a:moveTo>
                    <a:lnTo>
                      <a:pt x="1430" y="7682"/>
                    </a:lnTo>
                    <a:cubicBezTo>
                      <a:pt x="1579" y="7682"/>
                      <a:pt x="1654" y="7747"/>
                      <a:pt x="1654" y="7876"/>
                    </a:cubicBezTo>
                    <a:cubicBezTo>
                      <a:pt x="1654" y="8012"/>
                      <a:pt x="1576" y="8080"/>
                      <a:pt x="1419" y="8080"/>
                    </a:cubicBezTo>
                    <a:lnTo>
                      <a:pt x="1224" y="8080"/>
                    </a:lnTo>
                    <a:close/>
                    <a:moveTo>
                      <a:pt x="2869" y="7710"/>
                    </a:moveTo>
                    <a:cubicBezTo>
                      <a:pt x="2891" y="7905"/>
                      <a:pt x="2964" y="8061"/>
                      <a:pt x="3088" y="8176"/>
                    </a:cubicBezTo>
                    <a:cubicBezTo>
                      <a:pt x="3212" y="8292"/>
                      <a:pt x="3365" y="8350"/>
                      <a:pt x="3548" y="8350"/>
                    </a:cubicBezTo>
                    <a:cubicBezTo>
                      <a:pt x="3760" y="8350"/>
                      <a:pt x="3931" y="8279"/>
                      <a:pt x="4061" y="8138"/>
                    </a:cubicBezTo>
                    <a:cubicBezTo>
                      <a:pt x="4190" y="7997"/>
                      <a:pt x="4255" y="7808"/>
                      <a:pt x="4255" y="7573"/>
                    </a:cubicBezTo>
                    <a:cubicBezTo>
                      <a:pt x="4255" y="7345"/>
                      <a:pt x="4192" y="7162"/>
                      <a:pt x="4067" y="7024"/>
                    </a:cubicBezTo>
                    <a:cubicBezTo>
                      <a:pt x="3942" y="6886"/>
                      <a:pt x="3777" y="6818"/>
                      <a:pt x="3572" y="6818"/>
                    </a:cubicBezTo>
                    <a:cubicBezTo>
                      <a:pt x="3387" y="6818"/>
                      <a:pt x="3232" y="6873"/>
                      <a:pt x="3108" y="6982"/>
                    </a:cubicBezTo>
                    <a:cubicBezTo>
                      <a:pt x="2984" y="7092"/>
                      <a:pt x="2907" y="7242"/>
                      <a:pt x="2876" y="7431"/>
                    </a:cubicBezTo>
                    <a:lnTo>
                      <a:pt x="2583" y="7431"/>
                    </a:lnTo>
                    <a:lnTo>
                      <a:pt x="2583" y="6842"/>
                    </a:lnTo>
                    <a:lnTo>
                      <a:pt x="2249" y="6842"/>
                    </a:lnTo>
                    <a:lnTo>
                      <a:pt x="2249" y="8324"/>
                    </a:lnTo>
                    <a:lnTo>
                      <a:pt x="2583" y="8324"/>
                    </a:lnTo>
                    <a:lnTo>
                      <a:pt x="2583" y="7710"/>
                    </a:lnTo>
                    <a:close/>
                    <a:moveTo>
                      <a:pt x="3568" y="7105"/>
                    </a:moveTo>
                    <a:cubicBezTo>
                      <a:pt x="3674" y="7105"/>
                      <a:pt x="3756" y="7147"/>
                      <a:pt x="3814" y="7232"/>
                    </a:cubicBezTo>
                    <a:cubicBezTo>
                      <a:pt x="3872" y="7317"/>
                      <a:pt x="3902" y="7436"/>
                      <a:pt x="3902" y="7591"/>
                    </a:cubicBezTo>
                    <a:cubicBezTo>
                      <a:pt x="3902" y="7742"/>
                      <a:pt x="3871" y="7858"/>
                      <a:pt x="3810" y="7940"/>
                    </a:cubicBezTo>
                    <a:cubicBezTo>
                      <a:pt x="3749" y="8021"/>
                      <a:pt x="3664" y="8062"/>
                      <a:pt x="3554" y="8062"/>
                    </a:cubicBezTo>
                    <a:cubicBezTo>
                      <a:pt x="3446" y="8062"/>
                      <a:pt x="3362" y="8020"/>
                      <a:pt x="3303" y="7938"/>
                    </a:cubicBezTo>
                    <a:cubicBezTo>
                      <a:pt x="3244" y="7856"/>
                      <a:pt x="3214" y="7737"/>
                      <a:pt x="3214" y="7581"/>
                    </a:cubicBezTo>
                    <a:cubicBezTo>
                      <a:pt x="3214" y="7432"/>
                      <a:pt x="3245" y="7315"/>
                      <a:pt x="3307" y="7231"/>
                    </a:cubicBezTo>
                    <a:cubicBezTo>
                      <a:pt x="3369" y="7147"/>
                      <a:pt x="3456" y="7105"/>
                      <a:pt x="3568" y="7105"/>
                    </a:cubicBezTo>
                    <a:close/>
                    <a:moveTo>
                      <a:pt x="5887" y="8728"/>
                    </a:moveTo>
                    <a:lnTo>
                      <a:pt x="5887" y="8051"/>
                    </a:lnTo>
                    <a:lnTo>
                      <a:pt x="5676" y="8051"/>
                    </a:lnTo>
                    <a:lnTo>
                      <a:pt x="5676" y="6842"/>
                    </a:lnTo>
                    <a:lnTo>
                      <a:pt x="4819" y="6842"/>
                    </a:lnTo>
                    <a:cubicBezTo>
                      <a:pt x="4799" y="7302"/>
                      <a:pt x="4693" y="7705"/>
                      <a:pt x="4502" y="8051"/>
                    </a:cubicBezTo>
                    <a:lnTo>
                      <a:pt x="4364" y="8051"/>
                    </a:lnTo>
                    <a:lnTo>
                      <a:pt x="4364" y="8728"/>
                    </a:lnTo>
                    <a:lnTo>
                      <a:pt x="4654" y="8728"/>
                    </a:lnTo>
                    <a:lnTo>
                      <a:pt x="4654" y="8324"/>
                    </a:lnTo>
                    <a:lnTo>
                      <a:pt x="5594" y="8324"/>
                    </a:lnTo>
                    <a:lnTo>
                      <a:pt x="5594" y="8728"/>
                    </a:lnTo>
                    <a:close/>
                    <a:moveTo>
                      <a:pt x="5342" y="8051"/>
                    </a:moveTo>
                    <a:lnTo>
                      <a:pt x="4845" y="8051"/>
                    </a:lnTo>
                    <a:cubicBezTo>
                      <a:pt x="4911" y="7911"/>
                      <a:pt x="4966" y="7755"/>
                      <a:pt x="5011" y="7583"/>
                    </a:cubicBezTo>
                    <a:cubicBezTo>
                      <a:pt x="5056" y="7412"/>
                      <a:pt x="5082" y="7257"/>
                      <a:pt x="5090" y="7120"/>
                    </a:cubicBezTo>
                    <a:lnTo>
                      <a:pt x="5342" y="7120"/>
                    </a:lnTo>
                    <a:close/>
                    <a:moveTo>
                      <a:pt x="8072" y="8324"/>
                    </a:moveTo>
                    <a:lnTo>
                      <a:pt x="7507" y="7551"/>
                    </a:lnTo>
                    <a:lnTo>
                      <a:pt x="8029" y="6842"/>
                    </a:lnTo>
                    <a:lnTo>
                      <a:pt x="7632" y="6842"/>
                    </a:lnTo>
                    <a:lnTo>
                      <a:pt x="7219" y="7462"/>
                    </a:lnTo>
                    <a:cubicBezTo>
                      <a:pt x="7202" y="7488"/>
                      <a:pt x="7189" y="7511"/>
                      <a:pt x="7179" y="7531"/>
                    </a:cubicBezTo>
                    <a:lnTo>
                      <a:pt x="7175" y="7531"/>
                    </a:lnTo>
                    <a:lnTo>
                      <a:pt x="7175" y="6842"/>
                    </a:lnTo>
                    <a:lnTo>
                      <a:pt x="6848" y="6842"/>
                    </a:lnTo>
                    <a:lnTo>
                      <a:pt x="6848" y="7531"/>
                    </a:lnTo>
                    <a:lnTo>
                      <a:pt x="6844" y="7531"/>
                    </a:lnTo>
                    <a:cubicBezTo>
                      <a:pt x="6835" y="7511"/>
                      <a:pt x="6821" y="7488"/>
                      <a:pt x="6804" y="7462"/>
                    </a:cubicBezTo>
                    <a:lnTo>
                      <a:pt x="6392" y="6842"/>
                    </a:lnTo>
                    <a:lnTo>
                      <a:pt x="5994" y="6842"/>
                    </a:lnTo>
                    <a:lnTo>
                      <a:pt x="6517" y="7551"/>
                    </a:lnTo>
                    <a:lnTo>
                      <a:pt x="5952" y="8324"/>
                    </a:lnTo>
                    <a:lnTo>
                      <a:pt x="6366" y="8324"/>
                    </a:lnTo>
                    <a:lnTo>
                      <a:pt x="6804" y="7685"/>
                    </a:lnTo>
                    <a:cubicBezTo>
                      <a:pt x="6824" y="7652"/>
                      <a:pt x="6837" y="7627"/>
                      <a:pt x="6844" y="7611"/>
                    </a:cubicBezTo>
                    <a:lnTo>
                      <a:pt x="6848" y="7611"/>
                    </a:lnTo>
                    <a:lnTo>
                      <a:pt x="6848" y="8324"/>
                    </a:lnTo>
                    <a:lnTo>
                      <a:pt x="7175" y="8324"/>
                    </a:lnTo>
                    <a:lnTo>
                      <a:pt x="7175" y="7611"/>
                    </a:lnTo>
                    <a:lnTo>
                      <a:pt x="7179" y="7611"/>
                    </a:lnTo>
                    <a:cubicBezTo>
                      <a:pt x="7194" y="7644"/>
                      <a:pt x="7208" y="7669"/>
                      <a:pt x="7219" y="7685"/>
                    </a:cubicBezTo>
                    <a:lnTo>
                      <a:pt x="7656" y="8324"/>
                    </a:lnTo>
                    <a:close/>
                    <a:moveTo>
                      <a:pt x="9120" y="8324"/>
                    </a:moveTo>
                    <a:lnTo>
                      <a:pt x="9120" y="8053"/>
                    </a:lnTo>
                    <a:lnTo>
                      <a:pt x="8565" y="8053"/>
                    </a:lnTo>
                    <a:lnTo>
                      <a:pt x="8565" y="7714"/>
                    </a:lnTo>
                    <a:lnTo>
                      <a:pt x="9050" y="7714"/>
                    </a:lnTo>
                    <a:lnTo>
                      <a:pt x="9050" y="7444"/>
                    </a:lnTo>
                    <a:lnTo>
                      <a:pt x="8565" y="7444"/>
                    </a:lnTo>
                    <a:lnTo>
                      <a:pt x="8565" y="7114"/>
                    </a:lnTo>
                    <a:lnTo>
                      <a:pt x="9086" y="7114"/>
                    </a:lnTo>
                    <a:lnTo>
                      <a:pt x="9086" y="6842"/>
                    </a:lnTo>
                    <a:lnTo>
                      <a:pt x="8231" y="6842"/>
                    </a:lnTo>
                    <a:lnTo>
                      <a:pt x="8231" y="8324"/>
                    </a:lnTo>
                    <a:close/>
                    <a:moveTo>
                      <a:pt x="10398" y="7114"/>
                    </a:moveTo>
                    <a:lnTo>
                      <a:pt x="10398" y="6842"/>
                    </a:lnTo>
                    <a:lnTo>
                      <a:pt x="9220" y="6842"/>
                    </a:lnTo>
                    <a:lnTo>
                      <a:pt x="9220" y="7114"/>
                    </a:lnTo>
                    <a:lnTo>
                      <a:pt x="9641" y="7114"/>
                    </a:lnTo>
                    <a:lnTo>
                      <a:pt x="9641" y="8324"/>
                    </a:lnTo>
                    <a:lnTo>
                      <a:pt x="9975" y="8324"/>
                    </a:lnTo>
                    <a:lnTo>
                      <a:pt x="9975" y="7114"/>
                    </a:lnTo>
                    <a:close/>
                    <a:moveTo>
                      <a:pt x="12770" y="8728"/>
                    </a:moveTo>
                    <a:lnTo>
                      <a:pt x="12770" y="8051"/>
                    </a:lnTo>
                    <a:lnTo>
                      <a:pt x="12559" y="8051"/>
                    </a:lnTo>
                    <a:lnTo>
                      <a:pt x="12559" y="6842"/>
                    </a:lnTo>
                    <a:lnTo>
                      <a:pt x="11702" y="6842"/>
                    </a:lnTo>
                    <a:cubicBezTo>
                      <a:pt x="11682" y="7302"/>
                      <a:pt x="11576" y="7705"/>
                      <a:pt x="11385" y="8051"/>
                    </a:cubicBezTo>
                    <a:lnTo>
                      <a:pt x="11247" y="8051"/>
                    </a:lnTo>
                    <a:lnTo>
                      <a:pt x="11247" y="8728"/>
                    </a:lnTo>
                    <a:lnTo>
                      <a:pt x="11537" y="8728"/>
                    </a:lnTo>
                    <a:lnTo>
                      <a:pt x="11537" y="8324"/>
                    </a:lnTo>
                    <a:lnTo>
                      <a:pt x="12477" y="8324"/>
                    </a:lnTo>
                    <a:lnTo>
                      <a:pt x="12477" y="8728"/>
                    </a:lnTo>
                    <a:close/>
                    <a:moveTo>
                      <a:pt x="12225" y="8051"/>
                    </a:moveTo>
                    <a:lnTo>
                      <a:pt x="11728" y="8051"/>
                    </a:lnTo>
                    <a:cubicBezTo>
                      <a:pt x="11794" y="7911"/>
                      <a:pt x="11849" y="7755"/>
                      <a:pt x="11894" y="7583"/>
                    </a:cubicBezTo>
                    <a:cubicBezTo>
                      <a:pt x="11939" y="7412"/>
                      <a:pt x="11965" y="7257"/>
                      <a:pt x="11973" y="7120"/>
                    </a:cubicBezTo>
                    <a:lnTo>
                      <a:pt x="12225" y="7120"/>
                    </a:lnTo>
                    <a:close/>
                    <a:moveTo>
                      <a:pt x="13319" y="6842"/>
                    </a:moveTo>
                    <a:cubicBezTo>
                      <a:pt x="13285" y="7092"/>
                      <a:pt x="13250" y="7312"/>
                      <a:pt x="13213" y="7501"/>
                    </a:cubicBezTo>
                    <a:cubicBezTo>
                      <a:pt x="13176" y="7690"/>
                      <a:pt x="13145" y="7823"/>
                      <a:pt x="13119" y="7900"/>
                    </a:cubicBezTo>
                    <a:cubicBezTo>
                      <a:pt x="13093" y="7978"/>
                      <a:pt x="13069" y="8025"/>
                      <a:pt x="13047" y="8043"/>
                    </a:cubicBezTo>
                    <a:cubicBezTo>
                      <a:pt x="13025" y="8061"/>
                      <a:pt x="13000" y="8070"/>
                      <a:pt x="12972" y="8070"/>
                    </a:cubicBezTo>
                    <a:cubicBezTo>
                      <a:pt x="12943" y="8070"/>
                      <a:pt x="12909" y="8063"/>
                      <a:pt x="12869" y="8049"/>
                    </a:cubicBezTo>
                    <a:lnTo>
                      <a:pt x="12869" y="8316"/>
                    </a:lnTo>
                    <a:cubicBezTo>
                      <a:pt x="12929" y="8335"/>
                      <a:pt x="12989" y="8345"/>
                      <a:pt x="13049" y="8345"/>
                    </a:cubicBezTo>
                    <a:cubicBezTo>
                      <a:pt x="13190" y="8345"/>
                      <a:pt x="13296" y="8283"/>
                      <a:pt x="13366" y="8158"/>
                    </a:cubicBezTo>
                    <a:cubicBezTo>
                      <a:pt x="13435" y="8034"/>
                      <a:pt x="13510" y="7688"/>
                      <a:pt x="13590" y="7120"/>
                    </a:cubicBezTo>
                    <a:lnTo>
                      <a:pt x="13886" y="7120"/>
                    </a:lnTo>
                    <a:lnTo>
                      <a:pt x="13886" y="8324"/>
                    </a:lnTo>
                    <a:lnTo>
                      <a:pt x="13999" y="8324"/>
                    </a:lnTo>
                    <a:lnTo>
                      <a:pt x="13999" y="21000"/>
                    </a:lnTo>
                    <a:lnTo>
                      <a:pt x="0" y="21000"/>
                    </a:lnTo>
                    <a:lnTo>
                      <a:pt x="0" y="0"/>
                    </a:lnTo>
                    <a:lnTo>
                      <a:pt x="13999" y="0"/>
                    </a:lnTo>
                    <a:lnTo>
                      <a:pt x="13999" y="6842"/>
                    </a:lnTo>
                    <a:close/>
                  </a:path>
                </a:pathLst>
              </a:custGeom>
              <a:blipFill>
                <a:blip r:embed="rId4" r:link="rId5" cstate="print"/>
                <a:stretch>
                  <a:fillRect/>
                </a:stretch>
              </a:blipFill>
              <a:ln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 cap="none" dirty="0">
                  <a:ln>
                    <a:noFill/>
                  </a:ln>
                  <a:latin typeface="XO Oriel" pitchFamily="18"/>
                  <a:ea typeface="Microsoft YaHei" pitchFamily="2"/>
                  <a:cs typeface="Arial Unicode MS" pitchFamily="2"/>
                </a:endParaRPr>
              </a:p>
            </p:txBody>
          </p:sp>
        </p:grpSp>
        <p:sp>
          <p:nvSpPr>
            <p:cNvPr id="7" name="Полилиния 6"/>
            <p:cNvSpPr/>
            <p:nvPr/>
          </p:nvSpPr>
          <p:spPr>
            <a:xfrm>
              <a:off x="5040000" y="0"/>
              <a:ext cx="5039640" cy="755963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000" h="21000">
                  <a:moveTo>
                    <a:pt x="220" y="8324"/>
                  </a:moveTo>
                  <a:lnTo>
                    <a:pt x="220" y="6842"/>
                  </a:lnTo>
                  <a:lnTo>
                    <a:pt x="0" y="6842"/>
                  </a:lnTo>
                  <a:lnTo>
                    <a:pt x="0" y="0"/>
                  </a:lnTo>
                  <a:lnTo>
                    <a:pt x="14000" y="0"/>
                  </a:lnTo>
                  <a:lnTo>
                    <a:pt x="14000" y="21000"/>
                  </a:lnTo>
                  <a:lnTo>
                    <a:pt x="0" y="21000"/>
                  </a:lnTo>
                  <a:lnTo>
                    <a:pt x="0" y="8324"/>
                  </a:lnTo>
                  <a:close/>
                  <a:moveTo>
                    <a:pt x="1575" y="8324"/>
                  </a:moveTo>
                  <a:lnTo>
                    <a:pt x="1575" y="6842"/>
                  </a:lnTo>
                  <a:lnTo>
                    <a:pt x="1065" y="6842"/>
                  </a:lnTo>
                  <a:cubicBezTo>
                    <a:pt x="890" y="6842"/>
                    <a:pt x="754" y="6880"/>
                    <a:pt x="658" y="6954"/>
                  </a:cubicBezTo>
                  <a:cubicBezTo>
                    <a:pt x="561" y="7029"/>
                    <a:pt x="513" y="7133"/>
                    <a:pt x="513" y="7266"/>
                  </a:cubicBezTo>
                  <a:cubicBezTo>
                    <a:pt x="513" y="7467"/>
                    <a:pt x="622" y="7594"/>
                    <a:pt x="840" y="7645"/>
                  </a:cubicBezTo>
                  <a:lnTo>
                    <a:pt x="840" y="7649"/>
                  </a:lnTo>
                  <a:cubicBezTo>
                    <a:pt x="745" y="7680"/>
                    <a:pt x="669" y="7757"/>
                    <a:pt x="610" y="7882"/>
                  </a:cubicBezTo>
                  <a:lnTo>
                    <a:pt x="402" y="8324"/>
                  </a:lnTo>
                  <a:lnTo>
                    <a:pt x="788" y="8324"/>
                  </a:lnTo>
                  <a:lnTo>
                    <a:pt x="949" y="7937"/>
                  </a:lnTo>
                  <a:cubicBezTo>
                    <a:pt x="1001" y="7811"/>
                    <a:pt x="1069" y="7749"/>
                    <a:pt x="1151" y="7749"/>
                  </a:cubicBezTo>
                  <a:lnTo>
                    <a:pt x="1240" y="7749"/>
                  </a:lnTo>
                  <a:lnTo>
                    <a:pt x="1240" y="8324"/>
                  </a:lnTo>
                  <a:close/>
                  <a:moveTo>
                    <a:pt x="1240" y="7498"/>
                  </a:moveTo>
                  <a:lnTo>
                    <a:pt x="1101" y="7498"/>
                  </a:lnTo>
                  <a:cubicBezTo>
                    <a:pt x="1029" y="7498"/>
                    <a:pt x="972" y="7480"/>
                    <a:pt x="930" y="7442"/>
                  </a:cubicBezTo>
                  <a:cubicBezTo>
                    <a:pt x="887" y="7404"/>
                    <a:pt x="866" y="7354"/>
                    <a:pt x="866" y="7292"/>
                  </a:cubicBezTo>
                  <a:cubicBezTo>
                    <a:pt x="866" y="7162"/>
                    <a:pt x="944" y="7097"/>
                    <a:pt x="1101" y="7097"/>
                  </a:cubicBezTo>
                  <a:lnTo>
                    <a:pt x="1240" y="7097"/>
                  </a:lnTo>
                  <a:close/>
                  <a:moveTo>
                    <a:pt x="3576" y="7118"/>
                  </a:moveTo>
                  <a:lnTo>
                    <a:pt x="3576" y="6842"/>
                  </a:lnTo>
                  <a:lnTo>
                    <a:pt x="2693" y="6842"/>
                  </a:lnTo>
                  <a:lnTo>
                    <a:pt x="2693" y="8324"/>
                  </a:lnTo>
                  <a:lnTo>
                    <a:pt x="3027" y="8324"/>
                  </a:lnTo>
                  <a:lnTo>
                    <a:pt x="3027" y="7118"/>
                  </a:lnTo>
                  <a:close/>
                  <a:moveTo>
                    <a:pt x="4111" y="7814"/>
                  </a:moveTo>
                  <a:lnTo>
                    <a:pt x="4270" y="7814"/>
                  </a:lnTo>
                  <a:cubicBezTo>
                    <a:pt x="4449" y="7814"/>
                    <a:pt x="4592" y="7768"/>
                    <a:pt x="4700" y="7676"/>
                  </a:cubicBezTo>
                  <a:cubicBezTo>
                    <a:pt x="4807" y="7584"/>
                    <a:pt x="4860" y="7463"/>
                    <a:pt x="4860" y="7315"/>
                  </a:cubicBezTo>
                  <a:cubicBezTo>
                    <a:pt x="4860" y="7000"/>
                    <a:pt x="4674" y="6842"/>
                    <a:pt x="4300" y="6842"/>
                  </a:cubicBezTo>
                  <a:lnTo>
                    <a:pt x="3777" y="6842"/>
                  </a:lnTo>
                  <a:lnTo>
                    <a:pt x="3777" y="8324"/>
                  </a:lnTo>
                  <a:lnTo>
                    <a:pt x="4111" y="8324"/>
                  </a:lnTo>
                  <a:close/>
                  <a:moveTo>
                    <a:pt x="4111" y="7099"/>
                  </a:moveTo>
                  <a:lnTo>
                    <a:pt x="4242" y="7099"/>
                  </a:lnTo>
                  <a:cubicBezTo>
                    <a:pt x="4420" y="7099"/>
                    <a:pt x="4509" y="7175"/>
                    <a:pt x="4509" y="7327"/>
                  </a:cubicBezTo>
                  <a:cubicBezTo>
                    <a:pt x="4509" y="7483"/>
                    <a:pt x="4420" y="7560"/>
                    <a:pt x="4242" y="7560"/>
                  </a:cubicBezTo>
                  <a:lnTo>
                    <a:pt x="4111" y="7560"/>
                  </a:lnTo>
                  <a:close/>
                  <a:moveTo>
                    <a:pt x="6248" y="8324"/>
                  </a:moveTo>
                  <a:lnTo>
                    <a:pt x="5721" y="6842"/>
                  </a:lnTo>
                  <a:lnTo>
                    <a:pt x="5326" y="6842"/>
                  </a:lnTo>
                  <a:lnTo>
                    <a:pt x="4786" y="8324"/>
                  </a:lnTo>
                  <a:lnTo>
                    <a:pt x="5148" y="8324"/>
                  </a:lnTo>
                  <a:lnTo>
                    <a:pt x="5252" y="7994"/>
                  </a:lnTo>
                  <a:lnTo>
                    <a:pt x="5779" y="7994"/>
                  </a:lnTo>
                  <a:lnTo>
                    <a:pt x="5885" y="8324"/>
                  </a:lnTo>
                  <a:close/>
                  <a:moveTo>
                    <a:pt x="5703" y="7738"/>
                  </a:moveTo>
                  <a:lnTo>
                    <a:pt x="5324" y="7738"/>
                  </a:lnTo>
                  <a:lnTo>
                    <a:pt x="5485" y="7236"/>
                  </a:lnTo>
                  <a:cubicBezTo>
                    <a:pt x="5499" y="7193"/>
                    <a:pt x="5507" y="7150"/>
                    <a:pt x="5511" y="7107"/>
                  </a:cubicBezTo>
                  <a:lnTo>
                    <a:pt x="5519" y="7107"/>
                  </a:lnTo>
                  <a:cubicBezTo>
                    <a:pt x="5524" y="7159"/>
                    <a:pt x="5532" y="7203"/>
                    <a:pt x="5544" y="7240"/>
                  </a:cubicBezTo>
                  <a:close/>
                  <a:moveTo>
                    <a:pt x="8427" y="8324"/>
                  </a:moveTo>
                  <a:lnTo>
                    <a:pt x="7862" y="7551"/>
                  </a:lnTo>
                  <a:lnTo>
                    <a:pt x="8384" y="6842"/>
                  </a:lnTo>
                  <a:lnTo>
                    <a:pt x="7987" y="6842"/>
                  </a:lnTo>
                  <a:lnTo>
                    <a:pt x="7574" y="7462"/>
                  </a:lnTo>
                  <a:cubicBezTo>
                    <a:pt x="7557" y="7488"/>
                    <a:pt x="7544" y="7511"/>
                    <a:pt x="7534" y="7531"/>
                  </a:cubicBezTo>
                  <a:lnTo>
                    <a:pt x="7530" y="7531"/>
                  </a:lnTo>
                  <a:lnTo>
                    <a:pt x="7530" y="6842"/>
                  </a:lnTo>
                  <a:lnTo>
                    <a:pt x="7203" y="6842"/>
                  </a:lnTo>
                  <a:lnTo>
                    <a:pt x="7203" y="7531"/>
                  </a:lnTo>
                  <a:lnTo>
                    <a:pt x="7199" y="7531"/>
                  </a:lnTo>
                  <a:cubicBezTo>
                    <a:pt x="7190" y="7511"/>
                    <a:pt x="7176" y="7488"/>
                    <a:pt x="7159" y="7462"/>
                  </a:cubicBezTo>
                  <a:lnTo>
                    <a:pt x="6747" y="6842"/>
                  </a:lnTo>
                  <a:lnTo>
                    <a:pt x="6349" y="6842"/>
                  </a:lnTo>
                  <a:lnTo>
                    <a:pt x="6872" y="7551"/>
                  </a:lnTo>
                  <a:lnTo>
                    <a:pt x="6307" y="8324"/>
                  </a:lnTo>
                  <a:lnTo>
                    <a:pt x="6721" y="8324"/>
                  </a:lnTo>
                  <a:lnTo>
                    <a:pt x="7159" y="7685"/>
                  </a:lnTo>
                  <a:cubicBezTo>
                    <a:pt x="7179" y="7652"/>
                    <a:pt x="7192" y="7627"/>
                    <a:pt x="7199" y="7611"/>
                  </a:cubicBezTo>
                  <a:lnTo>
                    <a:pt x="7203" y="7611"/>
                  </a:lnTo>
                  <a:lnTo>
                    <a:pt x="7203" y="8324"/>
                  </a:lnTo>
                  <a:lnTo>
                    <a:pt x="7530" y="8324"/>
                  </a:lnTo>
                  <a:lnTo>
                    <a:pt x="7530" y="7611"/>
                  </a:lnTo>
                  <a:lnTo>
                    <a:pt x="7534" y="7611"/>
                  </a:lnTo>
                  <a:cubicBezTo>
                    <a:pt x="7549" y="7644"/>
                    <a:pt x="7563" y="7669"/>
                    <a:pt x="7574" y="7685"/>
                  </a:cubicBezTo>
                  <a:lnTo>
                    <a:pt x="8011" y="8324"/>
                  </a:lnTo>
                  <a:close/>
                  <a:moveTo>
                    <a:pt x="10090" y="8728"/>
                  </a:moveTo>
                  <a:lnTo>
                    <a:pt x="10090" y="8051"/>
                  </a:lnTo>
                  <a:lnTo>
                    <a:pt x="9879" y="8051"/>
                  </a:lnTo>
                  <a:lnTo>
                    <a:pt x="9879" y="6842"/>
                  </a:lnTo>
                  <a:lnTo>
                    <a:pt x="9022" y="6842"/>
                  </a:lnTo>
                  <a:cubicBezTo>
                    <a:pt x="9002" y="7302"/>
                    <a:pt x="8896" y="7705"/>
                    <a:pt x="8705" y="8051"/>
                  </a:cubicBezTo>
                  <a:lnTo>
                    <a:pt x="8567" y="8051"/>
                  </a:lnTo>
                  <a:lnTo>
                    <a:pt x="8567" y="8728"/>
                  </a:lnTo>
                  <a:lnTo>
                    <a:pt x="8857" y="8728"/>
                  </a:lnTo>
                  <a:lnTo>
                    <a:pt x="8857" y="8324"/>
                  </a:lnTo>
                  <a:lnTo>
                    <a:pt x="9797" y="8324"/>
                  </a:lnTo>
                  <a:lnTo>
                    <a:pt x="9797" y="8728"/>
                  </a:lnTo>
                  <a:close/>
                  <a:moveTo>
                    <a:pt x="9545" y="8051"/>
                  </a:moveTo>
                  <a:lnTo>
                    <a:pt x="9048" y="8051"/>
                  </a:lnTo>
                  <a:cubicBezTo>
                    <a:pt x="9114" y="7911"/>
                    <a:pt x="9169" y="7755"/>
                    <a:pt x="9214" y="7583"/>
                  </a:cubicBezTo>
                  <a:cubicBezTo>
                    <a:pt x="9259" y="7412"/>
                    <a:pt x="9285" y="7257"/>
                    <a:pt x="9293" y="7120"/>
                  </a:cubicBezTo>
                  <a:lnTo>
                    <a:pt x="9545" y="7120"/>
                  </a:lnTo>
                  <a:close/>
                  <a:moveTo>
                    <a:pt x="11637" y="8324"/>
                  </a:moveTo>
                  <a:lnTo>
                    <a:pt x="11110" y="6842"/>
                  </a:lnTo>
                  <a:lnTo>
                    <a:pt x="10715" y="6842"/>
                  </a:lnTo>
                  <a:lnTo>
                    <a:pt x="10175" y="8324"/>
                  </a:lnTo>
                  <a:lnTo>
                    <a:pt x="10537" y="8324"/>
                  </a:lnTo>
                  <a:lnTo>
                    <a:pt x="10641" y="7994"/>
                  </a:lnTo>
                  <a:lnTo>
                    <a:pt x="11168" y="7994"/>
                  </a:lnTo>
                  <a:lnTo>
                    <a:pt x="11274" y="8324"/>
                  </a:lnTo>
                  <a:close/>
                  <a:moveTo>
                    <a:pt x="11092" y="7738"/>
                  </a:moveTo>
                  <a:lnTo>
                    <a:pt x="10713" y="7738"/>
                  </a:lnTo>
                  <a:lnTo>
                    <a:pt x="10874" y="7236"/>
                  </a:lnTo>
                  <a:cubicBezTo>
                    <a:pt x="10888" y="7193"/>
                    <a:pt x="10896" y="7150"/>
                    <a:pt x="10900" y="7107"/>
                  </a:cubicBezTo>
                  <a:lnTo>
                    <a:pt x="10908" y="7107"/>
                  </a:lnTo>
                  <a:cubicBezTo>
                    <a:pt x="10913" y="7159"/>
                    <a:pt x="10921" y="7203"/>
                    <a:pt x="10933" y="7240"/>
                  </a:cubicBezTo>
                  <a:close/>
                  <a:moveTo>
                    <a:pt x="13107" y="8324"/>
                  </a:moveTo>
                  <a:lnTo>
                    <a:pt x="13107" y="6842"/>
                  </a:lnTo>
                  <a:lnTo>
                    <a:pt x="12772" y="6842"/>
                  </a:lnTo>
                  <a:lnTo>
                    <a:pt x="12772" y="7433"/>
                  </a:lnTo>
                  <a:lnTo>
                    <a:pt x="12158" y="7433"/>
                  </a:lnTo>
                  <a:lnTo>
                    <a:pt x="12158" y="6842"/>
                  </a:lnTo>
                  <a:lnTo>
                    <a:pt x="11824" y="6842"/>
                  </a:lnTo>
                  <a:lnTo>
                    <a:pt x="11824" y="8324"/>
                  </a:lnTo>
                  <a:lnTo>
                    <a:pt x="12158" y="8324"/>
                  </a:lnTo>
                  <a:lnTo>
                    <a:pt x="12158" y="7721"/>
                  </a:lnTo>
                  <a:lnTo>
                    <a:pt x="12772" y="7721"/>
                  </a:lnTo>
                  <a:lnTo>
                    <a:pt x="12772" y="83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90000" tIns="45000" rIns="90000" bIns="45000" anchor="ctr" anchorCtr="0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 cap="none" dirty="0">
                <a:ln>
                  <a:noFill/>
                </a:ln>
                <a:latin typeface="XO Oriel" pitchFamily="18"/>
                <a:ea typeface="Microsoft YaHei" pitchFamily="2"/>
                <a:cs typeface="Arial Unicode MS" pitchFamily="2"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alphaModFix/>
            <a:lum/>
          </a:blip>
          <a:srcRect/>
          <a:stretch>
            <a:fillRect/>
          </a:stretch>
        </p:blipFill>
        <p:spPr>
          <a:xfrm>
            <a:off x="8205840" y="43920"/>
            <a:ext cx="1514160" cy="175608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4968304" y="4787949"/>
            <a:ext cx="4968304" cy="1255044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r" hangingPunct="0">
              <a:buNone/>
              <a:defRPr>
                <a:latin typeface="Albertus Extra Bold" pitchFamily="34"/>
              </a:defRPr>
            </a:pPr>
            <a:r>
              <a:rPr lang="ru-RU" b="1" dirty="0" smtClean="0">
                <a:latin typeface="Albertus Extra Bold" pitchFamily="34"/>
                <a:ea typeface="Microsoft YaHei" pitchFamily="2"/>
                <a:cs typeface="Arial Unicode MS" pitchFamily="2"/>
              </a:rPr>
              <a:t>по годовому отчету об </a:t>
            </a:r>
            <a:endParaRPr lang="en-US" b="1" dirty="0" smtClean="0">
              <a:latin typeface="Albertus Extra Bold" pitchFamily="34"/>
              <a:ea typeface="Microsoft YaHei" pitchFamily="2"/>
              <a:cs typeface="Arial Unicode MS" pitchFamily="2"/>
            </a:endParaRPr>
          </a:p>
          <a:p>
            <a:pPr lvl="0" algn="r" hangingPunct="0">
              <a:buNone/>
              <a:defRPr>
                <a:latin typeface="Albertus Extra Bold" pitchFamily="34"/>
              </a:defRPr>
            </a:pPr>
            <a:r>
              <a:rPr lang="ru-RU" b="1" dirty="0" smtClean="0">
                <a:latin typeface="Albertus Extra Bold" pitchFamily="34"/>
                <a:ea typeface="Microsoft YaHei" pitchFamily="2"/>
                <a:cs typeface="Arial Unicode MS" pitchFamily="2"/>
              </a:rPr>
              <a:t>исполнении бюджета </a:t>
            </a:r>
            <a:endParaRPr lang="en-US" b="1" dirty="0" smtClean="0">
              <a:latin typeface="Albertus Extra Bold" pitchFamily="34"/>
              <a:ea typeface="Microsoft YaHei" pitchFamily="2"/>
              <a:cs typeface="Arial Unicode MS" pitchFamily="2"/>
            </a:endParaRPr>
          </a:p>
          <a:p>
            <a:pPr lvl="0" algn="r" hangingPunct="0">
              <a:buNone/>
              <a:defRPr>
                <a:latin typeface="Albertus Extra Bold" pitchFamily="34"/>
              </a:defRPr>
            </a:pPr>
            <a:r>
              <a:rPr lang="ru-RU" b="1" dirty="0" smtClean="0">
                <a:latin typeface="Albertus Extra Bold" pitchFamily="34"/>
                <a:ea typeface="Microsoft YaHei" pitchFamily="2"/>
                <a:cs typeface="Arial Unicode MS" pitchFamily="2"/>
              </a:rPr>
              <a:t>Курской области </a:t>
            </a:r>
            <a:endParaRPr lang="ru-RU" b="1" dirty="0" smtClean="0">
              <a:solidFill>
                <a:schemeClr val="bg1">
                  <a:lumMod val="50000"/>
                </a:schemeClr>
              </a:solidFill>
              <a:latin typeface="Albertus Extra Bold" pitchFamily="34"/>
              <a:ea typeface="Microsoft YaHei" pitchFamily="2"/>
              <a:cs typeface="Arial Unicode MS" pitchFamily="2"/>
            </a:endParaRPr>
          </a:p>
          <a:p>
            <a:pPr lvl="0" algn="r" hangingPunct="0">
              <a:buNone/>
              <a:defRPr>
                <a:latin typeface="Albertus Extra Bold" pitchFamily="34"/>
              </a:defRPr>
            </a:pPr>
            <a:r>
              <a:rPr lang="ru-RU" b="1" dirty="0" smtClean="0">
                <a:latin typeface="Albertus Extra Bold" pitchFamily="34"/>
                <a:ea typeface="Microsoft YaHei" pitchFamily="2"/>
                <a:cs typeface="Arial Unicode MS" pitchFamily="2"/>
              </a:rPr>
              <a:t>за</a:t>
            </a:r>
            <a:r>
              <a:rPr lang="ru-RU" dirty="0" smtClean="0">
                <a:latin typeface="Albertus Extra Bold" pitchFamily="34"/>
                <a:ea typeface="Microsoft YaHei" pitchFamily="2"/>
                <a:cs typeface="Arial Unicode MS" pitchFamily="2"/>
              </a:rPr>
              <a:t> </a:t>
            </a:r>
            <a:r>
              <a:rPr lang="ru-RU" b="1" dirty="0" smtClean="0">
                <a:solidFill>
                  <a:schemeClr val="tx2"/>
                </a:solidFill>
                <a:latin typeface="Albertus Extra Bold" pitchFamily="34"/>
                <a:ea typeface="Microsoft YaHei" pitchFamily="2"/>
                <a:cs typeface="Arial Unicode MS" pitchFamily="2"/>
              </a:rPr>
              <a:t>2024</a:t>
            </a:r>
            <a:r>
              <a:rPr lang="ru-RU" dirty="0" smtClean="0">
                <a:latin typeface="Albertus Extra Bold" pitchFamily="34"/>
                <a:ea typeface="Microsoft YaHei" pitchFamily="2"/>
                <a:cs typeface="Arial Unicode MS" pitchFamily="2"/>
              </a:rPr>
              <a:t> </a:t>
            </a:r>
            <a:r>
              <a:rPr lang="ru-RU" b="1" dirty="0" smtClean="0">
                <a:latin typeface="Albertus Extra Bold" pitchFamily="34"/>
                <a:ea typeface="Microsoft YaHei" pitchFamily="2"/>
                <a:cs typeface="Arial Unicode MS" pitchFamily="2"/>
              </a:rPr>
              <a:t>год</a:t>
            </a:r>
            <a:r>
              <a:rPr lang="ru-RU" dirty="0" smtClean="0">
                <a:latin typeface="Albertus Extra Bold" pitchFamily="34"/>
                <a:ea typeface="Microsoft YaHei" pitchFamily="2"/>
                <a:cs typeface="Arial Unicode MS" pitchFamily="2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6456" y="3203773"/>
            <a:ext cx="3630907" cy="172542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2A6099"/>
                </a:solidFill>
              </a:defRPr>
            </a:pPr>
            <a:r>
              <a:rPr lang="ru-RU" sz="10560" b="1" i="0" u="none" strike="noStrike" kern="1200" cap="none" dirty="0" smtClean="0">
                <a:ln>
                  <a:noFill/>
                </a:ln>
                <a:solidFill>
                  <a:srgbClr val="2A60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2024</a:t>
            </a:r>
            <a:endParaRPr lang="ru-RU" sz="10560" b="1" i="0" u="none" strike="noStrike" kern="1200" cap="none" dirty="0">
              <a:ln>
                <a:noFill/>
              </a:ln>
              <a:solidFill>
                <a:srgbClr val="2A609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Группа 61"/>
          <p:cNvGrpSpPr/>
          <p:nvPr/>
        </p:nvGrpSpPr>
        <p:grpSpPr>
          <a:xfrm>
            <a:off x="6768504" y="5796061"/>
            <a:ext cx="2952328" cy="1368152"/>
            <a:chOff x="3600152" y="5796062"/>
            <a:chExt cx="2952328" cy="1368152"/>
          </a:xfrm>
        </p:grpSpPr>
        <p:grpSp>
          <p:nvGrpSpPr>
            <p:cNvPr id="63" name="Группа 62"/>
            <p:cNvGrpSpPr/>
            <p:nvPr/>
          </p:nvGrpSpPr>
          <p:grpSpPr>
            <a:xfrm>
              <a:off x="3600152" y="5796062"/>
              <a:ext cx="2952328" cy="1368152"/>
              <a:chOff x="1151880" y="1907629"/>
              <a:chExt cx="2736304" cy="1152128"/>
            </a:xfrm>
            <a:solidFill>
              <a:schemeClr val="tx2"/>
            </a:solidFill>
          </p:grpSpPr>
          <p:sp>
            <p:nvSpPr>
              <p:cNvPr id="64" name="Скругленный прямоугольник 63"/>
              <p:cNvSpPr/>
              <p:nvPr/>
            </p:nvSpPr>
            <p:spPr>
              <a:xfrm>
                <a:off x="1151880" y="1907629"/>
                <a:ext cx="2736304" cy="115212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6" name="Прямоугольник 65"/>
              <p:cNvSpPr/>
              <p:nvPr/>
            </p:nvSpPr>
            <p:spPr>
              <a:xfrm>
                <a:off x="2152967" y="1907629"/>
                <a:ext cx="1668478" cy="5054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 sz="1100" b="1" i="0" u="none" strike="noStrike" kern="1200" baseline="0">
                    <a:solidFill>
                      <a:prstClr val="black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r>
                  <a:rPr lang="ru-RU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ЖИЛИЩНО-</a:t>
                </a:r>
              </a:p>
              <a:p>
                <a:pPr algn="ctr">
                  <a:defRPr sz="1100" b="1" i="0" u="none" strike="noStrike" kern="1200" baseline="0">
                    <a:solidFill>
                      <a:prstClr val="black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r>
                  <a:rPr lang="ru-RU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КОММУНАЛЬНОЕ </a:t>
                </a:r>
              </a:p>
              <a:p>
                <a:pPr algn="ctr">
                  <a:defRPr sz="1100" b="1" i="0" u="none" strike="noStrike" kern="1200" baseline="0">
                    <a:solidFill>
                      <a:prstClr val="black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r>
                  <a:rPr lang="ru-RU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ХОЗЯЙСТВО</a:t>
                </a:r>
              </a:p>
            </p:txBody>
          </p:sp>
        </p:grpSp>
        <p:grpSp>
          <p:nvGrpSpPr>
            <p:cNvPr id="113" name="Group 1939"/>
            <p:cNvGrpSpPr/>
            <p:nvPr/>
          </p:nvGrpSpPr>
          <p:grpSpPr>
            <a:xfrm>
              <a:off x="3816176" y="6012086"/>
              <a:ext cx="936104" cy="936104"/>
              <a:chOff x="1428480" y="5867280"/>
              <a:chExt cx="309960" cy="308880"/>
            </a:xfrm>
            <a:solidFill>
              <a:schemeClr val="bg1"/>
            </a:solidFill>
          </p:grpSpPr>
          <p:sp>
            <p:nvSpPr>
              <p:cNvPr id="114" name="Rectangle 868"/>
              <p:cNvSpPr/>
              <p:nvPr/>
            </p:nvSpPr>
            <p:spPr>
              <a:xfrm>
                <a:off x="1558440" y="6112080"/>
                <a:ext cx="50040" cy="64080"/>
              </a:xfrm>
              <a:prstGeom prst="rect">
                <a:avLst/>
              </a:prstGeom>
              <a:grp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5" name="Freeform 869"/>
              <p:cNvSpPr/>
              <p:nvPr/>
            </p:nvSpPr>
            <p:spPr>
              <a:xfrm>
                <a:off x="1428480" y="5867280"/>
                <a:ext cx="309960" cy="308880"/>
              </a:xfrm>
              <a:custGeom>
                <a:avLst/>
                <a:gdLst/>
                <a:ahLst/>
                <a:cxnLst/>
                <a:rect l="l" t="t" r="r" b="b"/>
                <a:pathLst>
                  <a:path w="3373" h="3365">
                    <a:moveTo>
                      <a:pt x="2585" y="1776"/>
                    </a:moveTo>
                    <a:lnTo>
                      <a:pt x="2585" y="2147"/>
                    </a:lnTo>
                    <a:lnTo>
                      <a:pt x="2956" y="2147"/>
                    </a:lnTo>
                    <a:lnTo>
                      <a:pt x="2956" y="1776"/>
                    </a:lnTo>
                    <a:lnTo>
                      <a:pt x="2585" y="1776"/>
                    </a:lnTo>
                    <a:close/>
                    <a:moveTo>
                      <a:pt x="1861" y="1776"/>
                    </a:moveTo>
                    <a:lnTo>
                      <a:pt x="1861" y="2147"/>
                    </a:lnTo>
                    <a:lnTo>
                      <a:pt x="2233" y="2147"/>
                    </a:lnTo>
                    <a:lnTo>
                      <a:pt x="2233" y="1776"/>
                    </a:lnTo>
                    <a:lnTo>
                      <a:pt x="1861" y="1776"/>
                    </a:lnTo>
                    <a:close/>
                    <a:moveTo>
                      <a:pt x="1138" y="1776"/>
                    </a:moveTo>
                    <a:lnTo>
                      <a:pt x="1138" y="2147"/>
                    </a:lnTo>
                    <a:lnTo>
                      <a:pt x="1510" y="2147"/>
                    </a:lnTo>
                    <a:lnTo>
                      <a:pt x="1510" y="1776"/>
                    </a:lnTo>
                    <a:lnTo>
                      <a:pt x="1138" y="1776"/>
                    </a:lnTo>
                    <a:close/>
                    <a:moveTo>
                      <a:pt x="418" y="1776"/>
                    </a:moveTo>
                    <a:lnTo>
                      <a:pt x="418" y="2147"/>
                    </a:lnTo>
                    <a:lnTo>
                      <a:pt x="790" y="2147"/>
                    </a:lnTo>
                    <a:lnTo>
                      <a:pt x="790" y="1776"/>
                    </a:lnTo>
                    <a:lnTo>
                      <a:pt x="418" y="1776"/>
                    </a:lnTo>
                    <a:close/>
                    <a:moveTo>
                      <a:pt x="2585" y="1082"/>
                    </a:moveTo>
                    <a:lnTo>
                      <a:pt x="2585" y="1453"/>
                    </a:lnTo>
                    <a:lnTo>
                      <a:pt x="2956" y="1453"/>
                    </a:lnTo>
                    <a:lnTo>
                      <a:pt x="2956" y="1082"/>
                    </a:lnTo>
                    <a:lnTo>
                      <a:pt x="2585" y="1082"/>
                    </a:lnTo>
                    <a:close/>
                    <a:moveTo>
                      <a:pt x="1861" y="1082"/>
                    </a:moveTo>
                    <a:lnTo>
                      <a:pt x="1861" y="1453"/>
                    </a:lnTo>
                    <a:lnTo>
                      <a:pt x="2233" y="1453"/>
                    </a:lnTo>
                    <a:lnTo>
                      <a:pt x="2233" y="1082"/>
                    </a:lnTo>
                    <a:lnTo>
                      <a:pt x="1861" y="1082"/>
                    </a:lnTo>
                    <a:close/>
                    <a:moveTo>
                      <a:pt x="1138" y="1082"/>
                    </a:moveTo>
                    <a:lnTo>
                      <a:pt x="1138" y="1453"/>
                    </a:lnTo>
                    <a:lnTo>
                      <a:pt x="1510" y="1453"/>
                    </a:lnTo>
                    <a:lnTo>
                      <a:pt x="1510" y="1082"/>
                    </a:lnTo>
                    <a:lnTo>
                      <a:pt x="1138" y="1082"/>
                    </a:lnTo>
                    <a:close/>
                    <a:moveTo>
                      <a:pt x="418" y="1082"/>
                    </a:moveTo>
                    <a:lnTo>
                      <a:pt x="418" y="1453"/>
                    </a:lnTo>
                    <a:lnTo>
                      <a:pt x="790" y="1453"/>
                    </a:lnTo>
                    <a:lnTo>
                      <a:pt x="790" y="1082"/>
                    </a:lnTo>
                    <a:lnTo>
                      <a:pt x="418" y="1082"/>
                    </a:lnTo>
                    <a:close/>
                    <a:moveTo>
                      <a:pt x="2585" y="385"/>
                    </a:moveTo>
                    <a:lnTo>
                      <a:pt x="2585" y="759"/>
                    </a:lnTo>
                    <a:lnTo>
                      <a:pt x="2956" y="759"/>
                    </a:lnTo>
                    <a:lnTo>
                      <a:pt x="2956" y="385"/>
                    </a:lnTo>
                    <a:lnTo>
                      <a:pt x="2585" y="385"/>
                    </a:lnTo>
                    <a:close/>
                    <a:moveTo>
                      <a:pt x="1861" y="385"/>
                    </a:moveTo>
                    <a:lnTo>
                      <a:pt x="1861" y="759"/>
                    </a:lnTo>
                    <a:lnTo>
                      <a:pt x="2233" y="759"/>
                    </a:lnTo>
                    <a:lnTo>
                      <a:pt x="2233" y="385"/>
                    </a:lnTo>
                    <a:lnTo>
                      <a:pt x="1861" y="385"/>
                    </a:lnTo>
                    <a:close/>
                    <a:moveTo>
                      <a:pt x="1138" y="385"/>
                    </a:moveTo>
                    <a:lnTo>
                      <a:pt x="1138" y="759"/>
                    </a:lnTo>
                    <a:lnTo>
                      <a:pt x="1510" y="759"/>
                    </a:lnTo>
                    <a:lnTo>
                      <a:pt x="1510" y="385"/>
                    </a:lnTo>
                    <a:lnTo>
                      <a:pt x="1138" y="385"/>
                    </a:lnTo>
                    <a:close/>
                    <a:moveTo>
                      <a:pt x="418" y="385"/>
                    </a:moveTo>
                    <a:lnTo>
                      <a:pt x="418" y="759"/>
                    </a:lnTo>
                    <a:lnTo>
                      <a:pt x="790" y="759"/>
                    </a:lnTo>
                    <a:lnTo>
                      <a:pt x="790" y="385"/>
                    </a:lnTo>
                    <a:lnTo>
                      <a:pt x="418" y="385"/>
                    </a:lnTo>
                    <a:close/>
                    <a:moveTo>
                      <a:pt x="0" y="0"/>
                    </a:moveTo>
                    <a:lnTo>
                      <a:pt x="3373" y="0"/>
                    </a:lnTo>
                    <a:lnTo>
                      <a:pt x="3373" y="3365"/>
                    </a:lnTo>
                    <a:lnTo>
                      <a:pt x="2144" y="3365"/>
                    </a:lnTo>
                    <a:lnTo>
                      <a:pt x="2144" y="2558"/>
                    </a:lnTo>
                    <a:lnTo>
                      <a:pt x="2142" y="2535"/>
                    </a:lnTo>
                    <a:lnTo>
                      <a:pt x="2134" y="2513"/>
                    </a:lnTo>
                    <a:lnTo>
                      <a:pt x="2124" y="2495"/>
                    </a:lnTo>
                    <a:lnTo>
                      <a:pt x="2110" y="2478"/>
                    </a:lnTo>
                    <a:lnTo>
                      <a:pt x="2093" y="2467"/>
                    </a:lnTo>
                    <a:lnTo>
                      <a:pt x="2074" y="2459"/>
                    </a:lnTo>
                    <a:lnTo>
                      <a:pt x="2053" y="2457"/>
                    </a:lnTo>
                    <a:lnTo>
                      <a:pt x="1319" y="2457"/>
                    </a:lnTo>
                    <a:lnTo>
                      <a:pt x="1299" y="2459"/>
                    </a:lnTo>
                    <a:lnTo>
                      <a:pt x="1279" y="2467"/>
                    </a:lnTo>
                    <a:lnTo>
                      <a:pt x="1263" y="2478"/>
                    </a:lnTo>
                    <a:lnTo>
                      <a:pt x="1249" y="2495"/>
                    </a:lnTo>
                    <a:lnTo>
                      <a:pt x="1237" y="2513"/>
                    </a:lnTo>
                    <a:lnTo>
                      <a:pt x="1231" y="2535"/>
                    </a:lnTo>
                    <a:lnTo>
                      <a:pt x="1229" y="2558"/>
                    </a:lnTo>
                    <a:lnTo>
                      <a:pt x="1229" y="3365"/>
                    </a:lnTo>
                    <a:lnTo>
                      <a:pt x="0" y="336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graphicFrame>
        <p:nvGraphicFramePr>
          <p:cNvPr id="126" name="Диаграмма 125"/>
          <p:cNvGraphicFramePr/>
          <p:nvPr/>
        </p:nvGraphicFramePr>
        <p:xfrm>
          <a:off x="7776616" y="5508029"/>
          <a:ext cx="2664296" cy="1584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77" name="Группа 76"/>
          <p:cNvGrpSpPr/>
          <p:nvPr/>
        </p:nvGrpSpPr>
        <p:grpSpPr>
          <a:xfrm>
            <a:off x="5400352" y="3779837"/>
            <a:ext cx="3672408" cy="1656184"/>
            <a:chOff x="503808" y="1835621"/>
            <a:chExt cx="3672408" cy="1656184"/>
          </a:xfrm>
          <a:solidFill>
            <a:srgbClr val="E4E4E4"/>
          </a:solidFill>
        </p:grpSpPr>
        <p:sp>
          <p:nvSpPr>
            <p:cNvPr id="81" name="Скругленный прямоугольник 80"/>
            <p:cNvSpPr/>
            <p:nvPr/>
          </p:nvSpPr>
          <p:spPr>
            <a:xfrm>
              <a:off x="503808" y="1835621"/>
              <a:ext cx="3672408" cy="165618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9" name="Picture 3" descr="C:\Users\Sherbachenko_E\Downloads\kindpng_1650515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5816" y="1907629"/>
              <a:ext cx="1224136" cy="1400773"/>
            </a:xfrm>
            <a:prstGeom prst="rect">
              <a:avLst/>
            </a:prstGeom>
            <a:grpFill/>
          </p:spPr>
        </p:pic>
        <p:sp>
          <p:nvSpPr>
            <p:cNvPr id="80" name="Прямоугольник 79"/>
            <p:cNvSpPr/>
            <p:nvPr/>
          </p:nvSpPr>
          <p:spPr>
            <a:xfrm>
              <a:off x="1799952" y="1907629"/>
              <a:ext cx="2348720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 sz="1100" b="1" i="0" u="none" strike="noStrike" kern="1200" baseline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</a:defRPr>
              </a:pPr>
              <a:r>
                <a:rPr lang="ru-RU" sz="1600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ЗДРАВООХРАНЕНИЕ</a:t>
              </a:r>
            </a:p>
          </p:txBody>
        </p:sp>
      </p:grpSp>
      <p:graphicFrame>
        <p:nvGraphicFramePr>
          <p:cNvPr id="125" name="Диаграмма 124"/>
          <p:cNvGraphicFramePr/>
          <p:nvPr/>
        </p:nvGraphicFramePr>
        <p:xfrm>
          <a:off x="6408464" y="3416349"/>
          <a:ext cx="3096344" cy="1803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87" name="Группа 86"/>
          <p:cNvGrpSpPr/>
          <p:nvPr/>
        </p:nvGrpSpPr>
        <p:grpSpPr>
          <a:xfrm>
            <a:off x="863848" y="3779837"/>
            <a:ext cx="3672408" cy="1656184"/>
            <a:chOff x="5400352" y="1835621"/>
            <a:chExt cx="3672408" cy="1656184"/>
          </a:xfrm>
          <a:solidFill>
            <a:schemeClr val="tx2"/>
          </a:solidFill>
        </p:grpSpPr>
        <p:grpSp>
          <p:nvGrpSpPr>
            <p:cNvPr id="48" name="Группа 47"/>
            <p:cNvGrpSpPr/>
            <p:nvPr/>
          </p:nvGrpSpPr>
          <p:grpSpPr>
            <a:xfrm>
              <a:off x="5400352" y="1835621"/>
              <a:ext cx="3672408" cy="1656184"/>
              <a:chOff x="1151880" y="1907629"/>
              <a:chExt cx="2736304" cy="1152128"/>
            </a:xfrm>
            <a:grpFill/>
          </p:grpSpPr>
          <p:sp>
            <p:nvSpPr>
              <p:cNvPr id="49" name="Скругленный прямоугольник 48"/>
              <p:cNvSpPr/>
              <p:nvPr/>
            </p:nvSpPr>
            <p:spPr>
              <a:xfrm>
                <a:off x="1151880" y="1907629"/>
                <a:ext cx="2736304" cy="115212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2278593" y="1907629"/>
                <a:ext cx="1298546" cy="524559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 algn="ctr">
                  <a:defRPr sz="1100" b="1" i="0" u="none" strike="noStrike" kern="1200" baseline="0">
                    <a:solidFill>
                      <a:prstClr val="black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r>
                  <a:rPr lang="ru-RU" sz="1600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СОЦИАЛЬНАЯ </a:t>
                </a:r>
              </a:p>
              <a:p>
                <a:pPr algn="ctr">
                  <a:defRPr sz="1100" b="1" i="0" u="none" strike="noStrike" kern="1200" baseline="0">
                    <a:solidFill>
                      <a:prstClr val="black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r>
                  <a:rPr lang="ru-RU" sz="1600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ПОЛИТИКА</a:t>
                </a:r>
              </a:p>
              <a:p>
                <a:pPr>
                  <a:defRPr sz="1100" b="1" i="0" u="none" strike="noStrike" kern="1200" baseline="0">
                    <a:solidFill>
                      <a:prstClr val="black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ru-RU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pic>
          <p:nvPicPr>
            <p:cNvPr id="1030" name="Picture 6" descr="C:\Users\Sherbachenko_E\Downloads\old-couple.png"/>
            <p:cNvPicPr>
              <a:picLocks noChangeAspect="1" noChangeArrowheads="1"/>
            </p:cNvPicPr>
            <p:nvPr/>
          </p:nvPicPr>
          <p:blipFill>
            <a:blip r:embed="rId6" cstate="print">
              <a:lum bright="100000" contrast="-70000"/>
            </a:blip>
            <a:srcRect/>
            <a:stretch>
              <a:fillRect/>
            </a:stretch>
          </p:blipFill>
          <p:spPr bwMode="auto">
            <a:xfrm>
              <a:off x="5616376" y="1979637"/>
              <a:ext cx="1224136" cy="1224136"/>
            </a:xfrm>
            <a:prstGeom prst="rect">
              <a:avLst/>
            </a:prstGeom>
            <a:grpFill/>
          </p:spPr>
        </p:pic>
      </p:grpSp>
      <p:graphicFrame>
        <p:nvGraphicFramePr>
          <p:cNvPr id="116" name="Диаграмма 115"/>
          <p:cNvGraphicFramePr/>
          <p:nvPr/>
        </p:nvGraphicFramePr>
        <p:xfrm>
          <a:off x="1799952" y="3995861"/>
          <a:ext cx="3096344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73" name="Группа 72"/>
          <p:cNvGrpSpPr/>
          <p:nvPr/>
        </p:nvGrpSpPr>
        <p:grpSpPr>
          <a:xfrm>
            <a:off x="287784" y="5796061"/>
            <a:ext cx="2952328" cy="1368152"/>
            <a:chOff x="3600152" y="5796062"/>
            <a:chExt cx="2952328" cy="1368152"/>
          </a:xfrm>
        </p:grpSpPr>
        <p:grpSp>
          <p:nvGrpSpPr>
            <p:cNvPr id="83" name="Группа 62"/>
            <p:cNvGrpSpPr/>
            <p:nvPr/>
          </p:nvGrpSpPr>
          <p:grpSpPr>
            <a:xfrm>
              <a:off x="3600152" y="5796062"/>
              <a:ext cx="2952328" cy="1368152"/>
              <a:chOff x="1151880" y="1907629"/>
              <a:chExt cx="2736304" cy="1152128"/>
            </a:xfrm>
            <a:solidFill>
              <a:schemeClr val="tx2"/>
            </a:solidFill>
          </p:grpSpPr>
          <p:sp>
            <p:nvSpPr>
              <p:cNvPr id="99" name="Скругленный прямоугольник 98"/>
              <p:cNvSpPr/>
              <p:nvPr/>
            </p:nvSpPr>
            <p:spPr>
              <a:xfrm>
                <a:off x="1151880" y="1907629"/>
                <a:ext cx="2736304" cy="115212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0" name="Прямоугольник 109"/>
              <p:cNvSpPr/>
              <p:nvPr/>
            </p:nvSpPr>
            <p:spPr>
              <a:xfrm>
                <a:off x="2286445" y="1907629"/>
                <a:ext cx="1474122" cy="38877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prstClr val="black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r>
                  <a:rPr lang="ru-RU" sz="1200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НАЦИОНАЛЬНАЯ </a:t>
                </a:r>
              </a:p>
              <a:p>
                <a:pPr algn="ctr">
                  <a:defRPr sz="1100" b="1" i="0" u="none" strike="noStrike" kern="1200" baseline="0">
                    <a:solidFill>
                      <a:prstClr val="black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r>
                  <a:rPr lang="ru-RU" sz="1200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ОБОРОНА</a:t>
                </a:r>
              </a:p>
            </p:txBody>
          </p:sp>
        </p:grpSp>
        <p:grpSp>
          <p:nvGrpSpPr>
            <p:cNvPr id="86" name="Group 436"/>
            <p:cNvGrpSpPr/>
            <p:nvPr/>
          </p:nvGrpSpPr>
          <p:grpSpPr>
            <a:xfrm>
              <a:off x="3816176" y="6012085"/>
              <a:ext cx="864096" cy="936104"/>
              <a:chOff x="2844000" y="1750680"/>
              <a:chExt cx="351000" cy="387720"/>
            </a:xfrm>
            <a:solidFill>
              <a:schemeClr val="bg1"/>
            </a:solidFill>
          </p:grpSpPr>
          <p:sp>
            <p:nvSpPr>
              <p:cNvPr id="91" name="Freeform 438"/>
              <p:cNvSpPr/>
              <p:nvPr/>
            </p:nvSpPr>
            <p:spPr>
              <a:xfrm>
                <a:off x="2844000" y="1750680"/>
                <a:ext cx="351000" cy="387720"/>
              </a:xfrm>
              <a:custGeom>
                <a:avLst/>
                <a:gdLst/>
                <a:ahLst/>
                <a:cxnLst/>
                <a:rect l="l" t="t" r="r" b="b"/>
                <a:pathLst>
                  <a:path w="3180" h="3508">
                    <a:moveTo>
                      <a:pt x="1590" y="237"/>
                    </a:moveTo>
                    <a:lnTo>
                      <a:pt x="1507" y="279"/>
                    </a:lnTo>
                    <a:lnTo>
                      <a:pt x="1422" y="314"/>
                    </a:lnTo>
                    <a:lnTo>
                      <a:pt x="1335" y="344"/>
                    </a:lnTo>
                    <a:lnTo>
                      <a:pt x="1248" y="368"/>
                    </a:lnTo>
                    <a:lnTo>
                      <a:pt x="1158" y="387"/>
                    </a:lnTo>
                    <a:lnTo>
                      <a:pt x="1068" y="400"/>
                    </a:lnTo>
                    <a:lnTo>
                      <a:pt x="979" y="409"/>
                    </a:lnTo>
                    <a:lnTo>
                      <a:pt x="888" y="411"/>
                    </a:lnTo>
                    <a:lnTo>
                      <a:pt x="797" y="409"/>
                    </a:lnTo>
                    <a:lnTo>
                      <a:pt x="708" y="400"/>
                    </a:lnTo>
                    <a:lnTo>
                      <a:pt x="618" y="386"/>
                    </a:lnTo>
                    <a:lnTo>
                      <a:pt x="529" y="367"/>
                    </a:lnTo>
                    <a:lnTo>
                      <a:pt x="441" y="341"/>
                    </a:lnTo>
                    <a:lnTo>
                      <a:pt x="354" y="312"/>
                    </a:lnTo>
                    <a:lnTo>
                      <a:pt x="270" y="275"/>
                    </a:lnTo>
                    <a:lnTo>
                      <a:pt x="249" y="403"/>
                    </a:lnTo>
                    <a:lnTo>
                      <a:pt x="234" y="531"/>
                    </a:lnTo>
                    <a:lnTo>
                      <a:pt x="224" y="658"/>
                    </a:lnTo>
                    <a:lnTo>
                      <a:pt x="221" y="786"/>
                    </a:lnTo>
                    <a:lnTo>
                      <a:pt x="223" y="913"/>
                    </a:lnTo>
                    <a:lnTo>
                      <a:pt x="231" y="1039"/>
                    </a:lnTo>
                    <a:lnTo>
                      <a:pt x="243" y="1164"/>
                    </a:lnTo>
                    <a:lnTo>
                      <a:pt x="263" y="1289"/>
                    </a:lnTo>
                    <a:lnTo>
                      <a:pt x="287" y="1412"/>
                    </a:lnTo>
                    <a:lnTo>
                      <a:pt x="316" y="1534"/>
                    </a:lnTo>
                    <a:lnTo>
                      <a:pt x="351" y="1655"/>
                    </a:lnTo>
                    <a:lnTo>
                      <a:pt x="391" y="1774"/>
                    </a:lnTo>
                    <a:lnTo>
                      <a:pt x="437" y="1890"/>
                    </a:lnTo>
                    <a:lnTo>
                      <a:pt x="487" y="2005"/>
                    </a:lnTo>
                    <a:lnTo>
                      <a:pt x="542" y="2119"/>
                    </a:lnTo>
                    <a:lnTo>
                      <a:pt x="602" y="2228"/>
                    </a:lnTo>
                    <a:lnTo>
                      <a:pt x="667" y="2336"/>
                    </a:lnTo>
                    <a:lnTo>
                      <a:pt x="737" y="2441"/>
                    </a:lnTo>
                    <a:lnTo>
                      <a:pt x="812" y="2543"/>
                    </a:lnTo>
                    <a:lnTo>
                      <a:pt x="891" y="2642"/>
                    </a:lnTo>
                    <a:lnTo>
                      <a:pt x="975" y="2738"/>
                    </a:lnTo>
                    <a:lnTo>
                      <a:pt x="1064" y="2830"/>
                    </a:lnTo>
                    <a:lnTo>
                      <a:pt x="1158" y="2919"/>
                    </a:lnTo>
                    <a:lnTo>
                      <a:pt x="1255" y="3004"/>
                    </a:lnTo>
                    <a:lnTo>
                      <a:pt x="1358" y="3084"/>
                    </a:lnTo>
                    <a:lnTo>
                      <a:pt x="1590" y="3260"/>
                    </a:lnTo>
                    <a:lnTo>
                      <a:pt x="1822" y="3084"/>
                    </a:lnTo>
                    <a:lnTo>
                      <a:pt x="1924" y="3004"/>
                    </a:lnTo>
                    <a:lnTo>
                      <a:pt x="2022" y="2919"/>
                    </a:lnTo>
                    <a:lnTo>
                      <a:pt x="2115" y="2830"/>
                    </a:lnTo>
                    <a:lnTo>
                      <a:pt x="2204" y="2738"/>
                    </a:lnTo>
                    <a:lnTo>
                      <a:pt x="2288" y="2642"/>
                    </a:lnTo>
                    <a:lnTo>
                      <a:pt x="2368" y="2543"/>
                    </a:lnTo>
                    <a:lnTo>
                      <a:pt x="2443" y="2441"/>
                    </a:lnTo>
                    <a:lnTo>
                      <a:pt x="2512" y="2336"/>
                    </a:lnTo>
                    <a:lnTo>
                      <a:pt x="2578" y="2228"/>
                    </a:lnTo>
                    <a:lnTo>
                      <a:pt x="2638" y="2119"/>
                    </a:lnTo>
                    <a:lnTo>
                      <a:pt x="2694" y="2005"/>
                    </a:lnTo>
                    <a:lnTo>
                      <a:pt x="2744" y="1890"/>
                    </a:lnTo>
                    <a:lnTo>
                      <a:pt x="2789" y="1774"/>
                    </a:lnTo>
                    <a:lnTo>
                      <a:pt x="2829" y="1655"/>
                    </a:lnTo>
                    <a:lnTo>
                      <a:pt x="2863" y="1534"/>
                    </a:lnTo>
                    <a:lnTo>
                      <a:pt x="2893" y="1412"/>
                    </a:lnTo>
                    <a:lnTo>
                      <a:pt x="2918" y="1289"/>
                    </a:lnTo>
                    <a:lnTo>
                      <a:pt x="2936" y="1164"/>
                    </a:lnTo>
                    <a:lnTo>
                      <a:pt x="2950" y="1039"/>
                    </a:lnTo>
                    <a:lnTo>
                      <a:pt x="2957" y="913"/>
                    </a:lnTo>
                    <a:lnTo>
                      <a:pt x="2959" y="786"/>
                    </a:lnTo>
                    <a:lnTo>
                      <a:pt x="2955" y="658"/>
                    </a:lnTo>
                    <a:lnTo>
                      <a:pt x="2947" y="531"/>
                    </a:lnTo>
                    <a:lnTo>
                      <a:pt x="2931" y="403"/>
                    </a:lnTo>
                    <a:lnTo>
                      <a:pt x="2910" y="275"/>
                    </a:lnTo>
                    <a:lnTo>
                      <a:pt x="2825" y="312"/>
                    </a:lnTo>
                    <a:lnTo>
                      <a:pt x="2739" y="341"/>
                    </a:lnTo>
                    <a:lnTo>
                      <a:pt x="2651" y="367"/>
                    </a:lnTo>
                    <a:lnTo>
                      <a:pt x="2562" y="386"/>
                    </a:lnTo>
                    <a:lnTo>
                      <a:pt x="2473" y="400"/>
                    </a:lnTo>
                    <a:lnTo>
                      <a:pt x="2382" y="409"/>
                    </a:lnTo>
                    <a:lnTo>
                      <a:pt x="2291" y="411"/>
                    </a:lnTo>
                    <a:lnTo>
                      <a:pt x="2202" y="409"/>
                    </a:lnTo>
                    <a:lnTo>
                      <a:pt x="2111" y="400"/>
                    </a:lnTo>
                    <a:lnTo>
                      <a:pt x="2021" y="387"/>
                    </a:lnTo>
                    <a:lnTo>
                      <a:pt x="1933" y="368"/>
                    </a:lnTo>
                    <a:lnTo>
                      <a:pt x="1845" y="344"/>
                    </a:lnTo>
                    <a:lnTo>
                      <a:pt x="1758" y="314"/>
                    </a:lnTo>
                    <a:lnTo>
                      <a:pt x="1673" y="279"/>
                    </a:lnTo>
                    <a:lnTo>
                      <a:pt x="1590" y="237"/>
                    </a:lnTo>
                    <a:close/>
                    <a:moveTo>
                      <a:pt x="200" y="0"/>
                    </a:moveTo>
                    <a:lnTo>
                      <a:pt x="224" y="4"/>
                    </a:lnTo>
                    <a:lnTo>
                      <a:pt x="248" y="15"/>
                    </a:lnTo>
                    <a:lnTo>
                      <a:pt x="323" y="56"/>
                    </a:lnTo>
                    <a:lnTo>
                      <a:pt x="401" y="92"/>
                    </a:lnTo>
                    <a:lnTo>
                      <a:pt x="480" y="122"/>
                    </a:lnTo>
                    <a:lnTo>
                      <a:pt x="560" y="146"/>
                    </a:lnTo>
                    <a:lnTo>
                      <a:pt x="642" y="165"/>
                    </a:lnTo>
                    <a:lnTo>
                      <a:pt x="725" y="179"/>
                    </a:lnTo>
                    <a:lnTo>
                      <a:pt x="808" y="187"/>
                    </a:lnTo>
                    <a:lnTo>
                      <a:pt x="891" y="190"/>
                    </a:lnTo>
                    <a:lnTo>
                      <a:pt x="974" y="187"/>
                    </a:lnTo>
                    <a:lnTo>
                      <a:pt x="1058" y="179"/>
                    </a:lnTo>
                    <a:lnTo>
                      <a:pt x="1140" y="165"/>
                    </a:lnTo>
                    <a:lnTo>
                      <a:pt x="1221" y="146"/>
                    </a:lnTo>
                    <a:lnTo>
                      <a:pt x="1302" y="122"/>
                    </a:lnTo>
                    <a:lnTo>
                      <a:pt x="1381" y="92"/>
                    </a:lnTo>
                    <a:lnTo>
                      <a:pt x="1459" y="56"/>
                    </a:lnTo>
                    <a:lnTo>
                      <a:pt x="1534" y="15"/>
                    </a:lnTo>
                    <a:lnTo>
                      <a:pt x="1556" y="5"/>
                    </a:lnTo>
                    <a:lnTo>
                      <a:pt x="1578" y="0"/>
                    </a:lnTo>
                    <a:lnTo>
                      <a:pt x="1602" y="0"/>
                    </a:lnTo>
                    <a:lnTo>
                      <a:pt x="1624" y="5"/>
                    </a:lnTo>
                    <a:lnTo>
                      <a:pt x="1646" y="15"/>
                    </a:lnTo>
                    <a:lnTo>
                      <a:pt x="1721" y="56"/>
                    </a:lnTo>
                    <a:lnTo>
                      <a:pt x="1799" y="92"/>
                    </a:lnTo>
                    <a:lnTo>
                      <a:pt x="1878" y="122"/>
                    </a:lnTo>
                    <a:lnTo>
                      <a:pt x="1958" y="146"/>
                    </a:lnTo>
                    <a:lnTo>
                      <a:pt x="2041" y="165"/>
                    </a:lnTo>
                    <a:lnTo>
                      <a:pt x="2123" y="179"/>
                    </a:lnTo>
                    <a:lnTo>
                      <a:pt x="2206" y="187"/>
                    </a:lnTo>
                    <a:lnTo>
                      <a:pt x="2289" y="190"/>
                    </a:lnTo>
                    <a:lnTo>
                      <a:pt x="2372" y="187"/>
                    </a:lnTo>
                    <a:lnTo>
                      <a:pt x="2456" y="179"/>
                    </a:lnTo>
                    <a:lnTo>
                      <a:pt x="2538" y="165"/>
                    </a:lnTo>
                    <a:lnTo>
                      <a:pt x="2619" y="146"/>
                    </a:lnTo>
                    <a:lnTo>
                      <a:pt x="2700" y="122"/>
                    </a:lnTo>
                    <a:lnTo>
                      <a:pt x="2779" y="92"/>
                    </a:lnTo>
                    <a:lnTo>
                      <a:pt x="2857" y="56"/>
                    </a:lnTo>
                    <a:lnTo>
                      <a:pt x="2932" y="15"/>
                    </a:lnTo>
                    <a:lnTo>
                      <a:pt x="2955" y="4"/>
                    </a:lnTo>
                    <a:lnTo>
                      <a:pt x="2981" y="0"/>
                    </a:lnTo>
                    <a:lnTo>
                      <a:pt x="3006" y="1"/>
                    </a:lnTo>
                    <a:lnTo>
                      <a:pt x="3031" y="9"/>
                    </a:lnTo>
                    <a:lnTo>
                      <a:pt x="3049" y="18"/>
                    </a:lnTo>
                    <a:lnTo>
                      <a:pt x="3065" y="31"/>
                    </a:lnTo>
                    <a:lnTo>
                      <a:pt x="3079" y="47"/>
                    </a:lnTo>
                    <a:lnTo>
                      <a:pt x="3089" y="65"/>
                    </a:lnTo>
                    <a:lnTo>
                      <a:pt x="3096" y="84"/>
                    </a:lnTo>
                    <a:lnTo>
                      <a:pt x="3124" y="212"/>
                    </a:lnTo>
                    <a:lnTo>
                      <a:pt x="3145" y="340"/>
                    </a:lnTo>
                    <a:lnTo>
                      <a:pt x="3162" y="468"/>
                    </a:lnTo>
                    <a:lnTo>
                      <a:pt x="3174" y="596"/>
                    </a:lnTo>
                    <a:lnTo>
                      <a:pt x="3179" y="724"/>
                    </a:lnTo>
                    <a:lnTo>
                      <a:pt x="3180" y="852"/>
                    </a:lnTo>
                    <a:lnTo>
                      <a:pt x="3175" y="979"/>
                    </a:lnTo>
                    <a:lnTo>
                      <a:pt x="3165" y="1106"/>
                    </a:lnTo>
                    <a:lnTo>
                      <a:pt x="3151" y="1232"/>
                    </a:lnTo>
                    <a:lnTo>
                      <a:pt x="3130" y="1357"/>
                    </a:lnTo>
                    <a:lnTo>
                      <a:pt x="3105" y="1480"/>
                    </a:lnTo>
                    <a:lnTo>
                      <a:pt x="3075" y="1602"/>
                    </a:lnTo>
                    <a:lnTo>
                      <a:pt x="3040" y="1723"/>
                    </a:lnTo>
                    <a:lnTo>
                      <a:pt x="2999" y="1842"/>
                    </a:lnTo>
                    <a:lnTo>
                      <a:pt x="2954" y="1961"/>
                    </a:lnTo>
                    <a:lnTo>
                      <a:pt x="2905" y="2076"/>
                    </a:lnTo>
                    <a:lnTo>
                      <a:pt x="2851" y="2190"/>
                    </a:lnTo>
                    <a:lnTo>
                      <a:pt x="2791" y="2301"/>
                    </a:lnTo>
                    <a:lnTo>
                      <a:pt x="2728" y="2410"/>
                    </a:lnTo>
                    <a:lnTo>
                      <a:pt x="2660" y="2516"/>
                    </a:lnTo>
                    <a:lnTo>
                      <a:pt x="2586" y="2621"/>
                    </a:lnTo>
                    <a:lnTo>
                      <a:pt x="2509" y="2721"/>
                    </a:lnTo>
                    <a:lnTo>
                      <a:pt x="2428" y="2819"/>
                    </a:lnTo>
                    <a:lnTo>
                      <a:pt x="2342" y="2915"/>
                    </a:lnTo>
                    <a:lnTo>
                      <a:pt x="2251" y="3007"/>
                    </a:lnTo>
                    <a:lnTo>
                      <a:pt x="2157" y="3095"/>
                    </a:lnTo>
                    <a:lnTo>
                      <a:pt x="2059" y="3180"/>
                    </a:lnTo>
                    <a:lnTo>
                      <a:pt x="1955" y="3261"/>
                    </a:lnTo>
                    <a:lnTo>
                      <a:pt x="1656" y="3486"/>
                    </a:lnTo>
                    <a:lnTo>
                      <a:pt x="1636" y="3499"/>
                    </a:lnTo>
                    <a:lnTo>
                      <a:pt x="1614" y="3506"/>
                    </a:lnTo>
                    <a:lnTo>
                      <a:pt x="1590" y="3508"/>
                    </a:lnTo>
                    <a:lnTo>
                      <a:pt x="1567" y="3506"/>
                    </a:lnTo>
                    <a:lnTo>
                      <a:pt x="1544" y="3499"/>
                    </a:lnTo>
                    <a:lnTo>
                      <a:pt x="1523" y="3486"/>
                    </a:lnTo>
                    <a:lnTo>
                      <a:pt x="1224" y="3261"/>
                    </a:lnTo>
                    <a:lnTo>
                      <a:pt x="1122" y="3180"/>
                    </a:lnTo>
                    <a:lnTo>
                      <a:pt x="1023" y="3095"/>
                    </a:lnTo>
                    <a:lnTo>
                      <a:pt x="929" y="3007"/>
                    </a:lnTo>
                    <a:lnTo>
                      <a:pt x="839" y="2915"/>
                    </a:lnTo>
                    <a:lnTo>
                      <a:pt x="752" y="2819"/>
                    </a:lnTo>
                    <a:lnTo>
                      <a:pt x="671" y="2721"/>
                    </a:lnTo>
                    <a:lnTo>
                      <a:pt x="593" y="2621"/>
                    </a:lnTo>
                    <a:lnTo>
                      <a:pt x="521" y="2516"/>
                    </a:lnTo>
                    <a:lnTo>
                      <a:pt x="453" y="2410"/>
                    </a:lnTo>
                    <a:lnTo>
                      <a:pt x="388" y="2301"/>
                    </a:lnTo>
                    <a:lnTo>
                      <a:pt x="330" y="2190"/>
                    </a:lnTo>
                    <a:lnTo>
                      <a:pt x="275" y="2076"/>
                    </a:lnTo>
                    <a:lnTo>
                      <a:pt x="225" y="1961"/>
                    </a:lnTo>
                    <a:lnTo>
                      <a:pt x="180" y="1842"/>
                    </a:lnTo>
                    <a:lnTo>
                      <a:pt x="141" y="1723"/>
                    </a:lnTo>
                    <a:lnTo>
                      <a:pt x="106" y="1602"/>
                    </a:lnTo>
                    <a:lnTo>
                      <a:pt x="75" y="1480"/>
                    </a:lnTo>
                    <a:lnTo>
                      <a:pt x="50" y="1357"/>
                    </a:lnTo>
                    <a:lnTo>
                      <a:pt x="30" y="1232"/>
                    </a:lnTo>
                    <a:lnTo>
                      <a:pt x="15" y="1106"/>
                    </a:lnTo>
                    <a:lnTo>
                      <a:pt x="4" y="979"/>
                    </a:lnTo>
                    <a:lnTo>
                      <a:pt x="0" y="852"/>
                    </a:lnTo>
                    <a:lnTo>
                      <a:pt x="0" y="724"/>
                    </a:lnTo>
                    <a:lnTo>
                      <a:pt x="6" y="596"/>
                    </a:lnTo>
                    <a:lnTo>
                      <a:pt x="17" y="468"/>
                    </a:lnTo>
                    <a:lnTo>
                      <a:pt x="34" y="340"/>
                    </a:lnTo>
                    <a:lnTo>
                      <a:pt x="57" y="212"/>
                    </a:lnTo>
                    <a:lnTo>
                      <a:pt x="84" y="84"/>
                    </a:lnTo>
                    <a:lnTo>
                      <a:pt x="91" y="65"/>
                    </a:lnTo>
                    <a:lnTo>
                      <a:pt x="101" y="47"/>
                    </a:lnTo>
                    <a:lnTo>
                      <a:pt x="114" y="31"/>
                    </a:lnTo>
                    <a:lnTo>
                      <a:pt x="130" y="18"/>
                    </a:lnTo>
                    <a:lnTo>
                      <a:pt x="148" y="9"/>
                    </a:lnTo>
                    <a:lnTo>
                      <a:pt x="174" y="1"/>
                    </a:lnTo>
                    <a:lnTo>
                      <a:pt x="200" y="0"/>
                    </a:lnTo>
                    <a:close/>
                  </a:path>
                </a:pathLst>
              </a:custGeom>
              <a:grp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" name="Freeform 439"/>
              <p:cNvSpPr/>
              <p:nvPr/>
            </p:nvSpPr>
            <p:spPr>
              <a:xfrm>
                <a:off x="2885400" y="1796760"/>
                <a:ext cx="268560" cy="290160"/>
              </a:xfrm>
              <a:custGeom>
                <a:avLst/>
                <a:gdLst/>
                <a:ahLst/>
                <a:cxnLst/>
                <a:rect l="l" t="t" r="r" b="b"/>
                <a:pathLst>
                  <a:path w="2428" h="2629">
                    <a:moveTo>
                      <a:pt x="1214" y="154"/>
                    </a:moveTo>
                    <a:lnTo>
                      <a:pt x="1118" y="190"/>
                    </a:lnTo>
                    <a:lnTo>
                      <a:pt x="1021" y="222"/>
                    </a:lnTo>
                    <a:lnTo>
                      <a:pt x="922" y="249"/>
                    </a:lnTo>
                    <a:lnTo>
                      <a:pt x="820" y="269"/>
                    </a:lnTo>
                    <a:lnTo>
                      <a:pt x="719" y="284"/>
                    </a:lnTo>
                    <a:lnTo>
                      <a:pt x="617" y="293"/>
                    </a:lnTo>
                    <a:lnTo>
                      <a:pt x="515" y="296"/>
                    </a:lnTo>
                    <a:lnTo>
                      <a:pt x="423" y="294"/>
                    </a:lnTo>
                    <a:lnTo>
                      <a:pt x="332" y="286"/>
                    </a:lnTo>
                    <a:lnTo>
                      <a:pt x="241" y="274"/>
                    </a:lnTo>
                    <a:lnTo>
                      <a:pt x="150" y="258"/>
                    </a:lnTo>
                    <a:lnTo>
                      <a:pt x="147" y="385"/>
                    </a:lnTo>
                    <a:lnTo>
                      <a:pt x="150" y="512"/>
                    </a:lnTo>
                    <a:lnTo>
                      <a:pt x="161" y="639"/>
                    </a:lnTo>
                    <a:lnTo>
                      <a:pt x="176" y="766"/>
                    </a:lnTo>
                    <a:lnTo>
                      <a:pt x="198" y="891"/>
                    </a:lnTo>
                    <a:lnTo>
                      <a:pt x="227" y="1016"/>
                    </a:lnTo>
                    <a:lnTo>
                      <a:pt x="261" y="1138"/>
                    </a:lnTo>
                    <a:lnTo>
                      <a:pt x="302" y="1259"/>
                    </a:lnTo>
                    <a:lnTo>
                      <a:pt x="349" y="1377"/>
                    </a:lnTo>
                    <a:lnTo>
                      <a:pt x="399" y="1489"/>
                    </a:lnTo>
                    <a:lnTo>
                      <a:pt x="454" y="1598"/>
                    </a:lnTo>
                    <a:lnTo>
                      <a:pt x="514" y="1704"/>
                    </a:lnTo>
                    <a:lnTo>
                      <a:pt x="580" y="1807"/>
                    </a:lnTo>
                    <a:lnTo>
                      <a:pt x="650" y="1906"/>
                    </a:lnTo>
                    <a:lnTo>
                      <a:pt x="725" y="2002"/>
                    </a:lnTo>
                    <a:lnTo>
                      <a:pt x="804" y="2095"/>
                    </a:lnTo>
                    <a:lnTo>
                      <a:pt x="888" y="2184"/>
                    </a:lnTo>
                    <a:lnTo>
                      <a:pt x="976" y="2268"/>
                    </a:lnTo>
                    <a:lnTo>
                      <a:pt x="1068" y="2349"/>
                    </a:lnTo>
                    <a:lnTo>
                      <a:pt x="1164" y="2425"/>
                    </a:lnTo>
                    <a:lnTo>
                      <a:pt x="1214" y="2463"/>
                    </a:lnTo>
                    <a:lnTo>
                      <a:pt x="1264" y="2425"/>
                    </a:lnTo>
                    <a:lnTo>
                      <a:pt x="1360" y="2349"/>
                    </a:lnTo>
                    <a:lnTo>
                      <a:pt x="1452" y="2268"/>
                    </a:lnTo>
                    <a:lnTo>
                      <a:pt x="1540" y="2184"/>
                    </a:lnTo>
                    <a:lnTo>
                      <a:pt x="1624" y="2095"/>
                    </a:lnTo>
                    <a:lnTo>
                      <a:pt x="1703" y="2002"/>
                    </a:lnTo>
                    <a:lnTo>
                      <a:pt x="1778" y="1906"/>
                    </a:lnTo>
                    <a:lnTo>
                      <a:pt x="1848" y="1807"/>
                    </a:lnTo>
                    <a:lnTo>
                      <a:pt x="1913" y="1704"/>
                    </a:lnTo>
                    <a:lnTo>
                      <a:pt x="1974" y="1598"/>
                    </a:lnTo>
                    <a:lnTo>
                      <a:pt x="2030" y="1489"/>
                    </a:lnTo>
                    <a:lnTo>
                      <a:pt x="2080" y="1377"/>
                    </a:lnTo>
                    <a:lnTo>
                      <a:pt x="2127" y="1259"/>
                    </a:lnTo>
                    <a:lnTo>
                      <a:pt x="2167" y="1138"/>
                    </a:lnTo>
                    <a:lnTo>
                      <a:pt x="2201" y="1016"/>
                    </a:lnTo>
                    <a:lnTo>
                      <a:pt x="2229" y="891"/>
                    </a:lnTo>
                    <a:lnTo>
                      <a:pt x="2252" y="766"/>
                    </a:lnTo>
                    <a:lnTo>
                      <a:pt x="2268" y="639"/>
                    </a:lnTo>
                    <a:lnTo>
                      <a:pt x="2277" y="512"/>
                    </a:lnTo>
                    <a:lnTo>
                      <a:pt x="2280" y="385"/>
                    </a:lnTo>
                    <a:lnTo>
                      <a:pt x="2277" y="258"/>
                    </a:lnTo>
                    <a:lnTo>
                      <a:pt x="2188" y="274"/>
                    </a:lnTo>
                    <a:lnTo>
                      <a:pt x="2097" y="286"/>
                    </a:lnTo>
                    <a:lnTo>
                      <a:pt x="2005" y="294"/>
                    </a:lnTo>
                    <a:lnTo>
                      <a:pt x="1913" y="296"/>
                    </a:lnTo>
                    <a:lnTo>
                      <a:pt x="1811" y="293"/>
                    </a:lnTo>
                    <a:lnTo>
                      <a:pt x="1708" y="284"/>
                    </a:lnTo>
                    <a:lnTo>
                      <a:pt x="1607" y="269"/>
                    </a:lnTo>
                    <a:lnTo>
                      <a:pt x="1507" y="249"/>
                    </a:lnTo>
                    <a:lnTo>
                      <a:pt x="1407" y="222"/>
                    </a:lnTo>
                    <a:lnTo>
                      <a:pt x="1309" y="190"/>
                    </a:lnTo>
                    <a:lnTo>
                      <a:pt x="1214" y="154"/>
                    </a:lnTo>
                    <a:close/>
                    <a:moveTo>
                      <a:pt x="1204" y="0"/>
                    </a:moveTo>
                    <a:lnTo>
                      <a:pt x="1224" y="0"/>
                    </a:lnTo>
                    <a:lnTo>
                      <a:pt x="1244" y="6"/>
                    </a:lnTo>
                    <a:lnTo>
                      <a:pt x="1335" y="43"/>
                    </a:lnTo>
                    <a:lnTo>
                      <a:pt x="1429" y="75"/>
                    </a:lnTo>
                    <a:lnTo>
                      <a:pt x="1524" y="101"/>
                    </a:lnTo>
                    <a:lnTo>
                      <a:pt x="1620" y="122"/>
                    </a:lnTo>
                    <a:lnTo>
                      <a:pt x="1717" y="136"/>
                    </a:lnTo>
                    <a:lnTo>
                      <a:pt x="1815" y="145"/>
                    </a:lnTo>
                    <a:lnTo>
                      <a:pt x="1913" y="149"/>
                    </a:lnTo>
                    <a:lnTo>
                      <a:pt x="2018" y="144"/>
                    </a:lnTo>
                    <a:lnTo>
                      <a:pt x="2121" y="135"/>
                    </a:lnTo>
                    <a:lnTo>
                      <a:pt x="2225" y="119"/>
                    </a:lnTo>
                    <a:lnTo>
                      <a:pt x="2327" y="95"/>
                    </a:lnTo>
                    <a:lnTo>
                      <a:pt x="2343" y="93"/>
                    </a:lnTo>
                    <a:lnTo>
                      <a:pt x="2358" y="94"/>
                    </a:lnTo>
                    <a:lnTo>
                      <a:pt x="2374" y="98"/>
                    </a:lnTo>
                    <a:lnTo>
                      <a:pt x="2388" y="106"/>
                    </a:lnTo>
                    <a:lnTo>
                      <a:pt x="2400" y="117"/>
                    </a:lnTo>
                    <a:lnTo>
                      <a:pt x="2410" y="130"/>
                    </a:lnTo>
                    <a:lnTo>
                      <a:pt x="2416" y="144"/>
                    </a:lnTo>
                    <a:lnTo>
                      <a:pt x="2419" y="160"/>
                    </a:lnTo>
                    <a:lnTo>
                      <a:pt x="2427" y="290"/>
                    </a:lnTo>
                    <a:lnTo>
                      <a:pt x="2428" y="421"/>
                    </a:lnTo>
                    <a:lnTo>
                      <a:pt x="2423" y="551"/>
                    </a:lnTo>
                    <a:lnTo>
                      <a:pt x="2412" y="681"/>
                    </a:lnTo>
                    <a:lnTo>
                      <a:pt x="2395" y="810"/>
                    </a:lnTo>
                    <a:lnTo>
                      <a:pt x="2371" y="938"/>
                    </a:lnTo>
                    <a:lnTo>
                      <a:pt x="2341" y="1065"/>
                    </a:lnTo>
                    <a:lnTo>
                      <a:pt x="2305" y="1190"/>
                    </a:lnTo>
                    <a:lnTo>
                      <a:pt x="2263" y="1313"/>
                    </a:lnTo>
                    <a:lnTo>
                      <a:pt x="2215" y="1435"/>
                    </a:lnTo>
                    <a:lnTo>
                      <a:pt x="2167" y="1543"/>
                    </a:lnTo>
                    <a:lnTo>
                      <a:pt x="2114" y="1649"/>
                    </a:lnTo>
                    <a:lnTo>
                      <a:pt x="2056" y="1753"/>
                    </a:lnTo>
                    <a:lnTo>
                      <a:pt x="1994" y="1853"/>
                    </a:lnTo>
                    <a:lnTo>
                      <a:pt x="1928" y="1951"/>
                    </a:lnTo>
                    <a:lnTo>
                      <a:pt x="1858" y="2045"/>
                    </a:lnTo>
                    <a:lnTo>
                      <a:pt x="1783" y="2137"/>
                    </a:lnTo>
                    <a:lnTo>
                      <a:pt x="1704" y="2225"/>
                    </a:lnTo>
                    <a:lnTo>
                      <a:pt x="1622" y="2311"/>
                    </a:lnTo>
                    <a:lnTo>
                      <a:pt x="1535" y="2392"/>
                    </a:lnTo>
                    <a:lnTo>
                      <a:pt x="1446" y="2470"/>
                    </a:lnTo>
                    <a:lnTo>
                      <a:pt x="1353" y="2543"/>
                    </a:lnTo>
                    <a:lnTo>
                      <a:pt x="1258" y="2614"/>
                    </a:lnTo>
                    <a:lnTo>
                      <a:pt x="1244" y="2622"/>
                    </a:lnTo>
                    <a:lnTo>
                      <a:pt x="1229" y="2627"/>
                    </a:lnTo>
                    <a:lnTo>
                      <a:pt x="1214" y="2629"/>
                    </a:lnTo>
                    <a:lnTo>
                      <a:pt x="1198" y="2627"/>
                    </a:lnTo>
                    <a:lnTo>
                      <a:pt x="1183" y="2622"/>
                    </a:lnTo>
                    <a:lnTo>
                      <a:pt x="1169" y="2614"/>
                    </a:lnTo>
                    <a:lnTo>
                      <a:pt x="1075" y="2543"/>
                    </a:lnTo>
                    <a:lnTo>
                      <a:pt x="982" y="2470"/>
                    </a:lnTo>
                    <a:lnTo>
                      <a:pt x="892" y="2392"/>
                    </a:lnTo>
                    <a:lnTo>
                      <a:pt x="807" y="2311"/>
                    </a:lnTo>
                    <a:lnTo>
                      <a:pt x="723" y="2225"/>
                    </a:lnTo>
                    <a:lnTo>
                      <a:pt x="645" y="2137"/>
                    </a:lnTo>
                    <a:lnTo>
                      <a:pt x="571" y="2045"/>
                    </a:lnTo>
                    <a:lnTo>
                      <a:pt x="500" y="1951"/>
                    </a:lnTo>
                    <a:lnTo>
                      <a:pt x="434" y="1853"/>
                    </a:lnTo>
                    <a:lnTo>
                      <a:pt x="371" y="1753"/>
                    </a:lnTo>
                    <a:lnTo>
                      <a:pt x="313" y="1649"/>
                    </a:lnTo>
                    <a:lnTo>
                      <a:pt x="261" y="1543"/>
                    </a:lnTo>
                    <a:lnTo>
                      <a:pt x="212" y="1435"/>
                    </a:lnTo>
                    <a:lnTo>
                      <a:pt x="164" y="1313"/>
                    </a:lnTo>
                    <a:lnTo>
                      <a:pt x="122" y="1190"/>
                    </a:lnTo>
                    <a:lnTo>
                      <a:pt x="87" y="1065"/>
                    </a:lnTo>
                    <a:lnTo>
                      <a:pt x="57" y="938"/>
                    </a:lnTo>
                    <a:lnTo>
                      <a:pt x="34" y="810"/>
                    </a:lnTo>
                    <a:lnTo>
                      <a:pt x="17" y="681"/>
                    </a:lnTo>
                    <a:lnTo>
                      <a:pt x="5" y="551"/>
                    </a:lnTo>
                    <a:lnTo>
                      <a:pt x="0" y="421"/>
                    </a:lnTo>
                    <a:lnTo>
                      <a:pt x="2" y="290"/>
                    </a:lnTo>
                    <a:lnTo>
                      <a:pt x="9" y="160"/>
                    </a:lnTo>
                    <a:lnTo>
                      <a:pt x="12" y="144"/>
                    </a:lnTo>
                    <a:lnTo>
                      <a:pt x="19" y="130"/>
                    </a:lnTo>
                    <a:lnTo>
                      <a:pt x="27" y="117"/>
                    </a:lnTo>
                    <a:lnTo>
                      <a:pt x="40" y="106"/>
                    </a:lnTo>
                    <a:lnTo>
                      <a:pt x="54" y="98"/>
                    </a:lnTo>
                    <a:lnTo>
                      <a:pt x="69" y="94"/>
                    </a:lnTo>
                    <a:lnTo>
                      <a:pt x="85" y="93"/>
                    </a:lnTo>
                    <a:lnTo>
                      <a:pt x="101" y="95"/>
                    </a:lnTo>
                    <a:lnTo>
                      <a:pt x="204" y="119"/>
                    </a:lnTo>
                    <a:lnTo>
                      <a:pt x="306" y="135"/>
                    </a:lnTo>
                    <a:lnTo>
                      <a:pt x="411" y="144"/>
                    </a:lnTo>
                    <a:lnTo>
                      <a:pt x="515" y="149"/>
                    </a:lnTo>
                    <a:lnTo>
                      <a:pt x="613" y="145"/>
                    </a:lnTo>
                    <a:lnTo>
                      <a:pt x="710" y="136"/>
                    </a:lnTo>
                    <a:lnTo>
                      <a:pt x="809" y="122"/>
                    </a:lnTo>
                    <a:lnTo>
                      <a:pt x="905" y="101"/>
                    </a:lnTo>
                    <a:lnTo>
                      <a:pt x="1000" y="75"/>
                    </a:lnTo>
                    <a:lnTo>
                      <a:pt x="1093" y="43"/>
                    </a:lnTo>
                    <a:lnTo>
                      <a:pt x="1184" y="6"/>
                    </a:lnTo>
                    <a:lnTo>
                      <a:pt x="1204" y="0"/>
                    </a:lnTo>
                    <a:close/>
                  </a:path>
                </a:pathLst>
              </a:custGeom>
              <a:grp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graphicFrame>
        <p:nvGraphicFramePr>
          <p:cNvPr id="111" name="Диаграмма 110"/>
          <p:cNvGraphicFramePr/>
          <p:nvPr/>
        </p:nvGraphicFramePr>
        <p:xfrm>
          <a:off x="647824" y="6084093"/>
          <a:ext cx="3096344" cy="1008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pSp>
        <p:nvGrpSpPr>
          <p:cNvPr id="76" name="Группа 75"/>
          <p:cNvGrpSpPr/>
          <p:nvPr/>
        </p:nvGrpSpPr>
        <p:grpSpPr>
          <a:xfrm>
            <a:off x="863848" y="1835621"/>
            <a:ext cx="3672408" cy="1656184"/>
            <a:chOff x="503808" y="1835621"/>
            <a:chExt cx="3672408" cy="1656184"/>
          </a:xfrm>
          <a:solidFill>
            <a:srgbClr val="E4E4E4"/>
          </a:solidFill>
        </p:grpSpPr>
        <p:sp>
          <p:nvSpPr>
            <p:cNvPr id="2" name="Скругленный прямоугольник 1"/>
            <p:cNvSpPr/>
            <p:nvPr/>
          </p:nvSpPr>
          <p:spPr>
            <a:xfrm>
              <a:off x="503808" y="1835621"/>
              <a:ext cx="3672408" cy="165618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2087984" y="1907629"/>
              <a:ext cx="1773242" cy="338554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>
                <a:defRPr sz="1100" b="1" i="0" u="none" strike="noStrike" kern="1200" baseline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</a:defRPr>
              </a:pPr>
              <a:r>
                <a:rPr lang="ru-RU" sz="1600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ОБРАЗОВАНИЕ</a:t>
              </a:r>
            </a:p>
          </p:txBody>
        </p:sp>
      </p:grpSp>
      <p:graphicFrame>
        <p:nvGraphicFramePr>
          <p:cNvPr id="148" name="Диаграмма 147"/>
          <p:cNvGraphicFramePr/>
          <p:nvPr/>
        </p:nvGraphicFramePr>
        <p:xfrm>
          <a:off x="1943968" y="1907629"/>
          <a:ext cx="3168352" cy="1443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pSp>
        <p:nvGrpSpPr>
          <p:cNvPr id="65" name="Группа 64"/>
          <p:cNvGrpSpPr/>
          <p:nvPr/>
        </p:nvGrpSpPr>
        <p:grpSpPr>
          <a:xfrm>
            <a:off x="3528144" y="5796061"/>
            <a:ext cx="2975952" cy="1368152"/>
            <a:chOff x="359792" y="5796062"/>
            <a:chExt cx="2975952" cy="1368152"/>
          </a:xfrm>
        </p:grpSpPr>
        <p:grpSp>
          <p:nvGrpSpPr>
            <p:cNvPr id="68" name="Группа 67"/>
            <p:cNvGrpSpPr/>
            <p:nvPr/>
          </p:nvGrpSpPr>
          <p:grpSpPr>
            <a:xfrm>
              <a:off x="359792" y="5796062"/>
              <a:ext cx="2975952" cy="1368152"/>
              <a:chOff x="1151880" y="1907629"/>
              <a:chExt cx="2758200" cy="1152128"/>
            </a:xfrm>
            <a:solidFill>
              <a:srgbClr val="E4E4E4"/>
            </a:solidFill>
          </p:grpSpPr>
          <p:sp>
            <p:nvSpPr>
              <p:cNvPr id="69" name="Скругленный прямоугольник 68"/>
              <p:cNvSpPr/>
              <p:nvPr/>
            </p:nvSpPr>
            <p:spPr>
              <a:xfrm>
                <a:off x="1151880" y="1907629"/>
                <a:ext cx="2736304" cy="115212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1" name="Прямоугольник 70"/>
              <p:cNvSpPr/>
              <p:nvPr/>
            </p:nvSpPr>
            <p:spPr>
              <a:xfrm>
                <a:off x="1752532" y="1907629"/>
                <a:ext cx="2157548" cy="38877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defRPr sz="1100" b="1" i="0" u="none" strike="noStrike" kern="1200" baseline="0">
                    <a:solidFill>
                      <a:prstClr val="black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r>
                  <a:rPr lang="ru-RU" sz="1200" dirty="0" smtClean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ОБЩЕГОСУДАРСТВЕННЫЕ </a:t>
                </a:r>
              </a:p>
              <a:p>
                <a:pPr algn="ctr">
                  <a:defRPr sz="1100" b="1" i="0" u="none" strike="noStrike" kern="1200" baseline="0">
                    <a:solidFill>
                      <a:prstClr val="black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r>
                  <a:rPr lang="ru-RU" sz="1200" dirty="0" smtClean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ВОПРОСЫ</a:t>
                </a:r>
                <a:endParaRPr lang="ru-RU" sz="1200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100" name="Group 86"/>
            <p:cNvGrpSpPr/>
            <p:nvPr/>
          </p:nvGrpSpPr>
          <p:grpSpPr>
            <a:xfrm>
              <a:off x="431800" y="6012086"/>
              <a:ext cx="1008112" cy="1008112"/>
              <a:chOff x="9164520" y="5817960"/>
              <a:chExt cx="375840" cy="376200"/>
            </a:xfrm>
            <a:solidFill>
              <a:schemeClr val="tx1"/>
            </a:solidFill>
          </p:grpSpPr>
          <p:sp>
            <p:nvSpPr>
              <p:cNvPr id="101" name="Freeform 88"/>
              <p:cNvSpPr/>
              <p:nvPr/>
            </p:nvSpPr>
            <p:spPr>
              <a:xfrm>
                <a:off x="9273960" y="5927400"/>
                <a:ext cx="156960" cy="156960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1388">
                    <a:moveTo>
                      <a:pt x="1007" y="944"/>
                    </a:moveTo>
                    <a:lnTo>
                      <a:pt x="990" y="997"/>
                    </a:lnTo>
                    <a:lnTo>
                      <a:pt x="969" y="1046"/>
                    </a:lnTo>
                    <a:lnTo>
                      <a:pt x="947" y="1090"/>
                    </a:lnTo>
                    <a:lnTo>
                      <a:pt x="922" y="1132"/>
                    </a:lnTo>
                    <a:lnTo>
                      <a:pt x="897" y="1169"/>
                    </a:lnTo>
                    <a:lnTo>
                      <a:pt x="940" y="1147"/>
                    </a:lnTo>
                    <a:lnTo>
                      <a:pt x="982" y="1122"/>
                    </a:lnTo>
                    <a:lnTo>
                      <a:pt x="1020" y="1093"/>
                    </a:lnTo>
                    <a:lnTo>
                      <a:pt x="1057" y="1060"/>
                    </a:lnTo>
                    <a:lnTo>
                      <a:pt x="1089" y="1025"/>
                    </a:lnTo>
                    <a:lnTo>
                      <a:pt x="1119" y="986"/>
                    </a:lnTo>
                    <a:lnTo>
                      <a:pt x="1144" y="944"/>
                    </a:lnTo>
                    <a:lnTo>
                      <a:pt x="1007" y="944"/>
                    </a:lnTo>
                    <a:close/>
                    <a:moveTo>
                      <a:pt x="745" y="944"/>
                    </a:moveTo>
                    <a:lnTo>
                      <a:pt x="745" y="1190"/>
                    </a:lnTo>
                    <a:lnTo>
                      <a:pt x="766" y="1166"/>
                    </a:lnTo>
                    <a:lnTo>
                      <a:pt x="790" y="1139"/>
                    </a:lnTo>
                    <a:lnTo>
                      <a:pt x="814" y="1108"/>
                    </a:lnTo>
                    <a:lnTo>
                      <a:pt x="836" y="1073"/>
                    </a:lnTo>
                    <a:lnTo>
                      <a:pt x="859" y="1035"/>
                    </a:lnTo>
                    <a:lnTo>
                      <a:pt x="880" y="991"/>
                    </a:lnTo>
                    <a:lnTo>
                      <a:pt x="899" y="944"/>
                    </a:lnTo>
                    <a:lnTo>
                      <a:pt x="745" y="944"/>
                    </a:lnTo>
                    <a:close/>
                    <a:moveTo>
                      <a:pt x="486" y="944"/>
                    </a:moveTo>
                    <a:lnTo>
                      <a:pt x="505" y="991"/>
                    </a:lnTo>
                    <a:lnTo>
                      <a:pt x="526" y="1034"/>
                    </a:lnTo>
                    <a:lnTo>
                      <a:pt x="549" y="1072"/>
                    </a:lnTo>
                    <a:lnTo>
                      <a:pt x="572" y="1107"/>
                    </a:lnTo>
                    <a:lnTo>
                      <a:pt x="595" y="1138"/>
                    </a:lnTo>
                    <a:lnTo>
                      <a:pt x="618" y="1165"/>
                    </a:lnTo>
                    <a:lnTo>
                      <a:pt x="640" y="1189"/>
                    </a:lnTo>
                    <a:lnTo>
                      <a:pt x="640" y="944"/>
                    </a:lnTo>
                    <a:lnTo>
                      <a:pt x="486" y="944"/>
                    </a:lnTo>
                    <a:close/>
                    <a:moveTo>
                      <a:pt x="241" y="944"/>
                    </a:moveTo>
                    <a:lnTo>
                      <a:pt x="266" y="986"/>
                    </a:lnTo>
                    <a:lnTo>
                      <a:pt x="296" y="1025"/>
                    </a:lnTo>
                    <a:lnTo>
                      <a:pt x="328" y="1060"/>
                    </a:lnTo>
                    <a:lnTo>
                      <a:pt x="364" y="1093"/>
                    </a:lnTo>
                    <a:lnTo>
                      <a:pt x="403" y="1122"/>
                    </a:lnTo>
                    <a:lnTo>
                      <a:pt x="444" y="1147"/>
                    </a:lnTo>
                    <a:lnTo>
                      <a:pt x="488" y="1169"/>
                    </a:lnTo>
                    <a:lnTo>
                      <a:pt x="463" y="1132"/>
                    </a:lnTo>
                    <a:lnTo>
                      <a:pt x="438" y="1090"/>
                    </a:lnTo>
                    <a:lnTo>
                      <a:pt x="416" y="1046"/>
                    </a:lnTo>
                    <a:lnTo>
                      <a:pt x="395" y="997"/>
                    </a:lnTo>
                    <a:lnTo>
                      <a:pt x="377" y="944"/>
                    </a:lnTo>
                    <a:lnTo>
                      <a:pt x="241" y="944"/>
                    </a:lnTo>
                    <a:close/>
                    <a:moveTo>
                      <a:pt x="1032" y="548"/>
                    </a:moveTo>
                    <a:lnTo>
                      <a:pt x="1039" y="595"/>
                    </a:lnTo>
                    <a:lnTo>
                      <a:pt x="1043" y="643"/>
                    </a:lnTo>
                    <a:lnTo>
                      <a:pt x="1044" y="694"/>
                    </a:lnTo>
                    <a:lnTo>
                      <a:pt x="1043" y="746"/>
                    </a:lnTo>
                    <a:lnTo>
                      <a:pt x="1039" y="794"/>
                    </a:lnTo>
                    <a:lnTo>
                      <a:pt x="1032" y="841"/>
                    </a:lnTo>
                    <a:lnTo>
                      <a:pt x="1188" y="841"/>
                    </a:lnTo>
                    <a:lnTo>
                      <a:pt x="1199" y="793"/>
                    </a:lnTo>
                    <a:lnTo>
                      <a:pt x="1206" y="745"/>
                    </a:lnTo>
                    <a:lnTo>
                      <a:pt x="1209" y="694"/>
                    </a:lnTo>
                    <a:lnTo>
                      <a:pt x="1206" y="644"/>
                    </a:lnTo>
                    <a:lnTo>
                      <a:pt x="1199" y="595"/>
                    </a:lnTo>
                    <a:lnTo>
                      <a:pt x="1188" y="548"/>
                    </a:lnTo>
                    <a:lnTo>
                      <a:pt x="1032" y="548"/>
                    </a:lnTo>
                    <a:close/>
                    <a:moveTo>
                      <a:pt x="745" y="548"/>
                    </a:moveTo>
                    <a:lnTo>
                      <a:pt x="745" y="841"/>
                    </a:lnTo>
                    <a:lnTo>
                      <a:pt x="926" y="841"/>
                    </a:lnTo>
                    <a:lnTo>
                      <a:pt x="934" y="794"/>
                    </a:lnTo>
                    <a:lnTo>
                      <a:pt x="938" y="746"/>
                    </a:lnTo>
                    <a:lnTo>
                      <a:pt x="940" y="694"/>
                    </a:lnTo>
                    <a:lnTo>
                      <a:pt x="938" y="642"/>
                    </a:lnTo>
                    <a:lnTo>
                      <a:pt x="934" y="594"/>
                    </a:lnTo>
                    <a:lnTo>
                      <a:pt x="926" y="548"/>
                    </a:lnTo>
                    <a:lnTo>
                      <a:pt x="745" y="548"/>
                    </a:lnTo>
                    <a:close/>
                    <a:moveTo>
                      <a:pt x="458" y="548"/>
                    </a:moveTo>
                    <a:lnTo>
                      <a:pt x="450" y="594"/>
                    </a:lnTo>
                    <a:lnTo>
                      <a:pt x="445" y="642"/>
                    </a:lnTo>
                    <a:lnTo>
                      <a:pt x="444" y="694"/>
                    </a:lnTo>
                    <a:lnTo>
                      <a:pt x="445" y="746"/>
                    </a:lnTo>
                    <a:lnTo>
                      <a:pt x="450" y="794"/>
                    </a:lnTo>
                    <a:lnTo>
                      <a:pt x="458" y="841"/>
                    </a:lnTo>
                    <a:lnTo>
                      <a:pt x="640" y="841"/>
                    </a:lnTo>
                    <a:lnTo>
                      <a:pt x="640" y="548"/>
                    </a:lnTo>
                    <a:lnTo>
                      <a:pt x="458" y="548"/>
                    </a:lnTo>
                    <a:close/>
                    <a:moveTo>
                      <a:pt x="197" y="548"/>
                    </a:moveTo>
                    <a:lnTo>
                      <a:pt x="185" y="595"/>
                    </a:lnTo>
                    <a:lnTo>
                      <a:pt x="178" y="643"/>
                    </a:lnTo>
                    <a:lnTo>
                      <a:pt x="176" y="694"/>
                    </a:lnTo>
                    <a:lnTo>
                      <a:pt x="178" y="745"/>
                    </a:lnTo>
                    <a:lnTo>
                      <a:pt x="185" y="793"/>
                    </a:lnTo>
                    <a:lnTo>
                      <a:pt x="197" y="841"/>
                    </a:lnTo>
                    <a:lnTo>
                      <a:pt x="352" y="841"/>
                    </a:lnTo>
                    <a:lnTo>
                      <a:pt x="345" y="794"/>
                    </a:lnTo>
                    <a:lnTo>
                      <a:pt x="341" y="746"/>
                    </a:lnTo>
                    <a:lnTo>
                      <a:pt x="340" y="694"/>
                    </a:lnTo>
                    <a:lnTo>
                      <a:pt x="341" y="643"/>
                    </a:lnTo>
                    <a:lnTo>
                      <a:pt x="346" y="595"/>
                    </a:lnTo>
                    <a:lnTo>
                      <a:pt x="352" y="548"/>
                    </a:lnTo>
                    <a:lnTo>
                      <a:pt x="197" y="548"/>
                    </a:lnTo>
                    <a:close/>
                    <a:moveTo>
                      <a:pt x="897" y="219"/>
                    </a:moveTo>
                    <a:lnTo>
                      <a:pt x="922" y="257"/>
                    </a:lnTo>
                    <a:lnTo>
                      <a:pt x="946" y="298"/>
                    </a:lnTo>
                    <a:lnTo>
                      <a:pt x="969" y="342"/>
                    </a:lnTo>
                    <a:lnTo>
                      <a:pt x="989" y="391"/>
                    </a:lnTo>
                    <a:lnTo>
                      <a:pt x="1007" y="444"/>
                    </a:lnTo>
                    <a:lnTo>
                      <a:pt x="1144" y="444"/>
                    </a:lnTo>
                    <a:lnTo>
                      <a:pt x="1119" y="402"/>
                    </a:lnTo>
                    <a:lnTo>
                      <a:pt x="1089" y="363"/>
                    </a:lnTo>
                    <a:lnTo>
                      <a:pt x="1057" y="328"/>
                    </a:lnTo>
                    <a:lnTo>
                      <a:pt x="1020" y="296"/>
                    </a:lnTo>
                    <a:lnTo>
                      <a:pt x="982" y="266"/>
                    </a:lnTo>
                    <a:lnTo>
                      <a:pt x="940" y="241"/>
                    </a:lnTo>
                    <a:lnTo>
                      <a:pt x="897" y="219"/>
                    </a:lnTo>
                    <a:close/>
                    <a:moveTo>
                      <a:pt x="488" y="219"/>
                    </a:moveTo>
                    <a:lnTo>
                      <a:pt x="444" y="241"/>
                    </a:lnTo>
                    <a:lnTo>
                      <a:pt x="403" y="266"/>
                    </a:lnTo>
                    <a:lnTo>
                      <a:pt x="364" y="296"/>
                    </a:lnTo>
                    <a:lnTo>
                      <a:pt x="328" y="328"/>
                    </a:lnTo>
                    <a:lnTo>
                      <a:pt x="296" y="363"/>
                    </a:lnTo>
                    <a:lnTo>
                      <a:pt x="266" y="402"/>
                    </a:lnTo>
                    <a:lnTo>
                      <a:pt x="241" y="444"/>
                    </a:lnTo>
                    <a:lnTo>
                      <a:pt x="377" y="444"/>
                    </a:lnTo>
                    <a:lnTo>
                      <a:pt x="395" y="391"/>
                    </a:lnTo>
                    <a:lnTo>
                      <a:pt x="416" y="342"/>
                    </a:lnTo>
                    <a:lnTo>
                      <a:pt x="438" y="298"/>
                    </a:lnTo>
                    <a:lnTo>
                      <a:pt x="463" y="256"/>
                    </a:lnTo>
                    <a:lnTo>
                      <a:pt x="488" y="219"/>
                    </a:lnTo>
                    <a:close/>
                    <a:moveTo>
                      <a:pt x="745" y="199"/>
                    </a:moveTo>
                    <a:lnTo>
                      <a:pt x="745" y="444"/>
                    </a:lnTo>
                    <a:lnTo>
                      <a:pt x="899" y="444"/>
                    </a:lnTo>
                    <a:lnTo>
                      <a:pt x="880" y="397"/>
                    </a:lnTo>
                    <a:lnTo>
                      <a:pt x="858" y="354"/>
                    </a:lnTo>
                    <a:lnTo>
                      <a:pt x="836" y="316"/>
                    </a:lnTo>
                    <a:lnTo>
                      <a:pt x="813" y="281"/>
                    </a:lnTo>
                    <a:lnTo>
                      <a:pt x="790" y="250"/>
                    </a:lnTo>
                    <a:lnTo>
                      <a:pt x="766" y="223"/>
                    </a:lnTo>
                    <a:lnTo>
                      <a:pt x="745" y="199"/>
                    </a:lnTo>
                    <a:close/>
                    <a:moveTo>
                      <a:pt x="640" y="199"/>
                    </a:moveTo>
                    <a:lnTo>
                      <a:pt x="618" y="223"/>
                    </a:lnTo>
                    <a:lnTo>
                      <a:pt x="595" y="250"/>
                    </a:lnTo>
                    <a:lnTo>
                      <a:pt x="571" y="280"/>
                    </a:lnTo>
                    <a:lnTo>
                      <a:pt x="548" y="316"/>
                    </a:lnTo>
                    <a:lnTo>
                      <a:pt x="525" y="354"/>
                    </a:lnTo>
                    <a:lnTo>
                      <a:pt x="505" y="397"/>
                    </a:lnTo>
                    <a:lnTo>
                      <a:pt x="486" y="444"/>
                    </a:lnTo>
                    <a:lnTo>
                      <a:pt x="640" y="444"/>
                    </a:lnTo>
                    <a:lnTo>
                      <a:pt x="640" y="199"/>
                    </a:lnTo>
                    <a:close/>
                    <a:moveTo>
                      <a:pt x="692" y="0"/>
                    </a:moveTo>
                    <a:lnTo>
                      <a:pt x="759" y="3"/>
                    </a:lnTo>
                    <a:lnTo>
                      <a:pt x="824" y="13"/>
                    </a:lnTo>
                    <a:lnTo>
                      <a:pt x="887" y="28"/>
                    </a:lnTo>
                    <a:lnTo>
                      <a:pt x="947" y="49"/>
                    </a:lnTo>
                    <a:lnTo>
                      <a:pt x="1005" y="75"/>
                    </a:lnTo>
                    <a:lnTo>
                      <a:pt x="1060" y="106"/>
                    </a:lnTo>
                    <a:lnTo>
                      <a:pt x="1112" y="142"/>
                    </a:lnTo>
                    <a:lnTo>
                      <a:pt x="1159" y="182"/>
                    </a:lnTo>
                    <a:lnTo>
                      <a:pt x="1204" y="227"/>
                    </a:lnTo>
                    <a:lnTo>
                      <a:pt x="1243" y="274"/>
                    </a:lnTo>
                    <a:lnTo>
                      <a:pt x="1280" y="326"/>
                    </a:lnTo>
                    <a:lnTo>
                      <a:pt x="1310" y="382"/>
                    </a:lnTo>
                    <a:lnTo>
                      <a:pt x="1336" y="439"/>
                    </a:lnTo>
                    <a:lnTo>
                      <a:pt x="1358" y="499"/>
                    </a:lnTo>
                    <a:lnTo>
                      <a:pt x="1373" y="562"/>
                    </a:lnTo>
                    <a:lnTo>
                      <a:pt x="1382" y="627"/>
                    </a:lnTo>
                    <a:lnTo>
                      <a:pt x="1385" y="694"/>
                    </a:lnTo>
                    <a:lnTo>
                      <a:pt x="1382" y="761"/>
                    </a:lnTo>
                    <a:lnTo>
                      <a:pt x="1373" y="826"/>
                    </a:lnTo>
                    <a:lnTo>
                      <a:pt x="1358" y="889"/>
                    </a:lnTo>
                    <a:lnTo>
                      <a:pt x="1336" y="949"/>
                    </a:lnTo>
                    <a:lnTo>
                      <a:pt x="1310" y="1007"/>
                    </a:lnTo>
                    <a:lnTo>
                      <a:pt x="1280" y="1062"/>
                    </a:lnTo>
                    <a:lnTo>
                      <a:pt x="1243" y="1114"/>
                    </a:lnTo>
                    <a:lnTo>
                      <a:pt x="1204" y="1161"/>
                    </a:lnTo>
                    <a:lnTo>
                      <a:pt x="1159" y="1206"/>
                    </a:lnTo>
                    <a:lnTo>
                      <a:pt x="1112" y="1247"/>
                    </a:lnTo>
                    <a:lnTo>
                      <a:pt x="1060" y="1282"/>
                    </a:lnTo>
                    <a:lnTo>
                      <a:pt x="1005" y="1314"/>
                    </a:lnTo>
                    <a:lnTo>
                      <a:pt x="947" y="1339"/>
                    </a:lnTo>
                    <a:lnTo>
                      <a:pt x="887" y="1360"/>
                    </a:lnTo>
                    <a:lnTo>
                      <a:pt x="824" y="1375"/>
                    </a:lnTo>
                    <a:lnTo>
                      <a:pt x="759" y="1384"/>
                    </a:lnTo>
                    <a:lnTo>
                      <a:pt x="692" y="1388"/>
                    </a:lnTo>
                    <a:lnTo>
                      <a:pt x="626" y="1384"/>
                    </a:lnTo>
                    <a:lnTo>
                      <a:pt x="561" y="1375"/>
                    </a:lnTo>
                    <a:lnTo>
                      <a:pt x="498" y="1360"/>
                    </a:lnTo>
                    <a:lnTo>
                      <a:pt x="437" y="1339"/>
                    </a:lnTo>
                    <a:lnTo>
                      <a:pt x="380" y="1314"/>
                    </a:lnTo>
                    <a:lnTo>
                      <a:pt x="325" y="1282"/>
                    </a:lnTo>
                    <a:lnTo>
                      <a:pt x="273" y="1247"/>
                    </a:lnTo>
                    <a:lnTo>
                      <a:pt x="226" y="1206"/>
                    </a:lnTo>
                    <a:lnTo>
                      <a:pt x="181" y="1161"/>
                    </a:lnTo>
                    <a:lnTo>
                      <a:pt x="141" y="1114"/>
                    </a:lnTo>
                    <a:lnTo>
                      <a:pt x="105" y="1062"/>
                    </a:lnTo>
                    <a:lnTo>
                      <a:pt x="74" y="1007"/>
                    </a:lnTo>
                    <a:lnTo>
                      <a:pt x="49" y="949"/>
                    </a:lnTo>
                    <a:lnTo>
                      <a:pt x="27" y="889"/>
                    </a:lnTo>
                    <a:lnTo>
                      <a:pt x="12" y="826"/>
                    </a:lnTo>
                    <a:lnTo>
                      <a:pt x="3" y="761"/>
                    </a:lnTo>
                    <a:lnTo>
                      <a:pt x="0" y="694"/>
                    </a:lnTo>
                    <a:lnTo>
                      <a:pt x="3" y="627"/>
                    </a:lnTo>
                    <a:lnTo>
                      <a:pt x="12" y="562"/>
                    </a:lnTo>
                    <a:lnTo>
                      <a:pt x="27" y="499"/>
                    </a:lnTo>
                    <a:lnTo>
                      <a:pt x="49" y="439"/>
                    </a:lnTo>
                    <a:lnTo>
                      <a:pt x="74" y="382"/>
                    </a:lnTo>
                    <a:lnTo>
                      <a:pt x="105" y="326"/>
                    </a:lnTo>
                    <a:lnTo>
                      <a:pt x="141" y="274"/>
                    </a:lnTo>
                    <a:lnTo>
                      <a:pt x="181" y="227"/>
                    </a:lnTo>
                    <a:lnTo>
                      <a:pt x="226" y="182"/>
                    </a:lnTo>
                    <a:lnTo>
                      <a:pt x="273" y="142"/>
                    </a:lnTo>
                    <a:lnTo>
                      <a:pt x="325" y="106"/>
                    </a:lnTo>
                    <a:lnTo>
                      <a:pt x="380" y="75"/>
                    </a:lnTo>
                    <a:lnTo>
                      <a:pt x="437" y="49"/>
                    </a:lnTo>
                    <a:lnTo>
                      <a:pt x="498" y="28"/>
                    </a:lnTo>
                    <a:lnTo>
                      <a:pt x="561" y="13"/>
                    </a:lnTo>
                    <a:lnTo>
                      <a:pt x="626" y="3"/>
                    </a:lnTo>
                    <a:lnTo>
                      <a:pt x="692" y="0"/>
                    </a:lnTo>
                    <a:close/>
                  </a:path>
                </a:pathLst>
              </a:custGeom>
              <a:grp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2" name="Freeform 89"/>
              <p:cNvSpPr/>
              <p:nvPr/>
            </p:nvSpPr>
            <p:spPr>
              <a:xfrm>
                <a:off x="9164520" y="5975280"/>
                <a:ext cx="91800" cy="6480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579">
                    <a:moveTo>
                      <a:pt x="290" y="0"/>
                    </a:moveTo>
                    <a:lnTo>
                      <a:pt x="330" y="3"/>
                    </a:lnTo>
                    <a:lnTo>
                      <a:pt x="370" y="11"/>
                    </a:lnTo>
                    <a:lnTo>
                      <a:pt x="407" y="25"/>
                    </a:lnTo>
                    <a:lnTo>
                      <a:pt x="441" y="43"/>
                    </a:lnTo>
                    <a:lnTo>
                      <a:pt x="473" y="65"/>
                    </a:lnTo>
                    <a:lnTo>
                      <a:pt x="501" y="91"/>
                    </a:lnTo>
                    <a:lnTo>
                      <a:pt x="525" y="121"/>
                    </a:lnTo>
                    <a:lnTo>
                      <a:pt x="546" y="154"/>
                    </a:lnTo>
                    <a:lnTo>
                      <a:pt x="562" y="190"/>
                    </a:lnTo>
                    <a:lnTo>
                      <a:pt x="809" y="190"/>
                    </a:lnTo>
                    <a:lnTo>
                      <a:pt x="806" y="231"/>
                    </a:lnTo>
                    <a:lnTo>
                      <a:pt x="805" y="273"/>
                    </a:lnTo>
                    <a:lnTo>
                      <a:pt x="807" y="332"/>
                    </a:lnTo>
                    <a:lnTo>
                      <a:pt x="813" y="391"/>
                    </a:lnTo>
                    <a:lnTo>
                      <a:pt x="562" y="391"/>
                    </a:lnTo>
                    <a:lnTo>
                      <a:pt x="546" y="426"/>
                    </a:lnTo>
                    <a:lnTo>
                      <a:pt x="525" y="459"/>
                    </a:lnTo>
                    <a:lnTo>
                      <a:pt x="500" y="489"/>
                    </a:lnTo>
                    <a:lnTo>
                      <a:pt x="473" y="515"/>
                    </a:lnTo>
                    <a:lnTo>
                      <a:pt x="440" y="538"/>
                    </a:lnTo>
                    <a:lnTo>
                      <a:pt x="406" y="555"/>
                    </a:lnTo>
                    <a:lnTo>
                      <a:pt x="370" y="568"/>
                    </a:lnTo>
                    <a:lnTo>
                      <a:pt x="330" y="577"/>
                    </a:lnTo>
                    <a:lnTo>
                      <a:pt x="290" y="579"/>
                    </a:lnTo>
                    <a:lnTo>
                      <a:pt x="247" y="576"/>
                    </a:lnTo>
                    <a:lnTo>
                      <a:pt x="207" y="567"/>
                    </a:lnTo>
                    <a:lnTo>
                      <a:pt x="168" y="553"/>
                    </a:lnTo>
                    <a:lnTo>
                      <a:pt x="133" y="533"/>
                    </a:lnTo>
                    <a:lnTo>
                      <a:pt x="100" y="508"/>
                    </a:lnTo>
                    <a:lnTo>
                      <a:pt x="71" y="480"/>
                    </a:lnTo>
                    <a:lnTo>
                      <a:pt x="47" y="447"/>
                    </a:lnTo>
                    <a:lnTo>
                      <a:pt x="27" y="412"/>
                    </a:lnTo>
                    <a:lnTo>
                      <a:pt x="12" y="373"/>
                    </a:lnTo>
                    <a:lnTo>
                      <a:pt x="3" y="333"/>
                    </a:lnTo>
                    <a:lnTo>
                      <a:pt x="0" y="289"/>
                    </a:lnTo>
                    <a:lnTo>
                      <a:pt x="0" y="289"/>
                    </a:lnTo>
                    <a:lnTo>
                      <a:pt x="3" y="247"/>
                    </a:lnTo>
                    <a:lnTo>
                      <a:pt x="12" y="206"/>
                    </a:lnTo>
                    <a:lnTo>
                      <a:pt x="27" y="168"/>
                    </a:lnTo>
                    <a:lnTo>
                      <a:pt x="47" y="132"/>
                    </a:lnTo>
                    <a:lnTo>
                      <a:pt x="71" y="100"/>
                    </a:lnTo>
                    <a:lnTo>
                      <a:pt x="99" y="71"/>
                    </a:lnTo>
                    <a:lnTo>
                      <a:pt x="132" y="47"/>
                    </a:lnTo>
                    <a:lnTo>
                      <a:pt x="167" y="27"/>
                    </a:lnTo>
                    <a:lnTo>
                      <a:pt x="206" y="12"/>
                    </a:lnTo>
                    <a:lnTo>
                      <a:pt x="247" y="3"/>
                    </a:lnTo>
                    <a:lnTo>
                      <a:pt x="290" y="0"/>
                    </a:lnTo>
                    <a:close/>
                  </a:path>
                </a:pathLst>
              </a:custGeom>
              <a:grp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3" name="Freeform 90"/>
              <p:cNvSpPr/>
              <p:nvPr/>
            </p:nvSpPr>
            <p:spPr>
              <a:xfrm>
                <a:off x="9320040" y="5817960"/>
                <a:ext cx="64800" cy="91800"/>
              </a:xfrm>
              <a:custGeom>
                <a:avLst/>
                <a:gdLst/>
                <a:ahLst/>
                <a:cxnLst/>
                <a:rect l="l" t="t" r="r" b="b"/>
                <a:pathLst>
                  <a:path w="579" h="812">
                    <a:moveTo>
                      <a:pt x="289" y="0"/>
                    </a:moveTo>
                    <a:lnTo>
                      <a:pt x="332" y="3"/>
                    </a:lnTo>
                    <a:lnTo>
                      <a:pt x="372" y="12"/>
                    </a:lnTo>
                    <a:lnTo>
                      <a:pt x="411" y="26"/>
                    </a:lnTo>
                    <a:lnTo>
                      <a:pt x="446" y="47"/>
                    </a:lnTo>
                    <a:lnTo>
                      <a:pt x="479" y="71"/>
                    </a:lnTo>
                    <a:lnTo>
                      <a:pt x="507" y="99"/>
                    </a:lnTo>
                    <a:lnTo>
                      <a:pt x="532" y="132"/>
                    </a:lnTo>
                    <a:lnTo>
                      <a:pt x="552" y="167"/>
                    </a:lnTo>
                    <a:lnTo>
                      <a:pt x="567" y="206"/>
                    </a:lnTo>
                    <a:lnTo>
                      <a:pt x="576" y="246"/>
                    </a:lnTo>
                    <a:lnTo>
                      <a:pt x="579" y="290"/>
                    </a:lnTo>
                    <a:lnTo>
                      <a:pt x="576" y="331"/>
                    </a:lnTo>
                    <a:lnTo>
                      <a:pt x="568" y="370"/>
                    </a:lnTo>
                    <a:lnTo>
                      <a:pt x="554" y="407"/>
                    </a:lnTo>
                    <a:lnTo>
                      <a:pt x="536" y="441"/>
                    </a:lnTo>
                    <a:lnTo>
                      <a:pt x="513" y="473"/>
                    </a:lnTo>
                    <a:lnTo>
                      <a:pt x="487" y="501"/>
                    </a:lnTo>
                    <a:lnTo>
                      <a:pt x="458" y="525"/>
                    </a:lnTo>
                    <a:lnTo>
                      <a:pt x="425" y="547"/>
                    </a:lnTo>
                    <a:lnTo>
                      <a:pt x="389" y="562"/>
                    </a:lnTo>
                    <a:lnTo>
                      <a:pt x="389" y="812"/>
                    </a:lnTo>
                    <a:lnTo>
                      <a:pt x="340" y="807"/>
                    </a:lnTo>
                    <a:lnTo>
                      <a:pt x="289" y="806"/>
                    </a:lnTo>
                    <a:lnTo>
                      <a:pt x="239" y="807"/>
                    </a:lnTo>
                    <a:lnTo>
                      <a:pt x="190" y="812"/>
                    </a:lnTo>
                    <a:lnTo>
                      <a:pt x="190" y="563"/>
                    </a:lnTo>
                    <a:lnTo>
                      <a:pt x="154" y="547"/>
                    </a:lnTo>
                    <a:lnTo>
                      <a:pt x="121" y="526"/>
                    </a:lnTo>
                    <a:lnTo>
                      <a:pt x="91" y="502"/>
                    </a:lnTo>
                    <a:lnTo>
                      <a:pt x="65" y="474"/>
                    </a:lnTo>
                    <a:lnTo>
                      <a:pt x="42" y="442"/>
                    </a:lnTo>
                    <a:lnTo>
                      <a:pt x="24" y="408"/>
                    </a:lnTo>
                    <a:lnTo>
                      <a:pt x="11" y="370"/>
                    </a:lnTo>
                    <a:lnTo>
                      <a:pt x="3" y="331"/>
                    </a:lnTo>
                    <a:lnTo>
                      <a:pt x="0" y="290"/>
                    </a:lnTo>
                    <a:lnTo>
                      <a:pt x="3" y="246"/>
                    </a:lnTo>
                    <a:lnTo>
                      <a:pt x="12" y="206"/>
                    </a:lnTo>
                    <a:lnTo>
                      <a:pt x="27" y="167"/>
                    </a:lnTo>
                    <a:lnTo>
                      <a:pt x="46" y="132"/>
                    </a:lnTo>
                    <a:lnTo>
                      <a:pt x="71" y="99"/>
                    </a:lnTo>
                    <a:lnTo>
                      <a:pt x="99" y="71"/>
                    </a:lnTo>
                    <a:lnTo>
                      <a:pt x="132" y="47"/>
                    </a:lnTo>
                    <a:lnTo>
                      <a:pt x="167" y="26"/>
                    </a:lnTo>
                    <a:lnTo>
                      <a:pt x="205" y="12"/>
                    </a:lnTo>
                    <a:lnTo>
                      <a:pt x="247" y="3"/>
                    </a:lnTo>
                    <a:lnTo>
                      <a:pt x="289" y="0"/>
                    </a:lnTo>
                    <a:close/>
                  </a:path>
                </a:pathLst>
              </a:custGeom>
              <a:grp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4" name="Freeform 91"/>
              <p:cNvSpPr/>
              <p:nvPr/>
            </p:nvSpPr>
            <p:spPr>
              <a:xfrm>
                <a:off x="9210600" y="5862600"/>
                <a:ext cx="82080" cy="82080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31">
                    <a:moveTo>
                      <a:pt x="290" y="0"/>
                    </a:moveTo>
                    <a:lnTo>
                      <a:pt x="332" y="4"/>
                    </a:lnTo>
                    <a:lnTo>
                      <a:pt x="373" y="13"/>
                    </a:lnTo>
                    <a:lnTo>
                      <a:pt x="411" y="27"/>
                    </a:lnTo>
                    <a:lnTo>
                      <a:pt x="446" y="46"/>
                    </a:lnTo>
                    <a:lnTo>
                      <a:pt x="479" y="71"/>
                    </a:lnTo>
                    <a:lnTo>
                      <a:pt x="507" y="100"/>
                    </a:lnTo>
                    <a:lnTo>
                      <a:pt x="531" y="131"/>
                    </a:lnTo>
                    <a:lnTo>
                      <a:pt x="552" y="168"/>
                    </a:lnTo>
                    <a:lnTo>
                      <a:pt x="566" y="206"/>
                    </a:lnTo>
                    <a:lnTo>
                      <a:pt x="575" y="247"/>
                    </a:lnTo>
                    <a:lnTo>
                      <a:pt x="578" y="290"/>
                    </a:lnTo>
                    <a:lnTo>
                      <a:pt x="575" y="332"/>
                    </a:lnTo>
                    <a:lnTo>
                      <a:pt x="566" y="373"/>
                    </a:lnTo>
                    <a:lnTo>
                      <a:pt x="552" y="411"/>
                    </a:lnTo>
                    <a:lnTo>
                      <a:pt x="728" y="589"/>
                    </a:lnTo>
                    <a:lnTo>
                      <a:pt x="677" y="632"/>
                    </a:lnTo>
                    <a:lnTo>
                      <a:pt x="630" y="680"/>
                    </a:lnTo>
                    <a:lnTo>
                      <a:pt x="587" y="731"/>
                    </a:lnTo>
                    <a:lnTo>
                      <a:pt x="410" y="553"/>
                    </a:lnTo>
                    <a:lnTo>
                      <a:pt x="372" y="568"/>
                    </a:lnTo>
                    <a:lnTo>
                      <a:pt x="331" y="578"/>
                    </a:lnTo>
                    <a:lnTo>
                      <a:pt x="288" y="581"/>
                    </a:lnTo>
                    <a:lnTo>
                      <a:pt x="246" y="577"/>
                    </a:lnTo>
                    <a:lnTo>
                      <a:pt x="204" y="567"/>
                    </a:lnTo>
                    <a:lnTo>
                      <a:pt x="166" y="553"/>
                    </a:lnTo>
                    <a:lnTo>
                      <a:pt x="131" y="533"/>
                    </a:lnTo>
                    <a:lnTo>
                      <a:pt x="98" y="509"/>
                    </a:lnTo>
                    <a:lnTo>
                      <a:pt x="70" y="480"/>
                    </a:lnTo>
                    <a:lnTo>
                      <a:pt x="46" y="448"/>
                    </a:lnTo>
                    <a:lnTo>
                      <a:pt x="26" y="412"/>
                    </a:lnTo>
                    <a:lnTo>
                      <a:pt x="12" y="374"/>
                    </a:lnTo>
                    <a:lnTo>
                      <a:pt x="3" y="333"/>
                    </a:lnTo>
                    <a:lnTo>
                      <a:pt x="0" y="290"/>
                    </a:lnTo>
                    <a:lnTo>
                      <a:pt x="3" y="247"/>
                    </a:lnTo>
                    <a:lnTo>
                      <a:pt x="12" y="206"/>
                    </a:lnTo>
                    <a:lnTo>
                      <a:pt x="26" y="168"/>
                    </a:lnTo>
                    <a:lnTo>
                      <a:pt x="47" y="132"/>
                    </a:lnTo>
                    <a:lnTo>
                      <a:pt x="71" y="100"/>
                    </a:lnTo>
                    <a:lnTo>
                      <a:pt x="99" y="72"/>
                    </a:lnTo>
                    <a:lnTo>
                      <a:pt x="132" y="47"/>
                    </a:lnTo>
                    <a:lnTo>
                      <a:pt x="167" y="27"/>
                    </a:lnTo>
                    <a:lnTo>
                      <a:pt x="205" y="13"/>
                    </a:lnTo>
                    <a:lnTo>
                      <a:pt x="246" y="4"/>
                    </a:lnTo>
                    <a:lnTo>
                      <a:pt x="290" y="0"/>
                    </a:lnTo>
                    <a:close/>
                  </a:path>
                </a:pathLst>
              </a:custGeom>
              <a:grp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5" name="Freeform 92"/>
              <p:cNvSpPr/>
              <p:nvPr/>
            </p:nvSpPr>
            <p:spPr>
              <a:xfrm>
                <a:off x="9413640" y="5862600"/>
                <a:ext cx="82080" cy="82080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30">
                    <a:moveTo>
                      <a:pt x="439" y="0"/>
                    </a:moveTo>
                    <a:lnTo>
                      <a:pt x="477" y="3"/>
                    </a:lnTo>
                    <a:lnTo>
                      <a:pt x="513" y="10"/>
                    </a:lnTo>
                    <a:lnTo>
                      <a:pt x="549" y="21"/>
                    </a:lnTo>
                    <a:lnTo>
                      <a:pt x="582" y="38"/>
                    </a:lnTo>
                    <a:lnTo>
                      <a:pt x="615" y="58"/>
                    </a:lnTo>
                    <a:lnTo>
                      <a:pt x="644" y="85"/>
                    </a:lnTo>
                    <a:lnTo>
                      <a:pt x="670" y="114"/>
                    </a:lnTo>
                    <a:lnTo>
                      <a:pt x="690" y="147"/>
                    </a:lnTo>
                    <a:lnTo>
                      <a:pt x="708" y="180"/>
                    </a:lnTo>
                    <a:lnTo>
                      <a:pt x="719" y="216"/>
                    </a:lnTo>
                    <a:lnTo>
                      <a:pt x="726" y="252"/>
                    </a:lnTo>
                    <a:lnTo>
                      <a:pt x="729" y="290"/>
                    </a:lnTo>
                    <a:lnTo>
                      <a:pt x="726" y="326"/>
                    </a:lnTo>
                    <a:lnTo>
                      <a:pt x="719" y="363"/>
                    </a:lnTo>
                    <a:lnTo>
                      <a:pt x="708" y="398"/>
                    </a:lnTo>
                    <a:lnTo>
                      <a:pt x="690" y="433"/>
                    </a:lnTo>
                    <a:lnTo>
                      <a:pt x="670" y="465"/>
                    </a:lnTo>
                    <a:lnTo>
                      <a:pt x="644" y="494"/>
                    </a:lnTo>
                    <a:lnTo>
                      <a:pt x="617" y="519"/>
                    </a:lnTo>
                    <a:lnTo>
                      <a:pt x="586" y="539"/>
                    </a:lnTo>
                    <a:lnTo>
                      <a:pt x="555" y="555"/>
                    </a:lnTo>
                    <a:lnTo>
                      <a:pt x="522" y="567"/>
                    </a:lnTo>
                    <a:lnTo>
                      <a:pt x="488" y="576"/>
                    </a:lnTo>
                    <a:lnTo>
                      <a:pt x="454" y="579"/>
                    </a:lnTo>
                    <a:lnTo>
                      <a:pt x="419" y="579"/>
                    </a:lnTo>
                    <a:lnTo>
                      <a:pt x="385" y="575"/>
                    </a:lnTo>
                    <a:lnTo>
                      <a:pt x="351" y="565"/>
                    </a:lnTo>
                    <a:lnTo>
                      <a:pt x="318" y="552"/>
                    </a:lnTo>
                    <a:lnTo>
                      <a:pt x="142" y="730"/>
                    </a:lnTo>
                    <a:lnTo>
                      <a:pt x="98" y="679"/>
                    </a:lnTo>
                    <a:lnTo>
                      <a:pt x="51" y="631"/>
                    </a:lnTo>
                    <a:lnTo>
                      <a:pt x="0" y="588"/>
                    </a:lnTo>
                    <a:lnTo>
                      <a:pt x="177" y="411"/>
                    </a:lnTo>
                    <a:lnTo>
                      <a:pt x="164" y="378"/>
                    </a:lnTo>
                    <a:lnTo>
                      <a:pt x="156" y="344"/>
                    </a:lnTo>
                    <a:lnTo>
                      <a:pt x="151" y="310"/>
                    </a:lnTo>
                    <a:lnTo>
                      <a:pt x="151" y="275"/>
                    </a:lnTo>
                    <a:lnTo>
                      <a:pt x="155" y="241"/>
                    </a:lnTo>
                    <a:lnTo>
                      <a:pt x="163" y="206"/>
                    </a:lnTo>
                    <a:lnTo>
                      <a:pt x="174" y="174"/>
                    </a:lnTo>
                    <a:lnTo>
                      <a:pt x="190" y="143"/>
                    </a:lnTo>
                    <a:lnTo>
                      <a:pt x="211" y="112"/>
                    </a:lnTo>
                    <a:lnTo>
                      <a:pt x="235" y="85"/>
                    </a:lnTo>
                    <a:lnTo>
                      <a:pt x="265" y="58"/>
                    </a:lnTo>
                    <a:lnTo>
                      <a:pt x="297" y="38"/>
                    </a:lnTo>
                    <a:lnTo>
                      <a:pt x="331" y="21"/>
                    </a:lnTo>
                    <a:lnTo>
                      <a:pt x="366" y="10"/>
                    </a:lnTo>
                    <a:lnTo>
                      <a:pt x="403" y="3"/>
                    </a:lnTo>
                    <a:lnTo>
                      <a:pt x="439" y="0"/>
                    </a:lnTo>
                    <a:close/>
                  </a:path>
                </a:pathLst>
              </a:custGeom>
              <a:grp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6" name="Freeform 93"/>
              <p:cNvSpPr/>
              <p:nvPr/>
            </p:nvSpPr>
            <p:spPr>
              <a:xfrm>
                <a:off x="9448560" y="5973480"/>
                <a:ext cx="91800" cy="6480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581">
                    <a:moveTo>
                      <a:pt x="523" y="0"/>
                    </a:moveTo>
                    <a:lnTo>
                      <a:pt x="566" y="4"/>
                    </a:lnTo>
                    <a:lnTo>
                      <a:pt x="607" y="13"/>
                    </a:lnTo>
                    <a:lnTo>
                      <a:pt x="645" y="27"/>
                    </a:lnTo>
                    <a:lnTo>
                      <a:pt x="681" y="48"/>
                    </a:lnTo>
                    <a:lnTo>
                      <a:pt x="713" y="72"/>
                    </a:lnTo>
                    <a:lnTo>
                      <a:pt x="742" y="100"/>
                    </a:lnTo>
                    <a:lnTo>
                      <a:pt x="766" y="133"/>
                    </a:lnTo>
                    <a:lnTo>
                      <a:pt x="786" y="168"/>
                    </a:lnTo>
                    <a:lnTo>
                      <a:pt x="801" y="207"/>
                    </a:lnTo>
                    <a:lnTo>
                      <a:pt x="810" y="248"/>
                    </a:lnTo>
                    <a:lnTo>
                      <a:pt x="813" y="290"/>
                    </a:lnTo>
                    <a:lnTo>
                      <a:pt x="810" y="334"/>
                    </a:lnTo>
                    <a:lnTo>
                      <a:pt x="801" y="374"/>
                    </a:lnTo>
                    <a:lnTo>
                      <a:pt x="786" y="413"/>
                    </a:lnTo>
                    <a:lnTo>
                      <a:pt x="766" y="448"/>
                    </a:lnTo>
                    <a:lnTo>
                      <a:pt x="742" y="481"/>
                    </a:lnTo>
                    <a:lnTo>
                      <a:pt x="713" y="509"/>
                    </a:lnTo>
                    <a:lnTo>
                      <a:pt x="681" y="533"/>
                    </a:lnTo>
                    <a:lnTo>
                      <a:pt x="645" y="554"/>
                    </a:lnTo>
                    <a:lnTo>
                      <a:pt x="607" y="568"/>
                    </a:lnTo>
                    <a:lnTo>
                      <a:pt x="566" y="577"/>
                    </a:lnTo>
                    <a:lnTo>
                      <a:pt x="523" y="581"/>
                    </a:lnTo>
                    <a:lnTo>
                      <a:pt x="484" y="578"/>
                    </a:lnTo>
                    <a:lnTo>
                      <a:pt x="447" y="571"/>
                    </a:lnTo>
                    <a:lnTo>
                      <a:pt x="412" y="559"/>
                    </a:lnTo>
                    <a:lnTo>
                      <a:pt x="379" y="541"/>
                    </a:lnTo>
                    <a:lnTo>
                      <a:pt x="348" y="521"/>
                    </a:lnTo>
                    <a:lnTo>
                      <a:pt x="320" y="497"/>
                    </a:lnTo>
                    <a:lnTo>
                      <a:pt x="296" y="470"/>
                    </a:lnTo>
                    <a:lnTo>
                      <a:pt x="275" y="440"/>
                    </a:lnTo>
                    <a:lnTo>
                      <a:pt x="258" y="408"/>
                    </a:lnTo>
                    <a:lnTo>
                      <a:pt x="0" y="408"/>
                    </a:lnTo>
                    <a:lnTo>
                      <a:pt x="6" y="349"/>
                    </a:lnTo>
                    <a:lnTo>
                      <a:pt x="8" y="290"/>
                    </a:lnTo>
                    <a:lnTo>
                      <a:pt x="7" y="248"/>
                    </a:lnTo>
                    <a:lnTo>
                      <a:pt x="4" y="207"/>
                    </a:lnTo>
                    <a:lnTo>
                      <a:pt x="246" y="207"/>
                    </a:lnTo>
                    <a:lnTo>
                      <a:pt x="260" y="168"/>
                    </a:lnTo>
                    <a:lnTo>
                      <a:pt x="280" y="133"/>
                    </a:lnTo>
                    <a:lnTo>
                      <a:pt x="305" y="100"/>
                    </a:lnTo>
                    <a:lnTo>
                      <a:pt x="333" y="72"/>
                    </a:lnTo>
                    <a:lnTo>
                      <a:pt x="365" y="48"/>
                    </a:lnTo>
                    <a:lnTo>
                      <a:pt x="401" y="27"/>
                    </a:lnTo>
                    <a:lnTo>
                      <a:pt x="439" y="13"/>
                    </a:lnTo>
                    <a:lnTo>
                      <a:pt x="481" y="4"/>
                    </a:lnTo>
                    <a:lnTo>
                      <a:pt x="523" y="0"/>
                    </a:lnTo>
                    <a:close/>
                  </a:path>
                </a:pathLst>
              </a:custGeom>
              <a:grp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7" name="Freeform 94"/>
              <p:cNvSpPr/>
              <p:nvPr/>
            </p:nvSpPr>
            <p:spPr>
              <a:xfrm>
                <a:off x="9413640" y="6065640"/>
                <a:ext cx="82080" cy="83880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30">
                    <a:moveTo>
                      <a:pt x="142" y="0"/>
                    </a:moveTo>
                    <a:lnTo>
                      <a:pt x="318" y="177"/>
                    </a:lnTo>
                    <a:lnTo>
                      <a:pt x="356" y="163"/>
                    </a:lnTo>
                    <a:lnTo>
                      <a:pt x="397" y="153"/>
                    </a:lnTo>
                    <a:lnTo>
                      <a:pt x="439" y="150"/>
                    </a:lnTo>
                    <a:lnTo>
                      <a:pt x="482" y="153"/>
                    </a:lnTo>
                    <a:lnTo>
                      <a:pt x="523" y="163"/>
                    </a:lnTo>
                    <a:lnTo>
                      <a:pt x="561" y="177"/>
                    </a:lnTo>
                    <a:lnTo>
                      <a:pt x="597" y="197"/>
                    </a:lnTo>
                    <a:lnTo>
                      <a:pt x="629" y="221"/>
                    </a:lnTo>
                    <a:lnTo>
                      <a:pt x="658" y="250"/>
                    </a:lnTo>
                    <a:lnTo>
                      <a:pt x="682" y="282"/>
                    </a:lnTo>
                    <a:lnTo>
                      <a:pt x="702" y="319"/>
                    </a:lnTo>
                    <a:lnTo>
                      <a:pt x="717" y="357"/>
                    </a:lnTo>
                    <a:lnTo>
                      <a:pt x="725" y="398"/>
                    </a:lnTo>
                    <a:lnTo>
                      <a:pt x="729" y="441"/>
                    </a:lnTo>
                    <a:lnTo>
                      <a:pt x="725" y="484"/>
                    </a:lnTo>
                    <a:lnTo>
                      <a:pt x="717" y="525"/>
                    </a:lnTo>
                    <a:lnTo>
                      <a:pt x="702" y="563"/>
                    </a:lnTo>
                    <a:lnTo>
                      <a:pt x="682" y="599"/>
                    </a:lnTo>
                    <a:lnTo>
                      <a:pt x="658" y="631"/>
                    </a:lnTo>
                    <a:lnTo>
                      <a:pt x="629" y="659"/>
                    </a:lnTo>
                    <a:lnTo>
                      <a:pt x="597" y="684"/>
                    </a:lnTo>
                    <a:lnTo>
                      <a:pt x="561" y="704"/>
                    </a:lnTo>
                    <a:lnTo>
                      <a:pt x="523" y="718"/>
                    </a:lnTo>
                    <a:lnTo>
                      <a:pt x="482" y="727"/>
                    </a:lnTo>
                    <a:lnTo>
                      <a:pt x="439" y="730"/>
                    </a:lnTo>
                    <a:lnTo>
                      <a:pt x="397" y="727"/>
                    </a:lnTo>
                    <a:lnTo>
                      <a:pt x="355" y="718"/>
                    </a:lnTo>
                    <a:lnTo>
                      <a:pt x="318" y="704"/>
                    </a:lnTo>
                    <a:lnTo>
                      <a:pt x="281" y="685"/>
                    </a:lnTo>
                    <a:lnTo>
                      <a:pt x="250" y="660"/>
                    </a:lnTo>
                    <a:lnTo>
                      <a:pt x="221" y="631"/>
                    </a:lnTo>
                    <a:lnTo>
                      <a:pt x="196" y="599"/>
                    </a:lnTo>
                    <a:lnTo>
                      <a:pt x="177" y="563"/>
                    </a:lnTo>
                    <a:lnTo>
                      <a:pt x="162" y="525"/>
                    </a:lnTo>
                    <a:lnTo>
                      <a:pt x="153" y="484"/>
                    </a:lnTo>
                    <a:lnTo>
                      <a:pt x="150" y="441"/>
                    </a:lnTo>
                    <a:lnTo>
                      <a:pt x="153" y="399"/>
                    </a:lnTo>
                    <a:lnTo>
                      <a:pt x="162" y="358"/>
                    </a:lnTo>
                    <a:lnTo>
                      <a:pt x="177" y="320"/>
                    </a:lnTo>
                    <a:lnTo>
                      <a:pt x="0" y="142"/>
                    </a:lnTo>
                    <a:lnTo>
                      <a:pt x="52" y="99"/>
                    </a:lnTo>
                    <a:lnTo>
                      <a:pt x="98" y="51"/>
                    </a:lnTo>
                    <a:lnTo>
                      <a:pt x="142" y="0"/>
                    </a:lnTo>
                    <a:close/>
                  </a:path>
                </a:pathLst>
              </a:custGeom>
              <a:grp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8" name="Freeform 95"/>
              <p:cNvSpPr/>
              <p:nvPr/>
            </p:nvSpPr>
            <p:spPr>
              <a:xfrm>
                <a:off x="9210600" y="6065640"/>
                <a:ext cx="82080" cy="83880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29">
                    <a:moveTo>
                      <a:pt x="587" y="0"/>
                    </a:moveTo>
                    <a:lnTo>
                      <a:pt x="631" y="51"/>
                    </a:lnTo>
                    <a:lnTo>
                      <a:pt x="678" y="99"/>
                    </a:lnTo>
                    <a:lnTo>
                      <a:pt x="729" y="141"/>
                    </a:lnTo>
                    <a:lnTo>
                      <a:pt x="552" y="318"/>
                    </a:lnTo>
                    <a:lnTo>
                      <a:pt x="567" y="356"/>
                    </a:lnTo>
                    <a:lnTo>
                      <a:pt x="576" y="397"/>
                    </a:lnTo>
                    <a:lnTo>
                      <a:pt x="579" y="439"/>
                    </a:lnTo>
                    <a:lnTo>
                      <a:pt x="576" y="483"/>
                    </a:lnTo>
                    <a:lnTo>
                      <a:pt x="567" y="523"/>
                    </a:lnTo>
                    <a:lnTo>
                      <a:pt x="552" y="562"/>
                    </a:lnTo>
                    <a:lnTo>
                      <a:pt x="532" y="598"/>
                    </a:lnTo>
                    <a:lnTo>
                      <a:pt x="508" y="630"/>
                    </a:lnTo>
                    <a:lnTo>
                      <a:pt x="480" y="658"/>
                    </a:lnTo>
                    <a:lnTo>
                      <a:pt x="447" y="683"/>
                    </a:lnTo>
                    <a:lnTo>
                      <a:pt x="412" y="703"/>
                    </a:lnTo>
                    <a:lnTo>
                      <a:pt x="374" y="717"/>
                    </a:lnTo>
                    <a:lnTo>
                      <a:pt x="332" y="726"/>
                    </a:lnTo>
                    <a:lnTo>
                      <a:pt x="289" y="729"/>
                    </a:lnTo>
                    <a:lnTo>
                      <a:pt x="247" y="726"/>
                    </a:lnTo>
                    <a:lnTo>
                      <a:pt x="206" y="717"/>
                    </a:lnTo>
                    <a:lnTo>
                      <a:pt x="168" y="703"/>
                    </a:lnTo>
                    <a:lnTo>
                      <a:pt x="133" y="683"/>
                    </a:lnTo>
                    <a:lnTo>
                      <a:pt x="100" y="658"/>
                    </a:lnTo>
                    <a:lnTo>
                      <a:pt x="71" y="630"/>
                    </a:lnTo>
                    <a:lnTo>
                      <a:pt x="47" y="598"/>
                    </a:lnTo>
                    <a:lnTo>
                      <a:pt x="27" y="562"/>
                    </a:lnTo>
                    <a:lnTo>
                      <a:pt x="12" y="523"/>
                    </a:lnTo>
                    <a:lnTo>
                      <a:pt x="3" y="483"/>
                    </a:lnTo>
                    <a:lnTo>
                      <a:pt x="0" y="439"/>
                    </a:lnTo>
                    <a:lnTo>
                      <a:pt x="3" y="397"/>
                    </a:lnTo>
                    <a:lnTo>
                      <a:pt x="12" y="356"/>
                    </a:lnTo>
                    <a:lnTo>
                      <a:pt x="27" y="318"/>
                    </a:lnTo>
                    <a:lnTo>
                      <a:pt x="47" y="282"/>
                    </a:lnTo>
                    <a:lnTo>
                      <a:pt x="71" y="250"/>
                    </a:lnTo>
                    <a:lnTo>
                      <a:pt x="99" y="221"/>
                    </a:lnTo>
                    <a:lnTo>
                      <a:pt x="132" y="197"/>
                    </a:lnTo>
                    <a:lnTo>
                      <a:pt x="167" y="177"/>
                    </a:lnTo>
                    <a:lnTo>
                      <a:pt x="205" y="163"/>
                    </a:lnTo>
                    <a:lnTo>
                      <a:pt x="247" y="153"/>
                    </a:lnTo>
                    <a:lnTo>
                      <a:pt x="289" y="150"/>
                    </a:lnTo>
                    <a:lnTo>
                      <a:pt x="332" y="153"/>
                    </a:lnTo>
                    <a:lnTo>
                      <a:pt x="373" y="163"/>
                    </a:lnTo>
                    <a:lnTo>
                      <a:pt x="411" y="177"/>
                    </a:lnTo>
                    <a:lnTo>
                      <a:pt x="587" y="0"/>
                    </a:lnTo>
                    <a:close/>
                  </a:path>
                </a:pathLst>
              </a:custGeom>
              <a:grp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9" name="Freeform 96"/>
              <p:cNvSpPr/>
              <p:nvPr/>
            </p:nvSpPr>
            <p:spPr>
              <a:xfrm>
                <a:off x="9320040" y="6102360"/>
                <a:ext cx="64800" cy="91800"/>
              </a:xfrm>
              <a:custGeom>
                <a:avLst/>
                <a:gdLst/>
                <a:ahLst/>
                <a:cxnLst/>
                <a:rect l="l" t="t" r="r" b="b"/>
                <a:pathLst>
                  <a:path w="579" h="812">
                    <a:moveTo>
                      <a:pt x="190" y="0"/>
                    </a:moveTo>
                    <a:lnTo>
                      <a:pt x="239" y="4"/>
                    </a:lnTo>
                    <a:lnTo>
                      <a:pt x="289" y="6"/>
                    </a:lnTo>
                    <a:lnTo>
                      <a:pt x="339" y="4"/>
                    </a:lnTo>
                    <a:lnTo>
                      <a:pt x="389" y="0"/>
                    </a:lnTo>
                    <a:lnTo>
                      <a:pt x="389" y="249"/>
                    </a:lnTo>
                    <a:lnTo>
                      <a:pt x="425" y="265"/>
                    </a:lnTo>
                    <a:lnTo>
                      <a:pt x="458" y="286"/>
                    </a:lnTo>
                    <a:lnTo>
                      <a:pt x="487" y="310"/>
                    </a:lnTo>
                    <a:lnTo>
                      <a:pt x="513" y="338"/>
                    </a:lnTo>
                    <a:lnTo>
                      <a:pt x="536" y="370"/>
                    </a:lnTo>
                    <a:lnTo>
                      <a:pt x="554" y="404"/>
                    </a:lnTo>
                    <a:lnTo>
                      <a:pt x="568" y="441"/>
                    </a:lnTo>
                    <a:lnTo>
                      <a:pt x="576" y="480"/>
                    </a:lnTo>
                    <a:lnTo>
                      <a:pt x="579" y="522"/>
                    </a:lnTo>
                    <a:lnTo>
                      <a:pt x="576" y="564"/>
                    </a:lnTo>
                    <a:lnTo>
                      <a:pt x="567" y="605"/>
                    </a:lnTo>
                    <a:lnTo>
                      <a:pt x="552" y="644"/>
                    </a:lnTo>
                    <a:lnTo>
                      <a:pt x="532" y="679"/>
                    </a:lnTo>
                    <a:lnTo>
                      <a:pt x="508" y="712"/>
                    </a:lnTo>
                    <a:lnTo>
                      <a:pt x="480" y="740"/>
                    </a:lnTo>
                    <a:lnTo>
                      <a:pt x="447" y="764"/>
                    </a:lnTo>
                    <a:lnTo>
                      <a:pt x="412" y="785"/>
                    </a:lnTo>
                    <a:lnTo>
                      <a:pt x="373" y="799"/>
                    </a:lnTo>
                    <a:lnTo>
                      <a:pt x="332" y="808"/>
                    </a:lnTo>
                    <a:lnTo>
                      <a:pt x="289" y="812"/>
                    </a:lnTo>
                    <a:lnTo>
                      <a:pt x="247" y="808"/>
                    </a:lnTo>
                    <a:lnTo>
                      <a:pt x="206" y="799"/>
                    </a:lnTo>
                    <a:lnTo>
                      <a:pt x="168" y="785"/>
                    </a:lnTo>
                    <a:lnTo>
                      <a:pt x="133" y="765"/>
                    </a:lnTo>
                    <a:lnTo>
                      <a:pt x="100" y="741"/>
                    </a:lnTo>
                    <a:lnTo>
                      <a:pt x="71" y="712"/>
                    </a:lnTo>
                    <a:lnTo>
                      <a:pt x="46" y="680"/>
                    </a:lnTo>
                    <a:lnTo>
                      <a:pt x="27" y="644"/>
                    </a:lnTo>
                    <a:lnTo>
                      <a:pt x="12" y="605"/>
                    </a:lnTo>
                    <a:lnTo>
                      <a:pt x="3" y="564"/>
                    </a:lnTo>
                    <a:lnTo>
                      <a:pt x="0" y="522"/>
                    </a:lnTo>
                    <a:lnTo>
                      <a:pt x="3" y="480"/>
                    </a:lnTo>
                    <a:lnTo>
                      <a:pt x="11" y="442"/>
                    </a:lnTo>
                    <a:lnTo>
                      <a:pt x="24" y="404"/>
                    </a:lnTo>
                    <a:lnTo>
                      <a:pt x="42" y="370"/>
                    </a:lnTo>
                    <a:lnTo>
                      <a:pt x="65" y="338"/>
                    </a:lnTo>
                    <a:lnTo>
                      <a:pt x="91" y="310"/>
                    </a:lnTo>
                    <a:lnTo>
                      <a:pt x="121" y="286"/>
                    </a:lnTo>
                    <a:lnTo>
                      <a:pt x="154" y="265"/>
                    </a:lnTo>
                    <a:lnTo>
                      <a:pt x="190" y="249"/>
                    </a:lnTo>
                    <a:lnTo>
                      <a:pt x="190" y="0"/>
                    </a:lnTo>
                    <a:close/>
                  </a:path>
                </a:pathLst>
              </a:custGeom>
              <a:grp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graphicFrame>
        <p:nvGraphicFramePr>
          <p:cNvPr id="146" name="Диаграмма 145"/>
          <p:cNvGraphicFramePr/>
          <p:nvPr/>
        </p:nvGraphicFramePr>
        <p:xfrm>
          <a:off x="3960192" y="5436021"/>
          <a:ext cx="3312368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1" name="Заголовок 1"/>
          <p:cNvSpPr txBox="1">
            <a:spLocks/>
          </p:cNvSpPr>
          <p:nvPr/>
        </p:nvSpPr>
        <p:spPr>
          <a:xfrm>
            <a:off x="0" y="827509"/>
            <a:ext cx="10080625" cy="465942"/>
          </a:xfrm>
          <a:prstGeom prst="rect">
            <a:avLst/>
          </a:prstGeom>
        </p:spPr>
        <p:txBody>
          <a:bodyPr vert="horz" lIns="100794" tIns="50397" rIns="100794" bIns="50397" rtlCol="0" anchor="ctr">
            <a:noAutofit/>
          </a:bodyPr>
          <a:lstStyle/>
          <a:p>
            <a:pPr algn="ctr" defTabSz="1007943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Расходы областного бюджета по разделам функциональной классификации (млн.руб.)</a:t>
            </a:r>
            <a:endParaRPr lang="ru-RU" sz="2000" b="1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8" name="Picture 4" descr="C:\Users\Sherbachenko_E\Downloads\Education-Icon-PNG-Clipart-Background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79872" y="2195661"/>
            <a:ext cx="1307881" cy="920855"/>
          </a:xfrm>
          <a:prstGeom prst="rect">
            <a:avLst/>
          </a:prstGeom>
          <a:noFill/>
        </p:spPr>
      </p:pic>
      <p:grpSp>
        <p:nvGrpSpPr>
          <p:cNvPr id="89" name="Группа 47"/>
          <p:cNvGrpSpPr/>
          <p:nvPr/>
        </p:nvGrpSpPr>
        <p:grpSpPr>
          <a:xfrm>
            <a:off x="5400352" y="1835621"/>
            <a:ext cx="4041416" cy="1656184"/>
            <a:chOff x="1151880" y="1907629"/>
            <a:chExt cx="3011251" cy="1152128"/>
          </a:xfrm>
          <a:solidFill>
            <a:schemeClr val="tx2"/>
          </a:solidFill>
        </p:grpSpPr>
        <p:sp>
          <p:nvSpPr>
            <p:cNvPr id="92" name="Скругленный прямоугольник 91"/>
            <p:cNvSpPr/>
            <p:nvPr/>
          </p:nvSpPr>
          <p:spPr>
            <a:xfrm>
              <a:off x="1151880" y="1907629"/>
              <a:ext cx="2736304" cy="115212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3" name="Прямоугольник 92"/>
            <p:cNvSpPr/>
            <p:nvPr/>
          </p:nvSpPr>
          <p:spPr>
            <a:xfrm>
              <a:off x="1742063" y="1907629"/>
              <a:ext cx="2421068" cy="5245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sz="1100" b="1" i="0" u="none" strike="noStrike" kern="1200" baseline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</a:defRPr>
              </a:pPr>
              <a:r>
                <a:rPr lang="ru-RU" sz="1600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НАЦИОНАЛЬНАЯ</a:t>
              </a:r>
              <a:r>
                <a:rPr lang="en-US" sz="1600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ru-RU" sz="1600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ЭКОНОМИКА</a:t>
              </a:r>
            </a:p>
            <a:p>
              <a:pPr>
                <a:defRPr sz="1100" b="1" i="0" u="none" strike="noStrike" kern="1200" baseline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</a:defRPr>
              </a:pPr>
              <a:endParaRPr lang="ru-RU" sz="11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95" name="Freeform 17"/>
          <p:cNvSpPr/>
          <p:nvPr/>
        </p:nvSpPr>
        <p:spPr>
          <a:xfrm>
            <a:off x="6073058" y="2561408"/>
            <a:ext cx="623385" cy="570383"/>
          </a:xfrm>
          <a:custGeom>
            <a:avLst/>
            <a:gdLst/>
            <a:ahLst/>
            <a:cxnLst/>
            <a:rect l="l" t="t" r="r" b="b"/>
            <a:pathLst>
              <a:path w="2079" h="2071">
                <a:moveTo>
                  <a:pt x="1926" y="0"/>
                </a:moveTo>
                <a:lnTo>
                  <a:pt x="1960" y="74"/>
                </a:lnTo>
                <a:lnTo>
                  <a:pt x="1991" y="150"/>
                </a:lnTo>
                <a:lnTo>
                  <a:pt x="2017" y="228"/>
                </a:lnTo>
                <a:lnTo>
                  <a:pt x="2039" y="308"/>
                </a:lnTo>
                <a:lnTo>
                  <a:pt x="2056" y="389"/>
                </a:lnTo>
                <a:lnTo>
                  <a:pt x="2069" y="472"/>
                </a:lnTo>
                <a:lnTo>
                  <a:pt x="2076" y="557"/>
                </a:lnTo>
                <a:lnTo>
                  <a:pt x="2079" y="644"/>
                </a:lnTo>
                <a:lnTo>
                  <a:pt x="2076" y="741"/>
                </a:lnTo>
                <a:lnTo>
                  <a:pt x="2066" y="837"/>
                </a:lnTo>
                <a:lnTo>
                  <a:pt x="2050" y="931"/>
                </a:lnTo>
                <a:lnTo>
                  <a:pt x="2028" y="1023"/>
                </a:lnTo>
                <a:lnTo>
                  <a:pt x="2000" y="1112"/>
                </a:lnTo>
                <a:lnTo>
                  <a:pt x="1967" y="1199"/>
                </a:lnTo>
                <a:lnTo>
                  <a:pt x="1928" y="1283"/>
                </a:lnTo>
                <a:lnTo>
                  <a:pt x="1884" y="1363"/>
                </a:lnTo>
                <a:lnTo>
                  <a:pt x="1835" y="1441"/>
                </a:lnTo>
                <a:lnTo>
                  <a:pt x="1782" y="1515"/>
                </a:lnTo>
                <a:lnTo>
                  <a:pt x="1724" y="1586"/>
                </a:lnTo>
                <a:lnTo>
                  <a:pt x="1662" y="1653"/>
                </a:lnTo>
                <a:lnTo>
                  <a:pt x="1595" y="1715"/>
                </a:lnTo>
                <a:lnTo>
                  <a:pt x="1524" y="1773"/>
                </a:lnTo>
                <a:lnTo>
                  <a:pt x="1451" y="1826"/>
                </a:lnTo>
                <a:lnTo>
                  <a:pt x="1374" y="1876"/>
                </a:lnTo>
                <a:lnTo>
                  <a:pt x="1293" y="1920"/>
                </a:lnTo>
                <a:lnTo>
                  <a:pt x="1209" y="1958"/>
                </a:lnTo>
                <a:lnTo>
                  <a:pt x="1122" y="1992"/>
                </a:lnTo>
                <a:lnTo>
                  <a:pt x="1033" y="2019"/>
                </a:lnTo>
                <a:lnTo>
                  <a:pt x="941" y="2041"/>
                </a:lnTo>
                <a:lnTo>
                  <a:pt x="848" y="2057"/>
                </a:lnTo>
                <a:lnTo>
                  <a:pt x="751" y="2067"/>
                </a:lnTo>
                <a:lnTo>
                  <a:pt x="654" y="2071"/>
                </a:lnTo>
                <a:lnTo>
                  <a:pt x="566" y="2068"/>
                </a:lnTo>
                <a:lnTo>
                  <a:pt x="480" y="2059"/>
                </a:lnTo>
                <a:lnTo>
                  <a:pt x="395" y="2047"/>
                </a:lnTo>
                <a:lnTo>
                  <a:pt x="312" y="2029"/>
                </a:lnTo>
                <a:lnTo>
                  <a:pt x="231" y="2006"/>
                </a:lnTo>
                <a:lnTo>
                  <a:pt x="152" y="1979"/>
                </a:lnTo>
                <a:lnTo>
                  <a:pt x="75" y="1948"/>
                </a:lnTo>
                <a:lnTo>
                  <a:pt x="0" y="1912"/>
                </a:lnTo>
                <a:lnTo>
                  <a:pt x="87" y="1931"/>
                </a:lnTo>
                <a:lnTo>
                  <a:pt x="175" y="1947"/>
                </a:lnTo>
                <a:lnTo>
                  <a:pt x="264" y="1957"/>
                </a:lnTo>
                <a:lnTo>
                  <a:pt x="354" y="1961"/>
                </a:lnTo>
                <a:lnTo>
                  <a:pt x="444" y="1961"/>
                </a:lnTo>
                <a:lnTo>
                  <a:pt x="533" y="1956"/>
                </a:lnTo>
                <a:lnTo>
                  <a:pt x="621" y="1946"/>
                </a:lnTo>
                <a:lnTo>
                  <a:pt x="710" y="1930"/>
                </a:lnTo>
                <a:lnTo>
                  <a:pt x="797" y="1910"/>
                </a:lnTo>
                <a:lnTo>
                  <a:pt x="884" y="1884"/>
                </a:lnTo>
                <a:lnTo>
                  <a:pt x="969" y="1853"/>
                </a:lnTo>
                <a:lnTo>
                  <a:pt x="1053" y="1818"/>
                </a:lnTo>
                <a:lnTo>
                  <a:pt x="1135" y="1777"/>
                </a:lnTo>
                <a:lnTo>
                  <a:pt x="1215" y="1732"/>
                </a:lnTo>
                <a:lnTo>
                  <a:pt x="1293" y="1681"/>
                </a:lnTo>
                <a:lnTo>
                  <a:pt x="1367" y="1625"/>
                </a:lnTo>
                <a:lnTo>
                  <a:pt x="1440" y="1565"/>
                </a:lnTo>
                <a:lnTo>
                  <a:pt x="1510" y="1499"/>
                </a:lnTo>
                <a:lnTo>
                  <a:pt x="1576" y="1429"/>
                </a:lnTo>
                <a:lnTo>
                  <a:pt x="1635" y="1357"/>
                </a:lnTo>
                <a:lnTo>
                  <a:pt x="1690" y="1282"/>
                </a:lnTo>
                <a:lnTo>
                  <a:pt x="1741" y="1205"/>
                </a:lnTo>
                <a:lnTo>
                  <a:pt x="1787" y="1126"/>
                </a:lnTo>
                <a:lnTo>
                  <a:pt x="1827" y="1045"/>
                </a:lnTo>
                <a:lnTo>
                  <a:pt x="1863" y="962"/>
                </a:lnTo>
                <a:lnTo>
                  <a:pt x="1893" y="878"/>
                </a:lnTo>
                <a:lnTo>
                  <a:pt x="1919" y="792"/>
                </a:lnTo>
                <a:lnTo>
                  <a:pt x="1940" y="705"/>
                </a:lnTo>
                <a:lnTo>
                  <a:pt x="1955" y="618"/>
                </a:lnTo>
                <a:lnTo>
                  <a:pt x="1965" y="530"/>
                </a:lnTo>
                <a:lnTo>
                  <a:pt x="1971" y="440"/>
                </a:lnTo>
                <a:lnTo>
                  <a:pt x="1972" y="352"/>
                </a:lnTo>
                <a:lnTo>
                  <a:pt x="1968" y="264"/>
                </a:lnTo>
                <a:lnTo>
                  <a:pt x="1959" y="175"/>
                </a:lnTo>
                <a:lnTo>
                  <a:pt x="1945" y="87"/>
                </a:lnTo>
                <a:lnTo>
                  <a:pt x="192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" name="Freeform 18"/>
          <p:cNvSpPr/>
          <p:nvPr/>
        </p:nvSpPr>
        <p:spPr>
          <a:xfrm>
            <a:off x="5997402" y="2487551"/>
            <a:ext cx="623385" cy="574016"/>
          </a:xfrm>
          <a:custGeom>
            <a:avLst/>
            <a:gdLst/>
            <a:ahLst/>
            <a:cxnLst/>
            <a:rect l="l" t="t" r="r" b="b"/>
            <a:pathLst>
              <a:path w="2080" h="2070">
                <a:moveTo>
                  <a:pt x="1927" y="0"/>
                </a:moveTo>
                <a:lnTo>
                  <a:pt x="1962" y="74"/>
                </a:lnTo>
                <a:lnTo>
                  <a:pt x="1993" y="150"/>
                </a:lnTo>
                <a:lnTo>
                  <a:pt x="2018" y="228"/>
                </a:lnTo>
                <a:lnTo>
                  <a:pt x="2040" y="307"/>
                </a:lnTo>
                <a:lnTo>
                  <a:pt x="2057" y="389"/>
                </a:lnTo>
                <a:lnTo>
                  <a:pt x="2069" y="473"/>
                </a:lnTo>
                <a:lnTo>
                  <a:pt x="2077" y="557"/>
                </a:lnTo>
                <a:lnTo>
                  <a:pt x="2080" y="643"/>
                </a:lnTo>
                <a:lnTo>
                  <a:pt x="2077" y="741"/>
                </a:lnTo>
                <a:lnTo>
                  <a:pt x="2066" y="837"/>
                </a:lnTo>
                <a:lnTo>
                  <a:pt x="2051" y="930"/>
                </a:lnTo>
                <a:lnTo>
                  <a:pt x="2028" y="1023"/>
                </a:lnTo>
                <a:lnTo>
                  <a:pt x="2001" y="1112"/>
                </a:lnTo>
                <a:lnTo>
                  <a:pt x="1968" y="1198"/>
                </a:lnTo>
                <a:lnTo>
                  <a:pt x="1929" y="1283"/>
                </a:lnTo>
                <a:lnTo>
                  <a:pt x="1885" y="1364"/>
                </a:lnTo>
                <a:lnTo>
                  <a:pt x="1837" y="1441"/>
                </a:lnTo>
                <a:lnTo>
                  <a:pt x="1782" y="1516"/>
                </a:lnTo>
                <a:lnTo>
                  <a:pt x="1725" y="1585"/>
                </a:lnTo>
                <a:lnTo>
                  <a:pt x="1662" y="1652"/>
                </a:lnTo>
                <a:lnTo>
                  <a:pt x="1596" y="1715"/>
                </a:lnTo>
                <a:lnTo>
                  <a:pt x="1525" y="1772"/>
                </a:lnTo>
                <a:lnTo>
                  <a:pt x="1451" y="1827"/>
                </a:lnTo>
                <a:lnTo>
                  <a:pt x="1374" y="1875"/>
                </a:lnTo>
                <a:lnTo>
                  <a:pt x="1293" y="1919"/>
                </a:lnTo>
                <a:lnTo>
                  <a:pt x="1209" y="1958"/>
                </a:lnTo>
                <a:lnTo>
                  <a:pt x="1123" y="1991"/>
                </a:lnTo>
                <a:lnTo>
                  <a:pt x="1034" y="2019"/>
                </a:lnTo>
                <a:lnTo>
                  <a:pt x="942" y="2041"/>
                </a:lnTo>
                <a:lnTo>
                  <a:pt x="848" y="2057"/>
                </a:lnTo>
                <a:lnTo>
                  <a:pt x="752" y="2067"/>
                </a:lnTo>
                <a:lnTo>
                  <a:pt x="655" y="2070"/>
                </a:lnTo>
                <a:lnTo>
                  <a:pt x="566" y="2067"/>
                </a:lnTo>
                <a:lnTo>
                  <a:pt x="480" y="2060"/>
                </a:lnTo>
                <a:lnTo>
                  <a:pt x="395" y="2046"/>
                </a:lnTo>
                <a:lnTo>
                  <a:pt x="312" y="2029"/>
                </a:lnTo>
                <a:lnTo>
                  <a:pt x="231" y="2006"/>
                </a:lnTo>
                <a:lnTo>
                  <a:pt x="152" y="1979"/>
                </a:lnTo>
                <a:lnTo>
                  <a:pt x="75" y="1948"/>
                </a:lnTo>
                <a:lnTo>
                  <a:pt x="0" y="1912"/>
                </a:lnTo>
                <a:lnTo>
                  <a:pt x="88" y="1931"/>
                </a:lnTo>
                <a:lnTo>
                  <a:pt x="177" y="1947"/>
                </a:lnTo>
                <a:lnTo>
                  <a:pt x="266" y="1956"/>
                </a:lnTo>
                <a:lnTo>
                  <a:pt x="355" y="1961"/>
                </a:lnTo>
                <a:lnTo>
                  <a:pt x="444" y="1961"/>
                </a:lnTo>
                <a:lnTo>
                  <a:pt x="534" y="1956"/>
                </a:lnTo>
                <a:lnTo>
                  <a:pt x="623" y="1946"/>
                </a:lnTo>
                <a:lnTo>
                  <a:pt x="711" y="1930"/>
                </a:lnTo>
                <a:lnTo>
                  <a:pt x="799" y="1910"/>
                </a:lnTo>
                <a:lnTo>
                  <a:pt x="885" y="1884"/>
                </a:lnTo>
                <a:lnTo>
                  <a:pt x="970" y="1853"/>
                </a:lnTo>
                <a:lnTo>
                  <a:pt x="1054" y="1819"/>
                </a:lnTo>
                <a:lnTo>
                  <a:pt x="1136" y="1777"/>
                </a:lnTo>
                <a:lnTo>
                  <a:pt x="1216" y="1732"/>
                </a:lnTo>
                <a:lnTo>
                  <a:pt x="1293" y="1681"/>
                </a:lnTo>
                <a:lnTo>
                  <a:pt x="1369" y="1625"/>
                </a:lnTo>
                <a:lnTo>
                  <a:pt x="1442" y="1565"/>
                </a:lnTo>
                <a:lnTo>
                  <a:pt x="1512" y="1499"/>
                </a:lnTo>
                <a:lnTo>
                  <a:pt x="1576" y="1429"/>
                </a:lnTo>
                <a:lnTo>
                  <a:pt x="1637" y="1358"/>
                </a:lnTo>
                <a:lnTo>
                  <a:pt x="1692" y="1283"/>
                </a:lnTo>
                <a:lnTo>
                  <a:pt x="1742" y="1206"/>
                </a:lnTo>
                <a:lnTo>
                  <a:pt x="1787" y="1127"/>
                </a:lnTo>
                <a:lnTo>
                  <a:pt x="1828" y="1045"/>
                </a:lnTo>
                <a:lnTo>
                  <a:pt x="1864" y="962"/>
                </a:lnTo>
                <a:lnTo>
                  <a:pt x="1894" y="878"/>
                </a:lnTo>
                <a:lnTo>
                  <a:pt x="1920" y="793"/>
                </a:lnTo>
                <a:lnTo>
                  <a:pt x="1940" y="706"/>
                </a:lnTo>
                <a:lnTo>
                  <a:pt x="1957" y="618"/>
                </a:lnTo>
                <a:lnTo>
                  <a:pt x="1967" y="530"/>
                </a:lnTo>
                <a:lnTo>
                  <a:pt x="1973" y="441"/>
                </a:lnTo>
                <a:lnTo>
                  <a:pt x="1974" y="352"/>
                </a:lnTo>
                <a:lnTo>
                  <a:pt x="1970" y="264"/>
                </a:lnTo>
                <a:lnTo>
                  <a:pt x="1961" y="176"/>
                </a:lnTo>
                <a:lnTo>
                  <a:pt x="1946" y="88"/>
                </a:lnTo>
                <a:lnTo>
                  <a:pt x="1927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9" name="Овал 118"/>
          <p:cNvSpPr/>
          <p:nvPr/>
        </p:nvSpPr>
        <p:spPr>
          <a:xfrm>
            <a:off x="5904408" y="2267669"/>
            <a:ext cx="504056" cy="6480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7" name="Группа 66"/>
          <p:cNvGrpSpPr/>
          <p:nvPr/>
        </p:nvGrpSpPr>
        <p:grpSpPr>
          <a:xfrm>
            <a:off x="5688329" y="2195661"/>
            <a:ext cx="852916" cy="792027"/>
            <a:chOff x="5688329" y="2195661"/>
            <a:chExt cx="852916" cy="792027"/>
          </a:xfrm>
        </p:grpSpPr>
        <p:sp>
          <p:nvSpPr>
            <p:cNvPr id="97" name="Freeform 19"/>
            <p:cNvSpPr/>
            <p:nvPr/>
          </p:nvSpPr>
          <p:spPr>
            <a:xfrm>
              <a:off x="5688329" y="2195692"/>
              <a:ext cx="852916" cy="791996"/>
            </a:xfrm>
            <a:custGeom>
              <a:avLst/>
              <a:gdLst/>
              <a:ahLst/>
              <a:cxnLst/>
              <a:rect l="l" t="t" r="r" b="b"/>
              <a:pathLst>
                <a:path w="2850" h="2854">
                  <a:moveTo>
                    <a:pt x="1426" y="452"/>
                  </a:moveTo>
                  <a:lnTo>
                    <a:pt x="1399" y="454"/>
                  </a:lnTo>
                  <a:lnTo>
                    <a:pt x="1376" y="462"/>
                  </a:lnTo>
                  <a:lnTo>
                    <a:pt x="1353" y="473"/>
                  </a:lnTo>
                  <a:lnTo>
                    <a:pt x="1334" y="490"/>
                  </a:lnTo>
                  <a:lnTo>
                    <a:pt x="1318" y="508"/>
                  </a:lnTo>
                  <a:lnTo>
                    <a:pt x="1306" y="531"/>
                  </a:lnTo>
                  <a:lnTo>
                    <a:pt x="1299" y="555"/>
                  </a:lnTo>
                  <a:lnTo>
                    <a:pt x="1296" y="581"/>
                  </a:lnTo>
                  <a:lnTo>
                    <a:pt x="1296" y="671"/>
                  </a:lnTo>
                  <a:lnTo>
                    <a:pt x="1251" y="687"/>
                  </a:lnTo>
                  <a:lnTo>
                    <a:pt x="1208" y="709"/>
                  </a:lnTo>
                  <a:lnTo>
                    <a:pt x="1167" y="733"/>
                  </a:lnTo>
                  <a:lnTo>
                    <a:pt x="1130" y="763"/>
                  </a:lnTo>
                  <a:lnTo>
                    <a:pt x="1095" y="796"/>
                  </a:lnTo>
                  <a:lnTo>
                    <a:pt x="1065" y="832"/>
                  </a:lnTo>
                  <a:lnTo>
                    <a:pt x="1039" y="872"/>
                  </a:lnTo>
                  <a:lnTo>
                    <a:pt x="1016" y="914"/>
                  </a:lnTo>
                  <a:lnTo>
                    <a:pt x="998" y="958"/>
                  </a:lnTo>
                  <a:lnTo>
                    <a:pt x="984" y="1005"/>
                  </a:lnTo>
                  <a:lnTo>
                    <a:pt x="976" y="1055"/>
                  </a:lnTo>
                  <a:lnTo>
                    <a:pt x="973" y="1105"/>
                  </a:lnTo>
                  <a:lnTo>
                    <a:pt x="976" y="1157"/>
                  </a:lnTo>
                  <a:lnTo>
                    <a:pt x="985" y="1209"/>
                  </a:lnTo>
                  <a:lnTo>
                    <a:pt x="1000" y="1257"/>
                  </a:lnTo>
                  <a:lnTo>
                    <a:pt x="1019" y="1304"/>
                  </a:lnTo>
                  <a:lnTo>
                    <a:pt x="1044" y="1347"/>
                  </a:lnTo>
                  <a:lnTo>
                    <a:pt x="1072" y="1387"/>
                  </a:lnTo>
                  <a:lnTo>
                    <a:pt x="1106" y="1424"/>
                  </a:lnTo>
                  <a:lnTo>
                    <a:pt x="1143" y="1458"/>
                  </a:lnTo>
                  <a:lnTo>
                    <a:pt x="1183" y="1487"/>
                  </a:lnTo>
                  <a:lnTo>
                    <a:pt x="1226" y="1511"/>
                  </a:lnTo>
                  <a:lnTo>
                    <a:pt x="1273" y="1531"/>
                  </a:lnTo>
                  <a:lnTo>
                    <a:pt x="1321" y="1545"/>
                  </a:lnTo>
                  <a:lnTo>
                    <a:pt x="1373" y="1555"/>
                  </a:lnTo>
                  <a:lnTo>
                    <a:pt x="1425" y="1558"/>
                  </a:lnTo>
                  <a:lnTo>
                    <a:pt x="1460" y="1561"/>
                  </a:lnTo>
                  <a:lnTo>
                    <a:pt x="1493" y="1569"/>
                  </a:lnTo>
                  <a:lnTo>
                    <a:pt x="1522" y="1583"/>
                  </a:lnTo>
                  <a:lnTo>
                    <a:pt x="1550" y="1603"/>
                  </a:lnTo>
                  <a:lnTo>
                    <a:pt x="1573" y="1626"/>
                  </a:lnTo>
                  <a:lnTo>
                    <a:pt x="1592" y="1653"/>
                  </a:lnTo>
                  <a:lnTo>
                    <a:pt x="1606" y="1683"/>
                  </a:lnTo>
                  <a:lnTo>
                    <a:pt x="1616" y="1716"/>
                  </a:lnTo>
                  <a:lnTo>
                    <a:pt x="1619" y="1751"/>
                  </a:lnTo>
                  <a:lnTo>
                    <a:pt x="1616" y="1786"/>
                  </a:lnTo>
                  <a:lnTo>
                    <a:pt x="1606" y="1818"/>
                  </a:lnTo>
                  <a:lnTo>
                    <a:pt x="1592" y="1849"/>
                  </a:lnTo>
                  <a:lnTo>
                    <a:pt x="1573" y="1876"/>
                  </a:lnTo>
                  <a:lnTo>
                    <a:pt x="1550" y="1899"/>
                  </a:lnTo>
                  <a:lnTo>
                    <a:pt x="1522" y="1918"/>
                  </a:lnTo>
                  <a:lnTo>
                    <a:pt x="1493" y="1932"/>
                  </a:lnTo>
                  <a:lnTo>
                    <a:pt x="1460" y="1942"/>
                  </a:lnTo>
                  <a:lnTo>
                    <a:pt x="1425" y="1945"/>
                  </a:lnTo>
                  <a:lnTo>
                    <a:pt x="1393" y="1943"/>
                  </a:lnTo>
                  <a:lnTo>
                    <a:pt x="1362" y="1934"/>
                  </a:lnTo>
                  <a:lnTo>
                    <a:pt x="1334" y="1922"/>
                  </a:lnTo>
                  <a:lnTo>
                    <a:pt x="1308" y="1906"/>
                  </a:lnTo>
                  <a:lnTo>
                    <a:pt x="1284" y="1884"/>
                  </a:lnTo>
                  <a:lnTo>
                    <a:pt x="1264" y="1867"/>
                  </a:lnTo>
                  <a:lnTo>
                    <a:pt x="1243" y="1854"/>
                  </a:lnTo>
                  <a:lnTo>
                    <a:pt x="1218" y="1847"/>
                  </a:lnTo>
                  <a:lnTo>
                    <a:pt x="1193" y="1843"/>
                  </a:lnTo>
                  <a:lnTo>
                    <a:pt x="1169" y="1845"/>
                  </a:lnTo>
                  <a:lnTo>
                    <a:pt x="1145" y="1851"/>
                  </a:lnTo>
                  <a:lnTo>
                    <a:pt x="1123" y="1863"/>
                  </a:lnTo>
                  <a:lnTo>
                    <a:pt x="1101" y="1879"/>
                  </a:lnTo>
                  <a:lnTo>
                    <a:pt x="1085" y="1898"/>
                  </a:lnTo>
                  <a:lnTo>
                    <a:pt x="1072" y="1920"/>
                  </a:lnTo>
                  <a:lnTo>
                    <a:pt x="1064" y="1945"/>
                  </a:lnTo>
                  <a:lnTo>
                    <a:pt x="1061" y="1969"/>
                  </a:lnTo>
                  <a:lnTo>
                    <a:pt x="1062" y="1994"/>
                  </a:lnTo>
                  <a:lnTo>
                    <a:pt x="1069" y="2018"/>
                  </a:lnTo>
                  <a:lnTo>
                    <a:pt x="1080" y="2040"/>
                  </a:lnTo>
                  <a:lnTo>
                    <a:pt x="1096" y="2062"/>
                  </a:lnTo>
                  <a:lnTo>
                    <a:pt x="1131" y="2095"/>
                  </a:lnTo>
                  <a:lnTo>
                    <a:pt x="1168" y="2123"/>
                  </a:lnTo>
                  <a:lnTo>
                    <a:pt x="1209" y="2148"/>
                  </a:lnTo>
                  <a:lnTo>
                    <a:pt x="1251" y="2168"/>
                  </a:lnTo>
                  <a:lnTo>
                    <a:pt x="1296" y="2185"/>
                  </a:lnTo>
                  <a:lnTo>
                    <a:pt x="1296" y="2274"/>
                  </a:lnTo>
                  <a:lnTo>
                    <a:pt x="1298" y="2301"/>
                  </a:lnTo>
                  <a:lnTo>
                    <a:pt x="1306" y="2325"/>
                  </a:lnTo>
                  <a:lnTo>
                    <a:pt x="1317" y="2347"/>
                  </a:lnTo>
                  <a:lnTo>
                    <a:pt x="1334" y="2366"/>
                  </a:lnTo>
                  <a:lnTo>
                    <a:pt x="1352" y="2382"/>
                  </a:lnTo>
                  <a:lnTo>
                    <a:pt x="1375" y="2394"/>
                  </a:lnTo>
                  <a:lnTo>
                    <a:pt x="1399" y="2402"/>
                  </a:lnTo>
                  <a:lnTo>
                    <a:pt x="1425" y="2404"/>
                  </a:lnTo>
                  <a:lnTo>
                    <a:pt x="1452" y="2402"/>
                  </a:lnTo>
                  <a:lnTo>
                    <a:pt x="1475" y="2394"/>
                  </a:lnTo>
                  <a:lnTo>
                    <a:pt x="1498" y="2382"/>
                  </a:lnTo>
                  <a:lnTo>
                    <a:pt x="1516" y="2366"/>
                  </a:lnTo>
                  <a:lnTo>
                    <a:pt x="1533" y="2347"/>
                  </a:lnTo>
                  <a:lnTo>
                    <a:pt x="1544" y="2325"/>
                  </a:lnTo>
                  <a:lnTo>
                    <a:pt x="1552" y="2301"/>
                  </a:lnTo>
                  <a:lnTo>
                    <a:pt x="1554" y="2274"/>
                  </a:lnTo>
                  <a:lnTo>
                    <a:pt x="1554" y="2185"/>
                  </a:lnTo>
                  <a:lnTo>
                    <a:pt x="1600" y="2168"/>
                  </a:lnTo>
                  <a:lnTo>
                    <a:pt x="1643" y="2147"/>
                  </a:lnTo>
                  <a:lnTo>
                    <a:pt x="1683" y="2122"/>
                  </a:lnTo>
                  <a:lnTo>
                    <a:pt x="1721" y="2092"/>
                  </a:lnTo>
                  <a:lnTo>
                    <a:pt x="1755" y="2060"/>
                  </a:lnTo>
                  <a:lnTo>
                    <a:pt x="1786" y="2024"/>
                  </a:lnTo>
                  <a:lnTo>
                    <a:pt x="1813" y="1984"/>
                  </a:lnTo>
                  <a:lnTo>
                    <a:pt x="1835" y="1942"/>
                  </a:lnTo>
                  <a:lnTo>
                    <a:pt x="1854" y="1897"/>
                  </a:lnTo>
                  <a:lnTo>
                    <a:pt x="1867" y="1850"/>
                  </a:lnTo>
                  <a:lnTo>
                    <a:pt x="1875" y="1801"/>
                  </a:lnTo>
                  <a:lnTo>
                    <a:pt x="1877" y="1751"/>
                  </a:lnTo>
                  <a:lnTo>
                    <a:pt x="1874" y="1698"/>
                  </a:lnTo>
                  <a:lnTo>
                    <a:pt x="1866" y="1647"/>
                  </a:lnTo>
                  <a:lnTo>
                    <a:pt x="1852" y="1599"/>
                  </a:lnTo>
                  <a:lnTo>
                    <a:pt x="1832" y="1552"/>
                  </a:lnTo>
                  <a:lnTo>
                    <a:pt x="1807" y="1508"/>
                  </a:lnTo>
                  <a:lnTo>
                    <a:pt x="1779" y="1468"/>
                  </a:lnTo>
                  <a:lnTo>
                    <a:pt x="1745" y="1431"/>
                  </a:lnTo>
                  <a:lnTo>
                    <a:pt x="1708" y="1397"/>
                  </a:lnTo>
                  <a:lnTo>
                    <a:pt x="1668" y="1369"/>
                  </a:lnTo>
                  <a:lnTo>
                    <a:pt x="1624" y="1344"/>
                  </a:lnTo>
                  <a:lnTo>
                    <a:pt x="1578" y="1325"/>
                  </a:lnTo>
                  <a:lnTo>
                    <a:pt x="1530" y="1310"/>
                  </a:lnTo>
                  <a:lnTo>
                    <a:pt x="1478" y="1302"/>
                  </a:lnTo>
                  <a:lnTo>
                    <a:pt x="1426" y="1299"/>
                  </a:lnTo>
                  <a:lnTo>
                    <a:pt x="1391" y="1296"/>
                  </a:lnTo>
                  <a:lnTo>
                    <a:pt x="1358" y="1287"/>
                  </a:lnTo>
                  <a:lnTo>
                    <a:pt x="1329" y="1272"/>
                  </a:lnTo>
                  <a:lnTo>
                    <a:pt x="1301" y="1253"/>
                  </a:lnTo>
                  <a:lnTo>
                    <a:pt x="1277" y="1229"/>
                  </a:lnTo>
                  <a:lnTo>
                    <a:pt x="1259" y="1202"/>
                  </a:lnTo>
                  <a:lnTo>
                    <a:pt x="1245" y="1173"/>
                  </a:lnTo>
                  <a:lnTo>
                    <a:pt x="1235" y="1140"/>
                  </a:lnTo>
                  <a:lnTo>
                    <a:pt x="1232" y="1105"/>
                  </a:lnTo>
                  <a:lnTo>
                    <a:pt x="1235" y="1070"/>
                  </a:lnTo>
                  <a:lnTo>
                    <a:pt x="1245" y="1037"/>
                  </a:lnTo>
                  <a:lnTo>
                    <a:pt x="1259" y="1007"/>
                  </a:lnTo>
                  <a:lnTo>
                    <a:pt x="1277" y="980"/>
                  </a:lnTo>
                  <a:lnTo>
                    <a:pt x="1301" y="957"/>
                  </a:lnTo>
                  <a:lnTo>
                    <a:pt x="1329" y="937"/>
                  </a:lnTo>
                  <a:lnTo>
                    <a:pt x="1358" y="923"/>
                  </a:lnTo>
                  <a:lnTo>
                    <a:pt x="1391" y="914"/>
                  </a:lnTo>
                  <a:lnTo>
                    <a:pt x="1426" y="911"/>
                  </a:lnTo>
                  <a:lnTo>
                    <a:pt x="1458" y="914"/>
                  </a:lnTo>
                  <a:lnTo>
                    <a:pt x="1489" y="921"/>
                  </a:lnTo>
                  <a:lnTo>
                    <a:pt x="1517" y="933"/>
                  </a:lnTo>
                  <a:lnTo>
                    <a:pt x="1543" y="950"/>
                  </a:lnTo>
                  <a:lnTo>
                    <a:pt x="1567" y="971"/>
                  </a:lnTo>
                  <a:lnTo>
                    <a:pt x="1587" y="989"/>
                  </a:lnTo>
                  <a:lnTo>
                    <a:pt x="1609" y="1001"/>
                  </a:lnTo>
                  <a:lnTo>
                    <a:pt x="1632" y="1009"/>
                  </a:lnTo>
                  <a:lnTo>
                    <a:pt x="1657" y="1012"/>
                  </a:lnTo>
                  <a:lnTo>
                    <a:pt x="1682" y="1010"/>
                  </a:lnTo>
                  <a:lnTo>
                    <a:pt x="1706" y="1004"/>
                  </a:lnTo>
                  <a:lnTo>
                    <a:pt x="1728" y="993"/>
                  </a:lnTo>
                  <a:lnTo>
                    <a:pt x="1749" y="978"/>
                  </a:lnTo>
                  <a:lnTo>
                    <a:pt x="1766" y="957"/>
                  </a:lnTo>
                  <a:lnTo>
                    <a:pt x="1779" y="935"/>
                  </a:lnTo>
                  <a:lnTo>
                    <a:pt x="1787" y="912"/>
                  </a:lnTo>
                  <a:lnTo>
                    <a:pt x="1790" y="887"/>
                  </a:lnTo>
                  <a:lnTo>
                    <a:pt x="1788" y="862"/>
                  </a:lnTo>
                  <a:lnTo>
                    <a:pt x="1782" y="838"/>
                  </a:lnTo>
                  <a:lnTo>
                    <a:pt x="1771" y="815"/>
                  </a:lnTo>
                  <a:lnTo>
                    <a:pt x="1755" y="795"/>
                  </a:lnTo>
                  <a:lnTo>
                    <a:pt x="1720" y="761"/>
                  </a:lnTo>
                  <a:lnTo>
                    <a:pt x="1683" y="732"/>
                  </a:lnTo>
                  <a:lnTo>
                    <a:pt x="1642" y="708"/>
                  </a:lnTo>
                  <a:lnTo>
                    <a:pt x="1600" y="687"/>
                  </a:lnTo>
                  <a:lnTo>
                    <a:pt x="1555" y="671"/>
                  </a:lnTo>
                  <a:lnTo>
                    <a:pt x="1555" y="581"/>
                  </a:lnTo>
                  <a:lnTo>
                    <a:pt x="1552" y="555"/>
                  </a:lnTo>
                  <a:lnTo>
                    <a:pt x="1545" y="531"/>
                  </a:lnTo>
                  <a:lnTo>
                    <a:pt x="1533" y="508"/>
                  </a:lnTo>
                  <a:lnTo>
                    <a:pt x="1517" y="490"/>
                  </a:lnTo>
                  <a:lnTo>
                    <a:pt x="1498" y="473"/>
                  </a:lnTo>
                  <a:lnTo>
                    <a:pt x="1476" y="462"/>
                  </a:lnTo>
                  <a:lnTo>
                    <a:pt x="1452" y="454"/>
                  </a:lnTo>
                  <a:lnTo>
                    <a:pt x="1426" y="452"/>
                  </a:lnTo>
                  <a:close/>
                  <a:moveTo>
                    <a:pt x="1425" y="0"/>
                  </a:moveTo>
                  <a:lnTo>
                    <a:pt x="1522" y="4"/>
                  </a:lnTo>
                  <a:lnTo>
                    <a:pt x="1619" y="13"/>
                  </a:lnTo>
                  <a:lnTo>
                    <a:pt x="1712" y="30"/>
                  </a:lnTo>
                  <a:lnTo>
                    <a:pt x="1804" y="51"/>
                  </a:lnTo>
                  <a:lnTo>
                    <a:pt x="1894" y="79"/>
                  </a:lnTo>
                  <a:lnTo>
                    <a:pt x="1980" y="113"/>
                  </a:lnTo>
                  <a:lnTo>
                    <a:pt x="2064" y="151"/>
                  </a:lnTo>
                  <a:lnTo>
                    <a:pt x="2145" y="195"/>
                  </a:lnTo>
                  <a:lnTo>
                    <a:pt x="2222" y="244"/>
                  </a:lnTo>
                  <a:lnTo>
                    <a:pt x="2295" y="298"/>
                  </a:lnTo>
                  <a:lnTo>
                    <a:pt x="2366" y="356"/>
                  </a:lnTo>
                  <a:lnTo>
                    <a:pt x="2433" y="418"/>
                  </a:lnTo>
                  <a:lnTo>
                    <a:pt x="2495" y="485"/>
                  </a:lnTo>
                  <a:lnTo>
                    <a:pt x="2553" y="556"/>
                  </a:lnTo>
                  <a:lnTo>
                    <a:pt x="2607" y="629"/>
                  </a:lnTo>
                  <a:lnTo>
                    <a:pt x="2655" y="708"/>
                  </a:lnTo>
                  <a:lnTo>
                    <a:pt x="2699" y="788"/>
                  </a:lnTo>
                  <a:lnTo>
                    <a:pt x="2738" y="872"/>
                  </a:lnTo>
                  <a:lnTo>
                    <a:pt x="2771" y="959"/>
                  </a:lnTo>
                  <a:lnTo>
                    <a:pt x="2799" y="1048"/>
                  </a:lnTo>
                  <a:lnTo>
                    <a:pt x="2821" y="1140"/>
                  </a:lnTo>
                  <a:lnTo>
                    <a:pt x="2837" y="1234"/>
                  </a:lnTo>
                  <a:lnTo>
                    <a:pt x="2847" y="1330"/>
                  </a:lnTo>
                  <a:lnTo>
                    <a:pt x="2850" y="1427"/>
                  </a:lnTo>
                  <a:lnTo>
                    <a:pt x="2847" y="1525"/>
                  </a:lnTo>
                  <a:lnTo>
                    <a:pt x="2837" y="1621"/>
                  </a:lnTo>
                  <a:lnTo>
                    <a:pt x="2821" y="1715"/>
                  </a:lnTo>
                  <a:lnTo>
                    <a:pt x="2799" y="1807"/>
                  </a:lnTo>
                  <a:lnTo>
                    <a:pt x="2771" y="1896"/>
                  </a:lnTo>
                  <a:lnTo>
                    <a:pt x="2738" y="1983"/>
                  </a:lnTo>
                  <a:lnTo>
                    <a:pt x="2699" y="2067"/>
                  </a:lnTo>
                  <a:lnTo>
                    <a:pt x="2655" y="2148"/>
                  </a:lnTo>
                  <a:lnTo>
                    <a:pt x="2607" y="2225"/>
                  </a:lnTo>
                  <a:lnTo>
                    <a:pt x="2553" y="2300"/>
                  </a:lnTo>
                  <a:lnTo>
                    <a:pt x="2495" y="2370"/>
                  </a:lnTo>
                  <a:lnTo>
                    <a:pt x="2433" y="2436"/>
                  </a:lnTo>
                  <a:lnTo>
                    <a:pt x="2366" y="2499"/>
                  </a:lnTo>
                  <a:lnTo>
                    <a:pt x="2295" y="2558"/>
                  </a:lnTo>
                  <a:lnTo>
                    <a:pt x="2222" y="2611"/>
                  </a:lnTo>
                  <a:lnTo>
                    <a:pt x="2145" y="2659"/>
                  </a:lnTo>
                  <a:lnTo>
                    <a:pt x="2064" y="2703"/>
                  </a:lnTo>
                  <a:lnTo>
                    <a:pt x="1980" y="2742"/>
                  </a:lnTo>
                  <a:lnTo>
                    <a:pt x="1894" y="2775"/>
                  </a:lnTo>
                  <a:lnTo>
                    <a:pt x="1804" y="2803"/>
                  </a:lnTo>
                  <a:lnTo>
                    <a:pt x="1712" y="2826"/>
                  </a:lnTo>
                  <a:lnTo>
                    <a:pt x="1619" y="2841"/>
                  </a:lnTo>
                  <a:lnTo>
                    <a:pt x="1522" y="2851"/>
                  </a:lnTo>
                  <a:lnTo>
                    <a:pt x="1425" y="2854"/>
                  </a:lnTo>
                  <a:lnTo>
                    <a:pt x="1328" y="2851"/>
                  </a:lnTo>
                  <a:lnTo>
                    <a:pt x="1231" y="2841"/>
                  </a:lnTo>
                  <a:lnTo>
                    <a:pt x="1138" y="2826"/>
                  </a:lnTo>
                  <a:lnTo>
                    <a:pt x="1046" y="2803"/>
                  </a:lnTo>
                  <a:lnTo>
                    <a:pt x="957" y="2775"/>
                  </a:lnTo>
                  <a:lnTo>
                    <a:pt x="870" y="2742"/>
                  </a:lnTo>
                  <a:lnTo>
                    <a:pt x="786" y="2703"/>
                  </a:lnTo>
                  <a:lnTo>
                    <a:pt x="705" y="2659"/>
                  </a:lnTo>
                  <a:lnTo>
                    <a:pt x="628" y="2611"/>
                  </a:lnTo>
                  <a:lnTo>
                    <a:pt x="555" y="2558"/>
                  </a:lnTo>
                  <a:lnTo>
                    <a:pt x="484" y="2499"/>
                  </a:lnTo>
                  <a:lnTo>
                    <a:pt x="417" y="2436"/>
                  </a:lnTo>
                  <a:lnTo>
                    <a:pt x="355" y="2370"/>
                  </a:lnTo>
                  <a:lnTo>
                    <a:pt x="297" y="2300"/>
                  </a:lnTo>
                  <a:lnTo>
                    <a:pt x="244" y="2225"/>
                  </a:lnTo>
                  <a:lnTo>
                    <a:pt x="195" y="2148"/>
                  </a:lnTo>
                  <a:lnTo>
                    <a:pt x="151" y="2067"/>
                  </a:lnTo>
                  <a:lnTo>
                    <a:pt x="112" y="1983"/>
                  </a:lnTo>
                  <a:lnTo>
                    <a:pt x="79" y="1896"/>
                  </a:lnTo>
                  <a:lnTo>
                    <a:pt x="51" y="1807"/>
                  </a:lnTo>
                  <a:lnTo>
                    <a:pt x="29" y="1715"/>
                  </a:lnTo>
                  <a:lnTo>
                    <a:pt x="13" y="1621"/>
                  </a:lnTo>
                  <a:lnTo>
                    <a:pt x="3" y="1525"/>
                  </a:lnTo>
                  <a:lnTo>
                    <a:pt x="0" y="1427"/>
                  </a:lnTo>
                  <a:lnTo>
                    <a:pt x="3" y="1330"/>
                  </a:lnTo>
                  <a:lnTo>
                    <a:pt x="13" y="1234"/>
                  </a:lnTo>
                  <a:lnTo>
                    <a:pt x="29" y="1140"/>
                  </a:lnTo>
                  <a:lnTo>
                    <a:pt x="51" y="1048"/>
                  </a:lnTo>
                  <a:lnTo>
                    <a:pt x="79" y="959"/>
                  </a:lnTo>
                  <a:lnTo>
                    <a:pt x="112" y="872"/>
                  </a:lnTo>
                  <a:lnTo>
                    <a:pt x="151" y="788"/>
                  </a:lnTo>
                  <a:lnTo>
                    <a:pt x="195" y="708"/>
                  </a:lnTo>
                  <a:lnTo>
                    <a:pt x="244" y="629"/>
                  </a:lnTo>
                  <a:lnTo>
                    <a:pt x="297" y="556"/>
                  </a:lnTo>
                  <a:lnTo>
                    <a:pt x="355" y="485"/>
                  </a:lnTo>
                  <a:lnTo>
                    <a:pt x="417" y="418"/>
                  </a:lnTo>
                  <a:lnTo>
                    <a:pt x="484" y="356"/>
                  </a:lnTo>
                  <a:lnTo>
                    <a:pt x="555" y="298"/>
                  </a:lnTo>
                  <a:lnTo>
                    <a:pt x="628" y="244"/>
                  </a:lnTo>
                  <a:lnTo>
                    <a:pt x="705" y="195"/>
                  </a:lnTo>
                  <a:lnTo>
                    <a:pt x="786" y="151"/>
                  </a:lnTo>
                  <a:lnTo>
                    <a:pt x="870" y="113"/>
                  </a:lnTo>
                  <a:lnTo>
                    <a:pt x="957" y="79"/>
                  </a:lnTo>
                  <a:lnTo>
                    <a:pt x="1046" y="51"/>
                  </a:lnTo>
                  <a:lnTo>
                    <a:pt x="1138" y="30"/>
                  </a:lnTo>
                  <a:lnTo>
                    <a:pt x="1231" y="13"/>
                  </a:lnTo>
                  <a:lnTo>
                    <a:pt x="1328" y="4"/>
                  </a:lnTo>
                  <a:lnTo>
                    <a:pt x="142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1" name="TextBox 120"/>
            <p:cNvSpPr txBox="1"/>
            <p:nvPr/>
          </p:nvSpPr>
          <p:spPr>
            <a:xfrm>
              <a:off x="5832400" y="2195661"/>
              <a:ext cx="54373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400" b="1" dirty="0" smtClean="0">
                  <a:solidFill>
                    <a:schemeClr val="tx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₽</a:t>
              </a:r>
              <a:endParaRPr lang="ru-RU" sz="4400" b="1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22" name="TextBox 121"/>
          <p:cNvSpPr txBox="1"/>
          <p:nvPr/>
        </p:nvSpPr>
        <p:spPr>
          <a:xfrm>
            <a:off x="8064648" y="3203773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202</a:t>
            </a:r>
            <a:r>
              <a:rPr lang="en-US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</a:t>
            </a:r>
            <a:endParaRPr lang="ru-RU" sz="10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7056536" y="3203773"/>
            <a:ext cx="6090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202</a:t>
            </a:r>
            <a:r>
              <a:rPr lang="en-US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endParaRPr lang="ru-RU" sz="10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3672160" y="3203773"/>
            <a:ext cx="5040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202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</a:t>
            </a:r>
            <a:endParaRPr lang="ru-RU" sz="1000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2592040" y="3203772"/>
            <a:ext cx="5040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202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endParaRPr lang="ru-RU" sz="1000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132" name="Группа 131"/>
          <p:cNvGrpSpPr/>
          <p:nvPr/>
        </p:nvGrpSpPr>
        <p:grpSpPr>
          <a:xfrm>
            <a:off x="7020533" y="5066642"/>
            <a:ext cx="1632183" cy="246222"/>
            <a:chOff x="2592037" y="3304037"/>
            <a:chExt cx="1399012" cy="217951"/>
          </a:xfrm>
        </p:grpSpPr>
        <p:sp>
          <p:nvSpPr>
            <p:cNvPr id="136" name="TextBox 135"/>
            <p:cNvSpPr txBox="1"/>
            <p:nvPr/>
          </p:nvSpPr>
          <p:spPr>
            <a:xfrm>
              <a:off x="3486992" y="3304037"/>
              <a:ext cx="504057" cy="217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202</a:t>
              </a:r>
              <a:r>
                <a:rPr lang="en-US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4</a:t>
              </a:r>
              <a:endPara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2592037" y="3304038"/>
              <a:ext cx="504057" cy="217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202</a:t>
              </a:r>
              <a:r>
                <a:rPr lang="en-US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</a:t>
              </a:r>
              <a:endPara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43" name="TextBox 142"/>
          <p:cNvSpPr txBox="1"/>
          <p:nvPr/>
        </p:nvSpPr>
        <p:spPr>
          <a:xfrm>
            <a:off x="3600152" y="5163957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202</a:t>
            </a:r>
            <a:r>
              <a:rPr lang="en-US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</a:t>
            </a:r>
            <a:endParaRPr lang="ru-RU" sz="10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2559035" y="5163957"/>
            <a:ext cx="6090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202</a:t>
            </a:r>
            <a:r>
              <a:rPr lang="en-US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endParaRPr lang="ru-RU" sz="10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47" name="Прямая соединительная линия 146"/>
          <p:cNvCxnSpPr/>
          <p:nvPr/>
        </p:nvCxnSpPr>
        <p:spPr>
          <a:xfrm>
            <a:off x="2520032" y="3224642"/>
            <a:ext cx="172819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1" name="Прямая соединительная линия 150"/>
          <p:cNvCxnSpPr/>
          <p:nvPr/>
        </p:nvCxnSpPr>
        <p:spPr>
          <a:xfrm>
            <a:off x="6840512" y="5075981"/>
            <a:ext cx="187220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3" name="Прямая соединительная линия 152"/>
          <p:cNvCxnSpPr/>
          <p:nvPr/>
        </p:nvCxnSpPr>
        <p:spPr>
          <a:xfrm>
            <a:off x="6912520" y="3203773"/>
            <a:ext cx="187220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9" name="Прямая соединительная линия 158"/>
          <p:cNvCxnSpPr/>
          <p:nvPr/>
        </p:nvCxnSpPr>
        <p:spPr>
          <a:xfrm>
            <a:off x="2376016" y="5163957"/>
            <a:ext cx="187220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60" name="Группа 159"/>
          <p:cNvGrpSpPr/>
          <p:nvPr/>
        </p:nvGrpSpPr>
        <p:grpSpPr>
          <a:xfrm>
            <a:off x="1439912" y="6948189"/>
            <a:ext cx="1656184" cy="246221"/>
            <a:chOff x="1511920" y="6948189"/>
            <a:chExt cx="1656184" cy="246221"/>
          </a:xfrm>
        </p:grpSpPr>
        <p:grpSp>
          <p:nvGrpSpPr>
            <p:cNvPr id="161" name="Группа 145"/>
            <p:cNvGrpSpPr/>
            <p:nvPr/>
          </p:nvGrpSpPr>
          <p:grpSpPr>
            <a:xfrm>
              <a:off x="1583928" y="6948189"/>
              <a:ext cx="1368152" cy="246221"/>
              <a:chOff x="2520279" y="3275781"/>
              <a:chExt cx="1368152" cy="246221"/>
            </a:xfrm>
          </p:grpSpPr>
          <p:sp>
            <p:nvSpPr>
              <p:cNvPr id="166" name="TextBox 165"/>
              <p:cNvSpPr txBox="1"/>
              <p:nvPr/>
            </p:nvSpPr>
            <p:spPr>
              <a:xfrm>
                <a:off x="3312367" y="3275781"/>
                <a:ext cx="57606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000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202</a:t>
                </a:r>
                <a:r>
                  <a:rPr lang="en-US" sz="1000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4</a:t>
                </a:r>
                <a:endParaRPr lang="ru-RU" sz="10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68" name="TextBox 167"/>
              <p:cNvSpPr txBox="1"/>
              <p:nvPr/>
            </p:nvSpPr>
            <p:spPr>
              <a:xfrm>
                <a:off x="2520279" y="3275781"/>
                <a:ext cx="50405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000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202</a:t>
                </a:r>
                <a:r>
                  <a:rPr lang="en-US" sz="1000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3</a:t>
                </a:r>
                <a:endParaRPr lang="ru-RU" sz="10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cxnSp>
          <p:nvCxnSpPr>
            <p:cNvPr id="162" name="Прямая соединительная линия 161"/>
            <p:cNvCxnSpPr/>
            <p:nvPr/>
          </p:nvCxnSpPr>
          <p:spPr>
            <a:xfrm>
              <a:off x="1511920" y="6948189"/>
              <a:ext cx="165618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9" name="Группа 168"/>
          <p:cNvGrpSpPr/>
          <p:nvPr/>
        </p:nvGrpSpPr>
        <p:grpSpPr>
          <a:xfrm>
            <a:off x="4716029" y="6948189"/>
            <a:ext cx="1512168" cy="246221"/>
            <a:chOff x="4680272" y="6948189"/>
            <a:chExt cx="1512168" cy="246221"/>
          </a:xfrm>
        </p:grpSpPr>
        <p:grpSp>
          <p:nvGrpSpPr>
            <p:cNvPr id="170" name="Группа 182"/>
            <p:cNvGrpSpPr/>
            <p:nvPr/>
          </p:nvGrpSpPr>
          <p:grpSpPr>
            <a:xfrm>
              <a:off x="4788531" y="6948189"/>
              <a:ext cx="1331902" cy="246221"/>
              <a:chOff x="2628291" y="3275781"/>
              <a:chExt cx="1331902" cy="246221"/>
            </a:xfrm>
          </p:grpSpPr>
          <p:sp>
            <p:nvSpPr>
              <p:cNvPr id="175" name="TextBox 174"/>
              <p:cNvSpPr txBox="1"/>
              <p:nvPr/>
            </p:nvSpPr>
            <p:spPr>
              <a:xfrm>
                <a:off x="3456136" y="3275781"/>
                <a:ext cx="50405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0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202</a:t>
                </a:r>
                <a:r>
                  <a:rPr lang="en-US" sz="10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4</a:t>
                </a:r>
                <a:endParaRPr lang="ru-RU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77" name="TextBox 176"/>
              <p:cNvSpPr txBox="1"/>
              <p:nvPr/>
            </p:nvSpPr>
            <p:spPr>
              <a:xfrm>
                <a:off x="2628291" y="3275781"/>
                <a:ext cx="50405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0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202</a:t>
                </a:r>
                <a:r>
                  <a:rPr lang="en-US" sz="10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3</a:t>
                </a:r>
                <a:endParaRPr lang="ru-RU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cxnSp>
          <p:nvCxnSpPr>
            <p:cNvPr id="171" name="Прямая соединительная линия 170"/>
            <p:cNvCxnSpPr/>
            <p:nvPr/>
          </p:nvCxnSpPr>
          <p:spPr>
            <a:xfrm>
              <a:off x="4680272" y="6948189"/>
              <a:ext cx="151216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8" name="Группа 177"/>
          <p:cNvGrpSpPr/>
          <p:nvPr/>
        </p:nvGrpSpPr>
        <p:grpSpPr>
          <a:xfrm>
            <a:off x="7992640" y="6966530"/>
            <a:ext cx="1656184" cy="246230"/>
            <a:chOff x="1511920" y="6948173"/>
            <a:chExt cx="1656184" cy="266056"/>
          </a:xfrm>
        </p:grpSpPr>
        <p:grpSp>
          <p:nvGrpSpPr>
            <p:cNvPr id="179" name="Группа 145"/>
            <p:cNvGrpSpPr/>
            <p:nvPr/>
          </p:nvGrpSpPr>
          <p:grpSpPr>
            <a:xfrm>
              <a:off x="1655689" y="6948173"/>
              <a:ext cx="1368153" cy="266056"/>
              <a:chOff x="2592040" y="3275765"/>
              <a:chExt cx="1368153" cy="266056"/>
            </a:xfrm>
          </p:grpSpPr>
          <p:sp>
            <p:nvSpPr>
              <p:cNvPr id="184" name="TextBox 183"/>
              <p:cNvSpPr txBox="1"/>
              <p:nvPr/>
            </p:nvSpPr>
            <p:spPr>
              <a:xfrm>
                <a:off x="3456136" y="3275765"/>
                <a:ext cx="504057" cy="266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000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2024</a:t>
                </a:r>
                <a:endParaRPr lang="ru-RU" sz="10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86" name="TextBox 185"/>
              <p:cNvSpPr txBox="1"/>
              <p:nvPr/>
            </p:nvSpPr>
            <p:spPr>
              <a:xfrm>
                <a:off x="2592040" y="3275775"/>
                <a:ext cx="504057" cy="266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000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2023</a:t>
                </a:r>
                <a:endParaRPr lang="ru-RU" sz="10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cxnSp>
          <p:nvCxnSpPr>
            <p:cNvPr id="180" name="Прямая соединительная линия 179"/>
            <p:cNvCxnSpPr/>
            <p:nvPr/>
          </p:nvCxnSpPr>
          <p:spPr>
            <a:xfrm>
              <a:off x="1511920" y="6948189"/>
              <a:ext cx="165618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7" name="Группа 186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188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190" name="Рисунок 189"/>
              <p:cNvPicPr>
                <a:picLocks noChangeAspect="1"/>
              </p:cNvPicPr>
              <p:nvPr/>
            </p:nvPicPr>
            <p:blipFill>
              <a:blip r:embed="rId12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91" name="Прямоугольник 190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</a:t>
                </a:r>
                <a:r>
                  <a:rPr lang="en-US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4</a:t>
                </a: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год </a:t>
                </a:r>
              </a:p>
            </p:txBody>
          </p:sp>
          <p:sp>
            <p:nvSpPr>
              <p:cNvPr id="192" name="Прямоугольник 191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ОСНОВНЫЕ ХАРАКТЕРИСТИКИ </a:t>
                </a: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ОБЛАСТНОГО БЮДЖЕТА</a:t>
                </a:r>
              </a:p>
            </p:txBody>
          </p:sp>
        </p:grpSp>
        <p:sp>
          <p:nvSpPr>
            <p:cNvPr id="189" name="Прямоугольник 188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10</a:t>
              </a:r>
              <a:endParaRPr lang="ru-RU" dirty="0"/>
            </a:p>
          </p:txBody>
        </p:sp>
      </p:grpSp>
      <p:graphicFrame>
        <p:nvGraphicFramePr>
          <p:cNvPr id="112" name="Диаграмма 111"/>
          <p:cNvGraphicFramePr/>
          <p:nvPr/>
        </p:nvGraphicFramePr>
        <p:xfrm>
          <a:off x="6696496" y="2123653"/>
          <a:ext cx="3142355" cy="1152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Группа 27"/>
          <p:cNvGrpSpPr/>
          <p:nvPr/>
        </p:nvGrpSpPr>
        <p:grpSpPr>
          <a:xfrm>
            <a:off x="6768504" y="5796061"/>
            <a:ext cx="3240360" cy="1368151"/>
            <a:chOff x="1151880" y="1907629"/>
            <a:chExt cx="3003259" cy="1152128"/>
          </a:xfrm>
          <a:solidFill>
            <a:schemeClr val="tx2"/>
          </a:solidFill>
        </p:grpSpPr>
        <p:sp>
          <p:nvSpPr>
            <p:cNvPr id="61" name="Скругленный прямоугольник 60"/>
            <p:cNvSpPr/>
            <p:nvPr/>
          </p:nvSpPr>
          <p:spPr>
            <a:xfrm>
              <a:off x="1151880" y="1907629"/>
              <a:ext cx="2736304" cy="115212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Прямоугольник 61"/>
            <p:cNvSpPr/>
            <p:nvPr/>
          </p:nvSpPr>
          <p:spPr>
            <a:xfrm>
              <a:off x="1619054" y="1907629"/>
              <a:ext cx="2536085" cy="4665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sz="1100" b="1" i="0" u="none" strike="noStrike" kern="1200" baseline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</a:defRPr>
              </a:pPr>
              <a:r>
                <a:rPr lang="ru-RU" sz="1000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ОБСЛУЖИВАНИЕ</a:t>
              </a:r>
            </a:p>
            <a:p>
              <a:pPr algn="ctr">
                <a:defRPr sz="1100" b="1" i="0" u="none" strike="noStrike" kern="1200" baseline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</a:defRPr>
              </a:pPr>
              <a:r>
                <a:rPr lang="ru-RU" sz="1000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ГОСУДАРСТВЕННОГО </a:t>
              </a:r>
            </a:p>
            <a:p>
              <a:pPr algn="ctr">
                <a:defRPr sz="1100" b="1" i="0" u="none" strike="noStrike" kern="1200" baseline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</a:defRPr>
              </a:pPr>
              <a:r>
                <a:rPr lang="ru-RU" sz="1000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(МУНИЦИПАЛЬНОГО) ДОЛГА</a:t>
              </a:r>
            </a:p>
          </p:txBody>
        </p:sp>
      </p:grpSp>
      <p:graphicFrame>
        <p:nvGraphicFramePr>
          <p:cNvPr id="192" name="Диаграмма 191"/>
          <p:cNvGraphicFramePr/>
          <p:nvPr/>
        </p:nvGraphicFramePr>
        <p:xfrm>
          <a:off x="7632600" y="6444133"/>
          <a:ext cx="1872208" cy="6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09" name="Группа 108"/>
          <p:cNvGrpSpPr/>
          <p:nvPr/>
        </p:nvGrpSpPr>
        <p:grpSpPr>
          <a:xfrm>
            <a:off x="3564148" y="5796061"/>
            <a:ext cx="2952328" cy="1368152"/>
            <a:chOff x="359792" y="5796062"/>
            <a:chExt cx="2952328" cy="1368152"/>
          </a:xfrm>
        </p:grpSpPr>
        <p:grpSp>
          <p:nvGrpSpPr>
            <p:cNvPr id="13" name="Группа 67"/>
            <p:cNvGrpSpPr/>
            <p:nvPr/>
          </p:nvGrpSpPr>
          <p:grpSpPr>
            <a:xfrm>
              <a:off x="359792" y="5796062"/>
              <a:ext cx="2952328" cy="1368152"/>
              <a:chOff x="1151880" y="1907629"/>
              <a:chExt cx="2736304" cy="1152128"/>
            </a:xfrm>
            <a:solidFill>
              <a:srgbClr val="E4E4E4"/>
            </a:solidFill>
          </p:grpSpPr>
          <p:sp>
            <p:nvSpPr>
              <p:cNvPr id="69" name="Скругленный прямоугольник 68"/>
              <p:cNvSpPr/>
              <p:nvPr/>
            </p:nvSpPr>
            <p:spPr>
              <a:xfrm>
                <a:off x="1151880" y="1907629"/>
                <a:ext cx="2736304" cy="115212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1" name="Прямоугольник 70"/>
              <p:cNvSpPr/>
              <p:nvPr/>
            </p:nvSpPr>
            <p:spPr>
              <a:xfrm>
                <a:off x="1986119" y="1907629"/>
                <a:ext cx="1821778" cy="38877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prstClr val="black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r>
                  <a:rPr lang="ru-RU" sz="1200" dirty="0" smtClean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СРЕДСТВА МАССОВОЙ</a:t>
                </a:r>
              </a:p>
              <a:p>
                <a:pPr algn="ctr">
                  <a:defRPr sz="1100" b="1" i="0" u="none" strike="noStrike" kern="1200" baseline="0">
                    <a:solidFill>
                      <a:prstClr val="black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r>
                  <a:rPr lang="ru-RU" sz="1200" dirty="0" smtClean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ИНФОРМАЦИИ</a:t>
                </a:r>
              </a:p>
            </p:txBody>
          </p:sp>
        </p:grpSp>
        <p:grpSp>
          <p:nvGrpSpPr>
            <p:cNvPr id="148" name="Group 24"/>
            <p:cNvGrpSpPr/>
            <p:nvPr/>
          </p:nvGrpSpPr>
          <p:grpSpPr>
            <a:xfrm>
              <a:off x="575816" y="6012085"/>
              <a:ext cx="648072" cy="1008112"/>
              <a:chOff x="2886120" y="3956400"/>
              <a:chExt cx="236520" cy="352440"/>
            </a:xfrm>
            <a:solidFill>
              <a:schemeClr val="tx1"/>
            </a:solidFill>
          </p:grpSpPr>
          <p:sp>
            <p:nvSpPr>
              <p:cNvPr id="149" name="Freeform 26"/>
              <p:cNvSpPr/>
              <p:nvPr/>
            </p:nvSpPr>
            <p:spPr>
              <a:xfrm>
                <a:off x="2886120" y="3956400"/>
                <a:ext cx="236520" cy="352440"/>
              </a:xfrm>
              <a:custGeom>
                <a:avLst/>
                <a:gdLst/>
                <a:ahLst/>
                <a:cxnLst/>
                <a:rect l="l" t="t" r="r" b="b"/>
                <a:pathLst>
                  <a:path w="2295" h="3421">
                    <a:moveTo>
                      <a:pt x="221" y="2935"/>
                    </a:moveTo>
                    <a:lnTo>
                      <a:pt x="221" y="3106"/>
                    </a:lnTo>
                    <a:lnTo>
                      <a:pt x="223" y="3128"/>
                    </a:lnTo>
                    <a:lnTo>
                      <a:pt x="231" y="3147"/>
                    </a:lnTo>
                    <a:lnTo>
                      <a:pt x="242" y="3164"/>
                    </a:lnTo>
                    <a:lnTo>
                      <a:pt x="256" y="3179"/>
                    </a:lnTo>
                    <a:lnTo>
                      <a:pt x="273" y="3190"/>
                    </a:lnTo>
                    <a:lnTo>
                      <a:pt x="294" y="3197"/>
                    </a:lnTo>
                    <a:lnTo>
                      <a:pt x="314" y="3200"/>
                    </a:lnTo>
                    <a:lnTo>
                      <a:pt x="1979" y="3200"/>
                    </a:lnTo>
                    <a:lnTo>
                      <a:pt x="2001" y="3197"/>
                    </a:lnTo>
                    <a:lnTo>
                      <a:pt x="2021" y="3190"/>
                    </a:lnTo>
                    <a:lnTo>
                      <a:pt x="2038" y="3179"/>
                    </a:lnTo>
                    <a:lnTo>
                      <a:pt x="2053" y="3165"/>
                    </a:lnTo>
                    <a:lnTo>
                      <a:pt x="2064" y="3147"/>
                    </a:lnTo>
                    <a:lnTo>
                      <a:pt x="2071" y="3128"/>
                    </a:lnTo>
                    <a:lnTo>
                      <a:pt x="2074" y="3106"/>
                    </a:lnTo>
                    <a:lnTo>
                      <a:pt x="2074" y="2935"/>
                    </a:lnTo>
                    <a:lnTo>
                      <a:pt x="221" y="2935"/>
                    </a:lnTo>
                    <a:close/>
                    <a:moveTo>
                      <a:pt x="221" y="633"/>
                    </a:moveTo>
                    <a:lnTo>
                      <a:pt x="221" y="2788"/>
                    </a:lnTo>
                    <a:lnTo>
                      <a:pt x="2074" y="2788"/>
                    </a:lnTo>
                    <a:lnTo>
                      <a:pt x="2074" y="633"/>
                    </a:lnTo>
                    <a:lnTo>
                      <a:pt x="221" y="633"/>
                    </a:lnTo>
                    <a:close/>
                    <a:moveTo>
                      <a:pt x="314" y="221"/>
                    </a:moveTo>
                    <a:lnTo>
                      <a:pt x="294" y="224"/>
                    </a:lnTo>
                    <a:lnTo>
                      <a:pt x="273" y="231"/>
                    </a:lnTo>
                    <a:lnTo>
                      <a:pt x="256" y="242"/>
                    </a:lnTo>
                    <a:lnTo>
                      <a:pt x="242" y="257"/>
                    </a:lnTo>
                    <a:lnTo>
                      <a:pt x="231" y="274"/>
                    </a:lnTo>
                    <a:lnTo>
                      <a:pt x="223" y="293"/>
                    </a:lnTo>
                    <a:lnTo>
                      <a:pt x="221" y="315"/>
                    </a:lnTo>
                    <a:lnTo>
                      <a:pt x="221" y="485"/>
                    </a:lnTo>
                    <a:lnTo>
                      <a:pt x="2074" y="485"/>
                    </a:lnTo>
                    <a:lnTo>
                      <a:pt x="2074" y="315"/>
                    </a:lnTo>
                    <a:lnTo>
                      <a:pt x="2071" y="293"/>
                    </a:lnTo>
                    <a:lnTo>
                      <a:pt x="2064" y="274"/>
                    </a:lnTo>
                    <a:lnTo>
                      <a:pt x="2053" y="257"/>
                    </a:lnTo>
                    <a:lnTo>
                      <a:pt x="2038" y="242"/>
                    </a:lnTo>
                    <a:lnTo>
                      <a:pt x="2021" y="231"/>
                    </a:lnTo>
                    <a:lnTo>
                      <a:pt x="2001" y="224"/>
                    </a:lnTo>
                    <a:lnTo>
                      <a:pt x="1979" y="221"/>
                    </a:lnTo>
                    <a:lnTo>
                      <a:pt x="314" y="221"/>
                    </a:lnTo>
                    <a:close/>
                    <a:moveTo>
                      <a:pt x="314" y="0"/>
                    </a:moveTo>
                    <a:lnTo>
                      <a:pt x="1979" y="0"/>
                    </a:lnTo>
                    <a:lnTo>
                      <a:pt x="2023" y="3"/>
                    </a:lnTo>
                    <a:lnTo>
                      <a:pt x="2063" y="11"/>
                    </a:lnTo>
                    <a:lnTo>
                      <a:pt x="2102" y="25"/>
                    </a:lnTo>
                    <a:lnTo>
                      <a:pt x="2139" y="44"/>
                    </a:lnTo>
                    <a:lnTo>
                      <a:pt x="2172" y="65"/>
                    </a:lnTo>
                    <a:lnTo>
                      <a:pt x="2202" y="92"/>
                    </a:lnTo>
                    <a:lnTo>
                      <a:pt x="2229" y="122"/>
                    </a:lnTo>
                    <a:lnTo>
                      <a:pt x="2251" y="157"/>
                    </a:lnTo>
                    <a:lnTo>
                      <a:pt x="2270" y="193"/>
                    </a:lnTo>
                    <a:lnTo>
                      <a:pt x="2283" y="231"/>
                    </a:lnTo>
                    <a:lnTo>
                      <a:pt x="2292" y="273"/>
                    </a:lnTo>
                    <a:lnTo>
                      <a:pt x="2295" y="315"/>
                    </a:lnTo>
                    <a:lnTo>
                      <a:pt x="2295" y="3106"/>
                    </a:lnTo>
                    <a:lnTo>
                      <a:pt x="2292" y="3148"/>
                    </a:lnTo>
                    <a:lnTo>
                      <a:pt x="2283" y="3190"/>
                    </a:lnTo>
                    <a:lnTo>
                      <a:pt x="2270" y="3228"/>
                    </a:lnTo>
                    <a:lnTo>
                      <a:pt x="2251" y="3264"/>
                    </a:lnTo>
                    <a:lnTo>
                      <a:pt x="2229" y="3299"/>
                    </a:lnTo>
                    <a:lnTo>
                      <a:pt x="2202" y="3329"/>
                    </a:lnTo>
                    <a:lnTo>
                      <a:pt x="2172" y="3356"/>
                    </a:lnTo>
                    <a:lnTo>
                      <a:pt x="2139" y="3377"/>
                    </a:lnTo>
                    <a:lnTo>
                      <a:pt x="2102" y="3396"/>
                    </a:lnTo>
                    <a:lnTo>
                      <a:pt x="2063" y="3410"/>
                    </a:lnTo>
                    <a:lnTo>
                      <a:pt x="2023" y="3418"/>
                    </a:lnTo>
                    <a:lnTo>
                      <a:pt x="1979" y="3421"/>
                    </a:lnTo>
                    <a:lnTo>
                      <a:pt x="314" y="3421"/>
                    </a:lnTo>
                    <a:lnTo>
                      <a:pt x="272" y="3418"/>
                    </a:lnTo>
                    <a:lnTo>
                      <a:pt x="232" y="3410"/>
                    </a:lnTo>
                    <a:lnTo>
                      <a:pt x="192" y="3396"/>
                    </a:lnTo>
                    <a:lnTo>
                      <a:pt x="156" y="3377"/>
                    </a:lnTo>
                    <a:lnTo>
                      <a:pt x="123" y="3356"/>
                    </a:lnTo>
                    <a:lnTo>
                      <a:pt x="92" y="3329"/>
                    </a:lnTo>
                    <a:lnTo>
                      <a:pt x="66" y="3299"/>
                    </a:lnTo>
                    <a:lnTo>
                      <a:pt x="43" y="3264"/>
                    </a:lnTo>
                    <a:lnTo>
                      <a:pt x="25" y="3228"/>
                    </a:lnTo>
                    <a:lnTo>
                      <a:pt x="11" y="3190"/>
                    </a:lnTo>
                    <a:lnTo>
                      <a:pt x="3" y="3148"/>
                    </a:lnTo>
                    <a:lnTo>
                      <a:pt x="0" y="3106"/>
                    </a:lnTo>
                    <a:lnTo>
                      <a:pt x="0" y="315"/>
                    </a:lnTo>
                    <a:lnTo>
                      <a:pt x="3" y="273"/>
                    </a:lnTo>
                    <a:lnTo>
                      <a:pt x="11" y="231"/>
                    </a:lnTo>
                    <a:lnTo>
                      <a:pt x="25" y="193"/>
                    </a:lnTo>
                    <a:lnTo>
                      <a:pt x="43" y="157"/>
                    </a:lnTo>
                    <a:lnTo>
                      <a:pt x="66" y="122"/>
                    </a:lnTo>
                    <a:lnTo>
                      <a:pt x="92" y="92"/>
                    </a:lnTo>
                    <a:lnTo>
                      <a:pt x="123" y="65"/>
                    </a:lnTo>
                    <a:lnTo>
                      <a:pt x="156" y="44"/>
                    </a:lnTo>
                    <a:lnTo>
                      <a:pt x="192" y="25"/>
                    </a:lnTo>
                    <a:lnTo>
                      <a:pt x="232" y="11"/>
                    </a:lnTo>
                    <a:lnTo>
                      <a:pt x="272" y="3"/>
                    </a:lnTo>
                    <a:lnTo>
                      <a:pt x="314" y="0"/>
                    </a:lnTo>
                    <a:close/>
                  </a:path>
                </a:pathLst>
              </a:custGeom>
              <a:grp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0" name="Freeform 27"/>
              <p:cNvSpPr/>
              <p:nvPr/>
            </p:nvSpPr>
            <p:spPr>
              <a:xfrm>
                <a:off x="2981520" y="3985920"/>
                <a:ext cx="4500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47">
                    <a:moveTo>
                      <a:pt x="74" y="0"/>
                    </a:moveTo>
                    <a:lnTo>
                      <a:pt x="361" y="0"/>
                    </a:lnTo>
                    <a:lnTo>
                      <a:pt x="380" y="2"/>
                    </a:lnTo>
                    <a:lnTo>
                      <a:pt x="398" y="9"/>
                    </a:lnTo>
                    <a:lnTo>
                      <a:pt x="412" y="21"/>
                    </a:lnTo>
                    <a:lnTo>
                      <a:pt x="425" y="36"/>
                    </a:lnTo>
                    <a:lnTo>
                      <a:pt x="432" y="54"/>
                    </a:lnTo>
                    <a:lnTo>
                      <a:pt x="434" y="74"/>
                    </a:lnTo>
                    <a:lnTo>
                      <a:pt x="432" y="93"/>
                    </a:lnTo>
                    <a:lnTo>
                      <a:pt x="425" y="111"/>
                    </a:lnTo>
                    <a:lnTo>
                      <a:pt x="412" y="125"/>
                    </a:lnTo>
                    <a:lnTo>
                      <a:pt x="398" y="137"/>
                    </a:lnTo>
                    <a:lnTo>
                      <a:pt x="380" y="144"/>
                    </a:lnTo>
                    <a:lnTo>
                      <a:pt x="361" y="147"/>
                    </a:lnTo>
                    <a:lnTo>
                      <a:pt x="74" y="147"/>
                    </a:lnTo>
                    <a:lnTo>
                      <a:pt x="55" y="144"/>
                    </a:lnTo>
                    <a:lnTo>
                      <a:pt x="37" y="137"/>
                    </a:lnTo>
                    <a:lnTo>
                      <a:pt x="21" y="125"/>
                    </a:lnTo>
                    <a:lnTo>
                      <a:pt x="10" y="111"/>
                    </a:lnTo>
                    <a:lnTo>
                      <a:pt x="3" y="93"/>
                    </a:lnTo>
                    <a:lnTo>
                      <a:pt x="0" y="74"/>
                    </a:lnTo>
                    <a:lnTo>
                      <a:pt x="3" y="54"/>
                    </a:lnTo>
                    <a:lnTo>
                      <a:pt x="10" y="36"/>
                    </a:lnTo>
                    <a:lnTo>
                      <a:pt x="21" y="21"/>
                    </a:lnTo>
                    <a:lnTo>
                      <a:pt x="37" y="9"/>
                    </a:lnTo>
                    <a:lnTo>
                      <a:pt x="55" y="2"/>
                    </a:lnTo>
                    <a:lnTo>
                      <a:pt x="74" y="0"/>
                    </a:lnTo>
                    <a:close/>
                  </a:path>
                </a:pathLst>
              </a:custGeom>
              <a:grp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1" name="Freeform 28"/>
              <p:cNvSpPr/>
              <p:nvPr/>
            </p:nvSpPr>
            <p:spPr>
              <a:xfrm>
                <a:off x="2996280" y="4264920"/>
                <a:ext cx="1548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47">
                    <a:moveTo>
                      <a:pt x="74" y="0"/>
                    </a:moveTo>
                    <a:lnTo>
                      <a:pt x="94" y="2"/>
                    </a:lnTo>
                    <a:lnTo>
                      <a:pt x="111" y="9"/>
                    </a:lnTo>
                    <a:lnTo>
                      <a:pt x="127" y="22"/>
                    </a:lnTo>
                    <a:lnTo>
                      <a:pt x="138" y="36"/>
                    </a:lnTo>
                    <a:lnTo>
                      <a:pt x="145" y="54"/>
                    </a:lnTo>
                    <a:lnTo>
                      <a:pt x="148" y="73"/>
                    </a:lnTo>
                    <a:lnTo>
                      <a:pt x="145" y="92"/>
                    </a:lnTo>
                    <a:lnTo>
                      <a:pt x="138" y="110"/>
                    </a:lnTo>
                    <a:lnTo>
                      <a:pt x="127" y="125"/>
                    </a:lnTo>
                    <a:lnTo>
                      <a:pt x="111" y="137"/>
                    </a:lnTo>
                    <a:lnTo>
                      <a:pt x="94" y="145"/>
                    </a:lnTo>
                    <a:lnTo>
                      <a:pt x="74" y="147"/>
                    </a:lnTo>
                    <a:lnTo>
                      <a:pt x="55" y="145"/>
                    </a:lnTo>
                    <a:lnTo>
                      <a:pt x="38" y="137"/>
                    </a:lnTo>
                    <a:lnTo>
                      <a:pt x="22" y="125"/>
                    </a:lnTo>
                    <a:lnTo>
                      <a:pt x="11" y="110"/>
                    </a:lnTo>
                    <a:lnTo>
                      <a:pt x="4" y="92"/>
                    </a:lnTo>
                    <a:lnTo>
                      <a:pt x="0" y="73"/>
                    </a:lnTo>
                    <a:lnTo>
                      <a:pt x="4" y="54"/>
                    </a:lnTo>
                    <a:lnTo>
                      <a:pt x="11" y="36"/>
                    </a:lnTo>
                    <a:lnTo>
                      <a:pt x="22" y="22"/>
                    </a:lnTo>
                    <a:lnTo>
                      <a:pt x="38" y="9"/>
                    </a:lnTo>
                    <a:lnTo>
                      <a:pt x="55" y="2"/>
                    </a:lnTo>
                    <a:lnTo>
                      <a:pt x="74" y="0"/>
                    </a:lnTo>
                    <a:close/>
                  </a:path>
                </a:pathLst>
              </a:custGeom>
              <a:grp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2" name="Freeform 29"/>
              <p:cNvSpPr/>
              <p:nvPr/>
            </p:nvSpPr>
            <p:spPr>
              <a:xfrm>
                <a:off x="2930400" y="4058640"/>
                <a:ext cx="148320" cy="148320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41">
                    <a:moveTo>
                      <a:pt x="301" y="171"/>
                    </a:moveTo>
                    <a:lnTo>
                      <a:pt x="158" y="408"/>
                    </a:lnTo>
                    <a:lnTo>
                      <a:pt x="151" y="425"/>
                    </a:lnTo>
                    <a:lnTo>
                      <a:pt x="148" y="443"/>
                    </a:lnTo>
                    <a:lnTo>
                      <a:pt x="148" y="460"/>
                    </a:lnTo>
                    <a:lnTo>
                      <a:pt x="152" y="477"/>
                    </a:lnTo>
                    <a:lnTo>
                      <a:pt x="160" y="493"/>
                    </a:lnTo>
                    <a:lnTo>
                      <a:pt x="222" y="585"/>
                    </a:lnTo>
                    <a:lnTo>
                      <a:pt x="285" y="670"/>
                    </a:lnTo>
                    <a:lnTo>
                      <a:pt x="347" y="750"/>
                    </a:lnTo>
                    <a:lnTo>
                      <a:pt x="411" y="824"/>
                    </a:lnTo>
                    <a:lnTo>
                      <a:pt x="476" y="896"/>
                    </a:lnTo>
                    <a:lnTo>
                      <a:pt x="544" y="964"/>
                    </a:lnTo>
                    <a:lnTo>
                      <a:pt x="615" y="1029"/>
                    </a:lnTo>
                    <a:lnTo>
                      <a:pt x="691" y="1094"/>
                    </a:lnTo>
                    <a:lnTo>
                      <a:pt x="771" y="1156"/>
                    </a:lnTo>
                    <a:lnTo>
                      <a:pt x="855" y="1218"/>
                    </a:lnTo>
                    <a:lnTo>
                      <a:pt x="945" y="1280"/>
                    </a:lnTo>
                    <a:lnTo>
                      <a:pt x="962" y="1289"/>
                    </a:lnTo>
                    <a:lnTo>
                      <a:pt x="978" y="1293"/>
                    </a:lnTo>
                    <a:lnTo>
                      <a:pt x="997" y="1293"/>
                    </a:lnTo>
                    <a:lnTo>
                      <a:pt x="1014" y="1290"/>
                    </a:lnTo>
                    <a:lnTo>
                      <a:pt x="1030" y="1282"/>
                    </a:lnTo>
                    <a:lnTo>
                      <a:pt x="1268" y="1139"/>
                    </a:lnTo>
                    <a:lnTo>
                      <a:pt x="1239" y="1095"/>
                    </a:lnTo>
                    <a:lnTo>
                      <a:pt x="1207" y="1052"/>
                    </a:lnTo>
                    <a:lnTo>
                      <a:pt x="1172" y="1013"/>
                    </a:lnTo>
                    <a:lnTo>
                      <a:pt x="1134" y="976"/>
                    </a:lnTo>
                    <a:lnTo>
                      <a:pt x="1093" y="942"/>
                    </a:lnTo>
                    <a:lnTo>
                      <a:pt x="1049" y="912"/>
                    </a:lnTo>
                    <a:lnTo>
                      <a:pt x="987" y="997"/>
                    </a:lnTo>
                    <a:lnTo>
                      <a:pt x="972" y="1012"/>
                    </a:lnTo>
                    <a:lnTo>
                      <a:pt x="956" y="1021"/>
                    </a:lnTo>
                    <a:lnTo>
                      <a:pt x="937" y="1026"/>
                    </a:lnTo>
                    <a:lnTo>
                      <a:pt x="917" y="1026"/>
                    </a:lnTo>
                    <a:lnTo>
                      <a:pt x="899" y="1021"/>
                    </a:lnTo>
                    <a:lnTo>
                      <a:pt x="882" y="1012"/>
                    </a:lnTo>
                    <a:lnTo>
                      <a:pt x="838" y="978"/>
                    </a:lnTo>
                    <a:lnTo>
                      <a:pt x="799" y="945"/>
                    </a:lnTo>
                    <a:lnTo>
                      <a:pt x="761" y="915"/>
                    </a:lnTo>
                    <a:lnTo>
                      <a:pt x="727" y="886"/>
                    </a:lnTo>
                    <a:lnTo>
                      <a:pt x="695" y="858"/>
                    </a:lnTo>
                    <a:lnTo>
                      <a:pt x="666" y="830"/>
                    </a:lnTo>
                    <a:lnTo>
                      <a:pt x="637" y="802"/>
                    </a:lnTo>
                    <a:lnTo>
                      <a:pt x="609" y="774"/>
                    </a:lnTo>
                    <a:lnTo>
                      <a:pt x="581" y="744"/>
                    </a:lnTo>
                    <a:lnTo>
                      <a:pt x="553" y="712"/>
                    </a:lnTo>
                    <a:lnTo>
                      <a:pt x="524" y="678"/>
                    </a:lnTo>
                    <a:lnTo>
                      <a:pt x="494" y="642"/>
                    </a:lnTo>
                    <a:lnTo>
                      <a:pt x="463" y="601"/>
                    </a:lnTo>
                    <a:lnTo>
                      <a:pt x="428" y="557"/>
                    </a:lnTo>
                    <a:lnTo>
                      <a:pt x="419" y="540"/>
                    </a:lnTo>
                    <a:lnTo>
                      <a:pt x="414" y="521"/>
                    </a:lnTo>
                    <a:lnTo>
                      <a:pt x="414" y="502"/>
                    </a:lnTo>
                    <a:lnTo>
                      <a:pt x="419" y="483"/>
                    </a:lnTo>
                    <a:lnTo>
                      <a:pt x="429" y="467"/>
                    </a:lnTo>
                    <a:lnTo>
                      <a:pt x="443" y="453"/>
                    </a:lnTo>
                    <a:lnTo>
                      <a:pt x="528" y="390"/>
                    </a:lnTo>
                    <a:lnTo>
                      <a:pt x="498" y="346"/>
                    </a:lnTo>
                    <a:lnTo>
                      <a:pt x="464" y="305"/>
                    </a:lnTo>
                    <a:lnTo>
                      <a:pt x="428" y="266"/>
                    </a:lnTo>
                    <a:lnTo>
                      <a:pt x="388" y="231"/>
                    </a:lnTo>
                    <a:lnTo>
                      <a:pt x="347" y="199"/>
                    </a:lnTo>
                    <a:lnTo>
                      <a:pt x="301" y="171"/>
                    </a:lnTo>
                    <a:close/>
                    <a:moveTo>
                      <a:pt x="269" y="0"/>
                    </a:moveTo>
                    <a:lnTo>
                      <a:pt x="288" y="1"/>
                    </a:lnTo>
                    <a:lnTo>
                      <a:pt x="305" y="7"/>
                    </a:lnTo>
                    <a:lnTo>
                      <a:pt x="317" y="12"/>
                    </a:lnTo>
                    <a:lnTo>
                      <a:pt x="376" y="44"/>
                    </a:lnTo>
                    <a:lnTo>
                      <a:pt x="431" y="79"/>
                    </a:lnTo>
                    <a:lnTo>
                      <a:pt x="484" y="119"/>
                    </a:lnTo>
                    <a:lnTo>
                      <a:pt x="534" y="164"/>
                    </a:lnTo>
                    <a:lnTo>
                      <a:pt x="579" y="211"/>
                    </a:lnTo>
                    <a:lnTo>
                      <a:pt x="621" y="263"/>
                    </a:lnTo>
                    <a:lnTo>
                      <a:pt x="657" y="319"/>
                    </a:lnTo>
                    <a:lnTo>
                      <a:pt x="690" y="377"/>
                    </a:lnTo>
                    <a:lnTo>
                      <a:pt x="695" y="394"/>
                    </a:lnTo>
                    <a:lnTo>
                      <a:pt x="697" y="411"/>
                    </a:lnTo>
                    <a:lnTo>
                      <a:pt x="695" y="428"/>
                    </a:lnTo>
                    <a:lnTo>
                      <a:pt x="690" y="444"/>
                    </a:lnTo>
                    <a:lnTo>
                      <a:pt x="681" y="458"/>
                    </a:lnTo>
                    <a:lnTo>
                      <a:pt x="667" y="470"/>
                    </a:lnTo>
                    <a:lnTo>
                      <a:pt x="592" y="527"/>
                    </a:lnTo>
                    <a:lnTo>
                      <a:pt x="624" y="567"/>
                    </a:lnTo>
                    <a:lnTo>
                      <a:pt x="655" y="603"/>
                    </a:lnTo>
                    <a:lnTo>
                      <a:pt x="684" y="638"/>
                    </a:lnTo>
                    <a:lnTo>
                      <a:pt x="713" y="669"/>
                    </a:lnTo>
                    <a:lnTo>
                      <a:pt x="742" y="699"/>
                    </a:lnTo>
                    <a:lnTo>
                      <a:pt x="771" y="728"/>
                    </a:lnTo>
                    <a:lnTo>
                      <a:pt x="803" y="757"/>
                    </a:lnTo>
                    <a:lnTo>
                      <a:pt x="836" y="786"/>
                    </a:lnTo>
                    <a:lnTo>
                      <a:pt x="873" y="816"/>
                    </a:lnTo>
                    <a:lnTo>
                      <a:pt x="913" y="849"/>
                    </a:lnTo>
                    <a:lnTo>
                      <a:pt x="969" y="772"/>
                    </a:lnTo>
                    <a:lnTo>
                      <a:pt x="982" y="760"/>
                    </a:lnTo>
                    <a:lnTo>
                      <a:pt x="996" y="751"/>
                    </a:lnTo>
                    <a:lnTo>
                      <a:pt x="1012" y="744"/>
                    </a:lnTo>
                    <a:lnTo>
                      <a:pt x="1028" y="742"/>
                    </a:lnTo>
                    <a:lnTo>
                      <a:pt x="1045" y="744"/>
                    </a:lnTo>
                    <a:lnTo>
                      <a:pt x="1061" y="751"/>
                    </a:lnTo>
                    <a:lnTo>
                      <a:pt x="1120" y="783"/>
                    </a:lnTo>
                    <a:lnTo>
                      <a:pt x="1175" y="820"/>
                    </a:lnTo>
                    <a:lnTo>
                      <a:pt x="1227" y="861"/>
                    </a:lnTo>
                    <a:lnTo>
                      <a:pt x="1275" y="907"/>
                    </a:lnTo>
                    <a:lnTo>
                      <a:pt x="1319" y="956"/>
                    </a:lnTo>
                    <a:lnTo>
                      <a:pt x="1359" y="1009"/>
                    </a:lnTo>
                    <a:lnTo>
                      <a:pt x="1395" y="1066"/>
                    </a:lnTo>
                    <a:lnTo>
                      <a:pt x="1426" y="1125"/>
                    </a:lnTo>
                    <a:lnTo>
                      <a:pt x="1431" y="1136"/>
                    </a:lnTo>
                    <a:lnTo>
                      <a:pt x="1437" y="1154"/>
                    </a:lnTo>
                    <a:lnTo>
                      <a:pt x="1438" y="1171"/>
                    </a:lnTo>
                    <a:lnTo>
                      <a:pt x="1435" y="1189"/>
                    </a:lnTo>
                    <a:lnTo>
                      <a:pt x="1428" y="1205"/>
                    </a:lnTo>
                    <a:lnTo>
                      <a:pt x="1417" y="1219"/>
                    </a:lnTo>
                    <a:lnTo>
                      <a:pt x="1402" y="1231"/>
                    </a:lnTo>
                    <a:lnTo>
                      <a:pt x="1106" y="1409"/>
                    </a:lnTo>
                    <a:lnTo>
                      <a:pt x="1079" y="1423"/>
                    </a:lnTo>
                    <a:lnTo>
                      <a:pt x="1050" y="1433"/>
                    </a:lnTo>
                    <a:lnTo>
                      <a:pt x="1020" y="1439"/>
                    </a:lnTo>
                    <a:lnTo>
                      <a:pt x="990" y="1441"/>
                    </a:lnTo>
                    <a:lnTo>
                      <a:pt x="957" y="1439"/>
                    </a:lnTo>
                    <a:lnTo>
                      <a:pt x="925" y="1432"/>
                    </a:lnTo>
                    <a:lnTo>
                      <a:pt x="894" y="1420"/>
                    </a:lnTo>
                    <a:lnTo>
                      <a:pt x="865" y="1404"/>
                    </a:lnTo>
                    <a:lnTo>
                      <a:pt x="761" y="1332"/>
                    </a:lnTo>
                    <a:lnTo>
                      <a:pt x="664" y="1261"/>
                    </a:lnTo>
                    <a:lnTo>
                      <a:pt x="573" y="1187"/>
                    </a:lnTo>
                    <a:lnTo>
                      <a:pt x="487" y="1112"/>
                    </a:lnTo>
                    <a:lnTo>
                      <a:pt x="407" y="1035"/>
                    </a:lnTo>
                    <a:lnTo>
                      <a:pt x="329" y="953"/>
                    </a:lnTo>
                    <a:lnTo>
                      <a:pt x="253" y="867"/>
                    </a:lnTo>
                    <a:lnTo>
                      <a:pt x="181" y="775"/>
                    </a:lnTo>
                    <a:lnTo>
                      <a:pt x="109" y="679"/>
                    </a:lnTo>
                    <a:lnTo>
                      <a:pt x="38" y="575"/>
                    </a:lnTo>
                    <a:lnTo>
                      <a:pt x="22" y="546"/>
                    </a:lnTo>
                    <a:lnTo>
                      <a:pt x="10" y="517"/>
                    </a:lnTo>
                    <a:lnTo>
                      <a:pt x="3" y="486"/>
                    </a:lnTo>
                    <a:lnTo>
                      <a:pt x="0" y="455"/>
                    </a:lnTo>
                    <a:lnTo>
                      <a:pt x="2" y="423"/>
                    </a:lnTo>
                    <a:lnTo>
                      <a:pt x="7" y="392"/>
                    </a:lnTo>
                    <a:lnTo>
                      <a:pt x="18" y="362"/>
                    </a:lnTo>
                    <a:lnTo>
                      <a:pt x="32" y="333"/>
                    </a:lnTo>
                    <a:lnTo>
                      <a:pt x="210" y="35"/>
                    </a:lnTo>
                    <a:lnTo>
                      <a:pt x="221" y="21"/>
                    </a:lnTo>
                    <a:lnTo>
                      <a:pt x="236" y="10"/>
                    </a:lnTo>
                    <a:lnTo>
                      <a:pt x="252" y="3"/>
                    </a:lnTo>
                    <a:lnTo>
                      <a:pt x="269" y="0"/>
                    </a:lnTo>
                    <a:close/>
                  </a:path>
                </a:pathLst>
              </a:custGeom>
              <a:grp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graphicFrame>
        <p:nvGraphicFramePr>
          <p:cNvPr id="191" name="Диаграмма 190"/>
          <p:cNvGraphicFramePr/>
          <p:nvPr/>
        </p:nvGraphicFramePr>
        <p:xfrm>
          <a:off x="4464248" y="5980434"/>
          <a:ext cx="2016224" cy="1111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08" name="Группа 107"/>
          <p:cNvGrpSpPr/>
          <p:nvPr/>
        </p:nvGrpSpPr>
        <p:grpSpPr>
          <a:xfrm>
            <a:off x="359792" y="5796061"/>
            <a:ext cx="2952328" cy="1368152"/>
            <a:chOff x="503808" y="3923854"/>
            <a:chExt cx="2952328" cy="1368152"/>
          </a:xfrm>
        </p:grpSpPr>
        <p:grpSp>
          <p:nvGrpSpPr>
            <p:cNvPr id="20" name="Group 25"/>
            <p:cNvGrpSpPr/>
            <p:nvPr/>
          </p:nvGrpSpPr>
          <p:grpSpPr>
            <a:xfrm>
              <a:off x="1151880" y="4067869"/>
              <a:ext cx="1008112" cy="936104"/>
              <a:chOff x="11427120" y="5904720"/>
              <a:chExt cx="278280" cy="278280"/>
            </a:xfrm>
            <a:solidFill>
              <a:schemeClr val="bg1"/>
            </a:solidFill>
          </p:grpSpPr>
          <p:sp>
            <p:nvSpPr>
              <p:cNvPr id="95" name="Freeform 17"/>
              <p:cNvSpPr/>
              <p:nvPr/>
            </p:nvSpPr>
            <p:spPr>
              <a:xfrm>
                <a:off x="11533320" y="6013440"/>
                <a:ext cx="172080" cy="169560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2071">
                    <a:moveTo>
                      <a:pt x="1926" y="0"/>
                    </a:moveTo>
                    <a:lnTo>
                      <a:pt x="1960" y="74"/>
                    </a:lnTo>
                    <a:lnTo>
                      <a:pt x="1991" y="150"/>
                    </a:lnTo>
                    <a:lnTo>
                      <a:pt x="2017" y="228"/>
                    </a:lnTo>
                    <a:lnTo>
                      <a:pt x="2039" y="308"/>
                    </a:lnTo>
                    <a:lnTo>
                      <a:pt x="2056" y="389"/>
                    </a:lnTo>
                    <a:lnTo>
                      <a:pt x="2069" y="472"/>
                    </a:lnTo>
                    <a:lnTo>
                      <a:pt x="2076" y="557"/>
                    </a:lnTo>
                    <a:lnTo>
                      <a:pt x="2079" y="644"/>
                    </a:lnTo>
                    <a:lnTo>
                      <a:pt x="2076" y="741"/>
                    </a:lnTo>
                    <a:lnTo>
                      <a:pt x="2066" y="837"/>
                    </a:lnTo>
                    <a:lnTo>
                      <a:pt x="2050" y="931"/>
                    </a:lnTo>
                    <a:lnTo>
                      <a:pt x="2028" y="1023"/>
                    </a:lnTo>
                    <a:lnTo>
                      <a:pt x="2000" y="1112"/>
                    </a:lnTo>
                    <a:lnTo>
                      <a:pt x="1967" y="1199"/>
                    </a:lnTo>
                    <a:lnTo>
                      <a:pt x="1928" y="1283"/>
                    </a:lnTo>
                    <a:lnTo>
                      <a:pt x="1884" y="1363"/>
                    </a:lnTo>
                    <a:lnTo>
                      <a:pt x="1835" y="1441"/>
                    </a:lnTo>
                    <a:lnTo>
                      <a:pt x="1782" y="1515"/>
                    </a:lnTo>
                    <a:lnTo>
                      <a:pt x="1724" y="1586"/>
                    </a:lnTo>
                    <a:lnTo>
                      <a:pt x="1662" y="1653"/>
                    </a:lnTo>
                    <a:lnTo>
                      <a:pt x="1595" y="1715"/>
                    </a:lnTo>
                    <a:lnTo>
                      <a:pt x="1524" y="1773"/>
                    </a:lnTo>
                    <a:lnTo>
                      <a:pt x="1451" y="1826"/>
                    </a:lnTo>
                    <a:lnTo>
                      <a:pt x="1374" y="1876"/>
                    </a:lnTo>
                    <a:lnTo>
                      <a:pt x="1293" y="1920"/>
                    </a:lnTo>
                    <a:lnTo>
                      <a:pt x="1209" y="1958"/>
                    </a:lnTo>
                    <a:lnTo>
                      <a:pt x="1122" y="1992"/>
                    </a:lnTo>
                    <a:lnTo>
                      <a:pt x="1033" y="2019"/>
                    </a:lnTo>
                    <a:lnTo>
                      <a:pt x="941" y="2041"/>
                    </a:lnTo>
                    <a:lnTo>
                      <a:pt x="848" y="2057"/>
                    </a:lnTo>
                    <a:lnTo>
                      <a:pt x="751" y="2067"/>
                    </a:lnTo>
                    <a:lnTo>
                      <a:pt x="654" y="2071"/>
                    </a:lnTo>
                    <a:lnTo>
                      <a:pt x="566" y="2068"/>
                    </a:lnTo>
                    <a:lnTo>
                      <a:pt x="480" y="2059"/>
                    </a:lnTo>
                    <a:lnTo>
                      <a:pt x="395" y="2047"/>
                    </a:lnTo>
                    <a:lnTo>
                      <a:pt x="312" y="2029"/>
                    </a:lnTo>
                    <a:lnTo>
                      <a:pt x="231" y="2006"/>
                    </a:lnTo>
                    <a:lnTo>
                      <a:pt x="152" y="1979"/>
                    </a:lnTo>
                    <a:lnTo>
                      <a:pt x="75" y="1948"/>
                    </a:lnTo>
                    <a:lnTo>
                      <a:pt x="0" y="1912"/>
                    </a:lnTo>
                    <a:lnTo>
                      <a:pt x="87" y="1931"/>
                    </a:lnTo>
                    <a:lnTo>
                      <a:pt x="175" y="1947"/>
                    </a:lnTo>
                    <a:lnTo>
                      <a:pt x="264" y="1957"/>
                    </a:lnTo>
                    <a:lnTo>
                      <a:pt x="354" y="1961"/>
                    </a:lnTo>
                    <a:lnTo>
                      <a:pt x="444" y="1961"/>
                    </a:lnTo>
                    <a:lnTo>
                      <a:pt x="533" y="1956"/>
                    </a:lnTo>
                    <a:lnTo>
                      <a:pt x="621" y="1946"/>
                    </a:lnTo>
                    <a:lnTo>
                      <a:pt x="710" y="1930"/>
                    </a:lnTo>
                    <a:lnTo>
                      <a:pt x="797" y="1910"/>
                    </a:lnTo>
                    <a:lnTo>
                      <a:pt x="884" y="1884"/>
                    </a:lnTo>
                    <a:lnTo>
                      <a:pt x="969" y="1853"/>
                    </a:lnTo>
                    <a:lnTo>
                      <a:pt x="1053" y="1818"/>
                    </a:lnTo>
                    <a:lnTo>
                      <a:pt x="1135" y="1777"/>
                    </a:lnTo>
                    <a:lnTo>
                      <a:pt x="1215" y="1732"/>
                    </a:lnTo>
                    <a:lnTo>
                      <a:pt x="1293" y="1681"/>
                    </a:lnTo>
                    <a:lnTo>
                      <a:pt x="1367" y="1625"/>
                    </a:lnTo>
                    <a:lnTo>
                      <a:pt x="1440" y="1565"/>
                    </a:lnTo>
                    <a:lnTo>
                      <a:pt x="1510" y="1499"/>
                    </a:lnTo>
                    <a:lnTo>
                      <a:pt x="1576" y="1429"/>
                    </a:lnTo>
                    <a:lnTo>
                      <a:pt x="1635" y="1357"/>
                    </a:lnTo>
                    <a:lnTo>
                      <a:pt x="1690" y="1282"/>
                    </a:lnTo>
                    <a:lnTo>
                      <a:pt x="1741" y="1205"/>
                    </a:lnTo>
                    <a:lnTo>
                      <a:pt x="1787" y="1126"/>
                    </a:lnTo>
                    <a:lnTo>
                      <a:pt x="1827" y="1045"/>
                    </a:lnTo>
                    <a:lnTo>
                      <a:pt x="1863" y="962"/>
                    </a:lnTo>
                    <a:lnTo>
                      <a:pt x="1893" y="878"/>
                    </a:lnTo>
                    <a:lnTo>
                      <a:pt x="1919" y="792"/>
                    </a:lnTo>
                    <a:lnTo>
                      <a:pt x="1940" y="705"/>
                    </a:lnTo>
                    <a:lnTo>
                      <a:pt x="1955" y="618"/>
                    </a:lnTo>
                    <a:lnTo>
                      <a:pt x="1965" y="530"/>
                    </a:lnTo>
                    <a:lnTo>
                      <a:pt x="1971" y="440"/>
                    </a:lnTo>
                    <a:lnTo>
                      <a:pt x="1972" y="352"/>
                    </a:lnTo>
                    <a:lnTo>
                      <a:pt x="1968" y="264"/>
                    </a:lnTo>
                    <a:lnTo>
                      <a:pt x="1959" y="175"/>
                    </a:lnTo>
                    <a:lnTo>
                      <a:pt x="1945" y="87"/>
                    </a:lnTo>
                    <a:lnTo>
                      <a:pt x="1926" y="0"/>
                    </a:lnTo>
                    <a:close/>
                  </a:path>
                </a:pathLst>
              </a:custGeom>
              <a:grp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" name="Freeform 18"/>
              <p:cNvSpPr/>
              <p:nvPr/>
            </p:nvSpPr>
            <p:spPr>
              <a:xfrm>
                <a:off x="11512440" y="5991480"/>
                <a:ext cx="172080" cy="170640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2070">
                    <a:moveTo>
                      <a:pt x="1927" y="0"/>
                    </a:moveTo>
                    <a:lnTo>
                      <a:pt x="1962" y="74"/>
                    </a:lnTo>
                    <a:lnTo>
                      <a:pt x="1993" y="150"/>
                    </a:lnTo>
                    <a:lnTo>
                      <a:pt x="2018" y="228"/>
                    </a:lnTo>
                    <a:lnTo>
                      <a:pt x="2040" y="307"/>
                    </a:lnTo>
                    <a:lnTo>
                      <a:pt x="2057" y="389"/>
                    </a:lnTo>
                    <a:lnTo>
                      <a:pt x="2069" y="473"/>
                    </a:lnTo>
                    <a:lnTo>
                      <a:pt x="2077" y="557"/>
                    </a:lnTo>
                    <a:lnTo>
                      <a:pt x="2080" y="643"/>
                    </a:lnTo>
                    <a:lnTo>
                      <a:pt x="2077" y="741"/>
                    </a:lnTo>
                    <a:lnTo>
                      <a:pt x="2066" y="837"/>
                    </a:lnTo>
                    <a:lnTo>
                      <a:pt x="2051" y="930"/>
                    </a:lnTo>
                    <a:lnTo>
                      <a:pt x="2028" y="1023"/>
                    </a:lnTo>
                    <a:lnTo>
                      <a:pt x="2001" y="1112"/>
                    </a:lnTo>
                    <a:lnTo>
                      <a:pt x="1968" y="1198"/>
                    </a:lnTo>
                    <a:lnTo>
                      <a:pt x="1929" y="1283"/>
                    </a:lnTo>
                    <a:lnTo>
                      <a:pt x="1885" y="1364"/>
                    </a:lnTo>
                    <a:lnTo>
                      <a:pt x="1837" y="1441"/>
                    </a:lnTo>
                    <a:lnTo>
                      <a:pt x="1782" y="1516"/>
                    </a:lnTo>
                    <a:lnTo>
                      <a:pt x="1725" y="1585"/>
                    </a:lnTo>
                    <a:lnTo>
                      <a:pt x="1662" y="1652"/>
                    </a:lnTo>
                    <a:lnTo>
                      <a:pt x="1596" y="1715"/>
                    </a:lnTo>
                    <a:lnTo>
                      <a:pt x="1525" y="1772"/>
                    </a:lnTo>
                    <a:lnTo>
                      <a:pt x="1451" y="1827"/>
                    </a:lnTo>
                    <a:lnTo>
                      <a:pt x="1374" y="1875"/>
                    </a:lnTo>
                    <a:lnTo>
                      <a:pt x="1293" y="1919"/>
                    </a:lnTo>
                    <a:lnTo>
                      <a:pt x="1209" y="1958"/>
                    </a:lnTo>
                    <a:lnTo>
                      <a:pt x="1123" y="1991"/>
                    </a:lnTo>
                    <a:lnTo>
                      <a:pt x="1034" y="2019"/>
                    </a:lnTo>
                    <a:lnTo>
                      <a:pt x="942" y="2041"/>
                    </a:lnTo>
                    <a:lnTo>
                      <a:pt x="848" y="2057"/>
                    </a:lnTo>
                    <a:lnTo>
                      <a:pt x="752" y="2067"/>
                    </a:lnTo>
                    <a:lnTo>
                      <a:pt x="655" y="2070"/>
                    </a:lnTo>
                    <a:lnTo>
                      <a:pt x="566" y="2067"/>
                    </a:lnTo>
                    <a:lnTo>
                      <a:pt x="480" y="2060"/>
                    </a:lnTo>
                    <a:lnTo>
                      <a:pt x="395" y="2046"/>
                    </a:lnTo>
                    <a:lnTo>
                      <a:pt x="312" y="2029"/>
                    </a:lnTo>
                    <a:lnTo>
                      <a:pt x="231" y="2006"/>
                    </a:lnTo>
                    <a:lnTo>
                      <a:pt x="152" y="1979"/>
                    </a:lnTo>
                    <a:lnTo>
                      <a:pt x="75" y="1948"/>
                    </a:lnTo>
                    <a:lnTo>
                      <a:pt x="0" y="1912"/>
                    </a:lnTo>
                    <a:lnTo>
                      <a:pt x="88" y="1931"/>
                    </a:lnTo>
                    <a:lnTo>
                      <a:pt x="177" y="1947"/>
                    </a:lnTo>
                    <a:lnTo>
                      <a:pt x="266" y="1956"/>
                    </a:lnTo>
                    <a:lnTo>
                      <a:pt x="355" y="1961"/>
                    </a:lnTo>
                    <a:lnTo>
                      <a:pt x="444" y="1961"/>
                    </a:lnTo>
                    <a:lnTo>
                      <a:pt x="534" y="1956"/>
                    </a:lnTo>
                    <a:lnTo>
                      <a:pt x="623" y="1946"/>
                    </a:lnTo>
                    <a:lnTo>
                      <a:pt x="711" y="1930"/>
                    </a:lnTo>
                    <a:lnTo>
                      <a:pt x="799" y="1910"/>
                    </a:lnTo>
                    <a:lnTo>
                      <a:pt x="885" y="1884"/>
                    </a:lnTo>
                    <a:lnTo>
                      <a:pt x="970" y="1853"/>
                    </a:lnTo>
                    <a:lnTo>
                      <a:pt x="1054" y="1819"/>
                    </a:lnTo>
                    <a:lnTo>
                      <a:pt x="1136" y="1777"/>
                    </a:lnTo>
                    <a:lnTo>
                      <a:pt x="1216" y="1732"/>
                    </a:lnTo>
                    <a:lnTo>
                      <a:pt x="1293" y="1681"/>
                    </a:lnTo>
                    <a:lnTo>
                      <a:pt x="1369" y="1625"/>
                    </a:lnTo>
                    <a:lnTo>
                      <a:pt x="1442" y="1565"/>
                    </a:lnTo>
                    <a:lnTo>
                      <a:pt x="1512" y="1499"/>
                    </a:lnTo>
                    <a:lnTo>
                      <a:pt x="1576" y="1429"/>
                    </a:lnTo>
                    <a:lnTo>
                      <a:pt x="1637" y="1358"/>
                    </a:lnTo>
                    <a:lnTo>
                      <a:pt x="1692" y="1283"/>
                    </a:lnTo>
                    <a:lnTo>
                      <a:pt x="1742" y="1206"/>
                    </a:lnTo>
                    <a:lnTo>
                      <a:pt x="1787" y="1127"/>
                    </a:lnTo>
                    <a:lnTo>
                      <a:pt x="1828" y="1045"/>
                    </a:lnTo>
                    <a:lnTo>
                      <a:pt x="1864" y="962"/>
                    </a:lnTo>
                    <a:lnTo>
                      <a:pt x="1894" y="878"/>
                    </a:lnTo>
                    <a:lnTo>
                      <a:pt x="1920" y="793"/>
                    </a:lnTo>
                    <a:lnTo>
                      <a:pt x="1940" y="706"/>
                    </a:lnTo>
                    <a:lnTo>
                      <a:pt x="1957" y="618"/>
                    </a:lnTo>
                    <a:lnTo>
                      <a:pt x="1967" y="530"/>
                    </a:lnTo>
                    <a:lnTo>
                      <a:pt x="1973" y="441"/>
                    </a:lnTo>
                    <a:lnTo>
                      <a:pt x="1974" y="352"/>
                    </a:lnTo>
                    <a:lnTo>
                      <a:pt x="1970" y="264"/>
                    </a:lnTo>
                    <a:lnTo>
                      <a:pt x="1961" y="176"/>
                    </a:lnTo>
                    <a:lnTo>
                      <a:pt x="1946" y="88"/>
                    </a:lnTo>
                    <a:lnTo>
                      <a:pt x="1927" y="0"/>
                    </a:lnTo>
                    <a:close/>
                  </a:path>
                </a:pathLst>
              </a:custGeom>
              <a:grp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" name="Freeform 19"/>
              <p:cNvSpPr/>
              <p:nvPr/>
            </p:nvSpPr>
            <p:spPr>
              <a:xfrm>
                <a:off x="11427120" y="5904720"/>
                <a:ext cx="235440" cy="235440"/>
              </a:xfrm>
              <a:custGeom>
                <a:avLst/>
                <a:gdLst/>
                <a:ahLst/>
                <a:cxnLst/>
                <a:rect l="l" t="t" r="r" b="b"/>
                <a:pathLst>
                  <a:path w="2850" h="2854">
                    <a:moveTo>
                      <a:pt x="1426" y="452"/>
                    </a:moveTo>
                    <a:lnTo>
                      <a:pt x="1399" y="454"/>
                    </a:lnTo>
                    <a:lnTo>
                      <a:pt x="1376" y="462"/>
                    </a:lnTo>
                    <a:lnTo>
                      <a:pt x="1353" y="473"/>
                    </a:lnTo>
                    <a:lnTo>
                      <a:pt x="1334" y="490"/>
                    </a:lnTo>
                    <a:lnTo>
                      <a:pt x="1318" y="508"/>
                    </a:lnTo>
                    <a:lnTo>
                      <a:pt x="1306" y="531"/>
                    </a:lnTo>
                    <a:lnTo>
                      <a:pt x="1299" y="555"/>
                    </a:lnTo>
                    <a:lnTo>
                      <a:pt x="1296" y="581"/>
                    </a:lnTo>
                    <a:lnTo>
                      <a:pt x="1296" y="671"/>
                    </a:lnTo>
                    <a:lnTo>
                      <a:pt x="1251" y="687"/>
                    </a:lnTo>
                    <a:lnTo>
                      <a:pt x="1208" y="709"/>
                    </a:lnTo>
                    <a:lnTo>
                      <a:pt x="1167" y="733"/>
                    </a:lnTo>
                    <a:lnTo>
                      <a:pt x="1130" y="763"/>
                    </a:lnTo>
                    <a:lnTo>
                      <a:pt x="1095" y="796"/>
                    </a:lnTo>
                    <a:lnTo>
                      <a:pt x="1065" y="832"/>
                    </a:lnTo>
                    <a:lnTo>
                      <a:pt x="1039" y="872"/>
                    </a:lnTo>
                    <a:lnTo>
                      <a:pt x="1016" y="914"/>
                    </a:lnTo>
                    <a:lnTo>
                      <a:pt x="998" y="958"/>
                    </a:lnTo>
                    <a:lnTo>
                      <a:pt x="984" y="1005"/>
                    </a:lnTo>
                    <a:lnTo>
                      <a:pt x="976" y="1055"/>
                    </a:lnTo>
                    <a:lnTo>
                      <a:pt x="973" y="1105"/>
                    </a:lnTo>
                    <a:lnTo>
                      <a:pt x="976" y="1157"/>
                    </a:lnTo>
                    <a:lnTo>
                      <a:pt x="985" y="1209"/>
                    </a:lnTo>
                    <a:lnTo>
                      <a:pt x="1000" y="1257"/>
                    </a:lnTo>
                    <a:lnTo>
                      <a:pt x="1019" y="1304"/>
                    </a:lnTo>
                    <a:lnTo>
                      <a:pt x="1044" y="1347"/>
                    </a:lnTo>
                    <a:lnTo>
                      <a:pt x="1072" y="1387"/>
                    </a:lnTo>
                    <a:lnTo>
                      <a:pt x="1106" y="1424"/>
                    </a:lnTo>
                    <a:lnTo>
                      <a:pt x="1143" y="1458"/>
                    </a:lnTo>
                    <a:lnTo>
                      <a:pt x="1183" y="1487"/>
                    </a:lnTo>
                    <a:lnTo>
                      <a:pt x="1226" y="1511"/>
                    </a:lnTo>
                    <a:lnTo>
                      <a:pt x="1273" y="1531"/>
                    </a:lnTo>
                    <a:lnTo>
                      <a:pt x="1321" y="1545"/>
                    </a:lnTo>
                    <a:lnTo>
                      <a:pt x="1373" y="1555"/>
                    </a:lnTo>
                    <a:lnTo>
                      <a:pt x="1425" y="1558"/>
                    </a:lnTo>
                    <a:lnTo>
                      <a:pt x="1460" y="1561"/>
                    </a:lnTo>
                    <a:lnTo>
                      <a:pt x="1493" y="1569"/>
                    </a:lnTo>
                    <a:lnTo>
                      <a:pt x="1522" y="1583"/>
                    </a:lnTo>
                    <a:lnTo>
                      <a:pt x="1550" y="1603"/>
                    </a:lnTo>
                    <a:lnTo>
                      <a:pt x="1573" y="1626"/>
                    </a:lnTo>
                    <a:lnTo>
                      <a:pt x="1592" y="1653"/>
                    </a:lnTo>
                    <a:lnTo>
                      <a:pt x="1606" y="1683"/>
                    </a:lnTo>
                    <a:lnTo>
                      <a:pt x="1616" y="1716"/>
                    </a:lnTo>
                    <a:lnTo>
                      <a:pt x="1619" y="1751"/>
                    </a:lnTo>
                    <a:lnTo>
                      <a:pt x="1616" y="1786"/>
                    </a:lnTo>
                    <a:lnTo>
                      <a:pt x="1606" y="1818"/>
                    </a:lnTo>
                    <a:lnTo>
                      <a:pt x="1592" y="1849"/>
                    </a:lnTo>
                    <a:lnTo>
                      <a:pt x="1573" y="1876"/>
                    </a:lnTo>
                    <a:lnTo>
                      <a:pt x="1550" y="1899"/>
                    </a:lnTo>
                    <a:lnTo>
                      <a:pt x="1522" y="1918"/>
                    </a:lnTo>
                    <a:lnTo>
                      <a:pt x="1493" y="1932"/>
                    </a:lnTo>
                    <a:lnTo>
                      <a:pt x="1460" y="1942"/>
                    </a:lnTo>
                    <a:lnTo>
                      <a:pt x="1425" y="1945"/>
                    </a:lnTo>
                    <a:lnTo>
                      <a:pt x="1393" y="1943"/>
                    </a:lnTo>
                    <a:lnTo>
                      <a:pt x="1362" y="1934"/>
                    </a:lnTo>
                    <a:lnTo>
                      <a:pt x="1334" y="1922"/>
                    </a:lnTo>
                    <a:lnTo>
                      <a:pt x="1308" y="1906"/>
                    </a:lnTo>
                    <a:lnTo>
                      <a:pt x="1284" y="1884"/>
                    </a:lnTo>
                    <a:lnTo>
                      <a:pt x="1264" y="1867"/>
                    </a:lnTo>
                    <a:lnTo>
                      <a:pt x="1243" y="1854"/>
                    </a:lnTo>
                    <a:lnTo>
                      <a:pt x="1218" y="1847"/>
                    </a:lnTo>
                    <a:lnTo>
                      <a:pt x="1193" y="1843"/>
                    </a:lnTo>
                    <a:lnTo>
                      <a:pt x="1169" y="1845"/>
                    </a:lnTo>
                    <a:lnTo>
                      <a:pt x="1145" y="1851"/>
                    </a:lnTo>
                    <a:lnTo>
                      <a:pt x="1123" y="1863"/>
                    </a:lnTo>
                    <a:lnTo>
                      <a:pt x="1101" y="1879"/>
                    </a:lnTo>
                    <a:lnTo>
                      <a:pt x="1085" y="1898"/>
                    </a:lnTo>
                    <a:lnTo>
                      <a:pt x="1072" y="1920"/>
                    </a:lnTo>
                    <a:lnTo>
                      <a:pt x="1064" y="1945"/>
                    </a:lnTo>
                    <a:lnTo>
                      <a:pt x="1061" y="1969"/>
                    </a:lnTo>
                    <a:lnTo>
                      <a:pt x="1062" y="1994"/>
                    </a:lnTo>
                    <a:lnTo>
                      <a:pt x="1069" y="2018"/>
                    </a:lnTo>
                    <a:lnTo>
                      <a:pt x="1080" y="2040"/>
                    </a:lnTo>
                    <a:lnTo>
                      <a:pt x="1096" y="2062"/>
                    </a:lnTo>
                    <a:lnTo>
                      <a:pt x="1131" y="2095"/>
                    </a:lnTo>
                    <a:lnTo>
                      <a:pt x="1168" y="2123"/>
                    </a:lnTo>
                    <a:lnTo>
                      <a:pt x="1209" y="2148"/>
                    </a:lnTo>
                    <a:lnTo>
                      <a:pt x="1251" y="2168"/>
                    </a:lnTo>
                    <a:lnTo>
                      <a:pt x="1296" y="2185"/>
                    </a:lnTo>
                    <a:lnTo>
                      <a:pt x="1296" y="2274"/>
                    </a:lnTo>
                    <a:lnTo>
                      <a:pt x="1298" y="2301"/>
                    </a:lnTo>
                    <a:lnTo>
                      <a:pt x="1306" y="2325"/>
                    </a:lnTo>
                    <a:lnTo>
                      <a:pt x="1317" y="2347"/>
                    </a:lnTo>
                    <a:lnTo>
                      <a:pt x="1334" y="2366"/>
                    </a:lnTo>
                    <a:lnTo>
                      <a:pt x="1352" y="2382"/>
                    </a:lnTo>
                    <a:lnTo>
                      <a:pt x="1375" y="2394"/>
                    </a:lnTo>
                    <a:lnTo>
                      <a:pt x="1399" y="2402"/>
                    </a:lnTo>
                    <a:lnTo>
                      <a:pt x="1425" y="2404"/>
                    </a:lnTo>
                    <a:lnTo>
                      <a:pt x="1452" y="2402"/>
                    </a:lnTo>
                    <a:lnTo>
                      <a:pt x="1475" y="2394"/>
                    </a:lnTo>
                    <a:lnTo>
                      <a:pt x="1498" y="2382"/>
                    </a:lnTo>
                    <a:lnTo>
                      <a:pt x="1516" y="2366"/>
                    </a:lnTo>
                    <a:lnTo>
                      <a:pt x="1533" y="2347"/>
                    </a:lnTo>
                    <a:lnTo>
                      <a:pt x="1544" y="2325"/>
                    </a:lnTo>
                    <a:lnTo>
                      <a:pt x="1552" y="2301"/>
                    </a:lnTo>
                    <a:lnTo>
                      <a:pt x="1554" y="2274"/>
                    </a:lnTo>
                    <a:lnTo>
                      <a:pt x="1554" y="2185"/>
                    </a:lnTo>
                    <a:lnTo>
                      <a:pt x="1600" y="2168"/>
                    </a:lnTo>
                    <a:lnTo>
                      <a:pt x="1643" y="2147"/>
                    </a:lnTo>
                    <a:lnTo>
                      <a:pt x="1683" y="2122"/>
                    </a:lnTo>
                    <a:lnTo>
                      <a:pt x="1721" y="2092"/>
                    </a:lnTo>
                    <a:lnTo>
                      <a:pt x="1755" y="2060"/>
                    </a:lnTo>
                    <a:lnTo>
                      <a:pt x="1786" y="2024"/>
                    </a:lnTo>
                    <a:lnTo>
                      <a:pt x="1813" y="1984"/>
                    </a:lnTo>
                    <a:lnTo>
                      <a:pt x="1835" y="1942"/>
                    </a:lnTo>
                    <a:lnTo>
                      <a:pt x="1854" y="1897"/>
                    </a:lnTo>
                    <a:lnTo>
                      <a:pt x="1867" y="1850"/>
                    </a:lnTo>
                    <a:lnTo>
                      <a:pt x="1875" y="1801"/>
                    </a:lnTo>
                    <a:lnTo>
                      <a:pt x="1877" y="1751"/>
                    </a:lnTo>
                    <a:lnTo>
                      <a:pt x="1874" y="1698"/>
                    </a:lnTo>
                    <a:lnTo>
                      <a:pt x="1866" y="1647"/>
                    </a:lnTo>
                    <a:lnTo>
                      <a:pt x="1852" y="1599"/>
                    </a:lnTo>
                    <a:lnTo>
                      <a:pt x="1832" y="1552"/>
                    </a:lnTo>
                    <a:lnTo>
                      <a:pt x="1807" y="1508"/>
                    </a:lnTo>
                    <a:lnTo>
                      <a:pt x="1779" y="1468"/>
                    </a:lnTo>
                    <a:lnTo>
                      <a:pt x="1745" y="1431"/>
                    </a:lnTo>
                    <a:lnTo>
                      <a:pt x="1708" y="1397"/>
                    </a:lnTo>
                    <a:lnTo>
                      <a:pt x="1668" y="1369"/>
                    </a:lnTo>
                    <a:lnTo>
                      <a:pt x="1624" y="1344"/>
                    </a:lnTo>
                    <a:lnTo>
                      <a:pt x="1578" y="1325"/>
                    </a:lnTo>
                    <a:lnTo>
                      <a:pt x="1530" y="1310"/>
                    </a:lnTo>
                    <a:lnTo>
                      <a:pt x="1478" y="1302"/>
                    </a:lnTo>
                    <a:lnTo>
                      <a:pt x="1426" y="1299"/>
                    </a:lnTo>
                    <a:lnTo>
                      <a:pt x="1391" y="1296"/>
                    </a:lnTo>
                    <a:lnTo>
                      <a:pt x="1358" y="1287"/>
                    </a:lnTo>
                    <a:lnTo>
                      <a:pt x="1329" y="1272"/>
                    </a:lnTo>
                    <a:lnTo>
                      <a:pt x="1301" y="1253"/>
                    </a:lnTo>
                    <a:lnTo>
                      <a:pt x="1277" y="1229"/>
                    </a:lnTo>
                    <a:lnTo>
                      <a:pt x="1259" y="1202"/>
                    </a:lnTo>
                    <a:lnTo>
                      <a:pt x="1245" y="1173"/>
                    </a:lnTo>
                    <a:lnTo>
                      <a:pt x="1235" y="1140"/>
                    </a:lnTo>
                    <a:lnTo>
                      <a:pt x="1232" y="1105"/>
                    </a:lnTo>
                    <a:lnTo>
                      <a:pt x="1235" y="1070"/>
                    </a:lnTo>
                    <a:lnTo>
                      <a:pt x="1245" y="1037"/>
                    </a:lnTo>
                    <a:lnTo>
                      <a:pt x="1259" y="1007"/>
                    </a:lnTo>
                    <a:lnTo>
                      <a:pt x="1277" y="980"/>
                    </a:lnTo>
                    <a:lnTo>
                      <a:pt x="1301" y="957"/>
                    </a:lnTo>
                    <a:lnTo>
                      <a:pt x="1329" y="937"/>
                    </a:lnTo>
                    <a:lnTo>
                      <a:pt x="1358" y="923"/>
                    </a:lnTo>
                    <a:lnTo>
                      <a:pt x="1391" y="914"/>
                    </a:lnTo>
                    <a:lnTo>
                      <a:pt x="1426" y="911"/>
                    </a:lnTo>
                    <a:lnTo>
                      <a:pt x="1458" y="914"/>
                    </a:lnTo>
                    <a:lnTo>
                      <a:pt x="1489" y="921"/>
                    </a:lnTo>
                    <a:lnTo>
                      <a:pt x="1517" y="933"/>
                    </a:lnTo>
                    <a:lnTo>
                      <a:pt x="1543" y="950"/>
                    </a:lnTo>
                    <a:lnTo>
                      <a:pt x="1567" y="971"/>
                    </a:lnTo>
                    <a:lnTo>
                      <a:pt x="1587" y="989"/>
                    </a:lnTo>
                    <a:lnTo>
                      <a:pt x="1609" y="1001"/>
                    </a:lnTo>
                    <a:lnTo>
                      <a:pt x="1632" y="1009"/>
                    </a:lnTo>
                    <a:lnTo>
                      <a:pt x="1657" y="1012"/>
                    </a:lnTo>
                    <a:lnTo>
                      <a:pt x="1682" y="1010"/>
                    </a:lnTo>
                    <a:lnTo>
                      <a:pt x="1706" y="1004"/>
                    </a:lnTo>
                    <a:lnTo>
                      <a:pt x="1728" y="993"/>
                    </a:lnTo>
                    <a:lnTo>
                      <a:pt x="1749" y="978"/>
                    </a:lnTo>
                    <a:lnTo>
                      <a:pt x="1766" y="957"/>
                    </a:lnTo>
                    <a:lnTo>
                      <a:pt x="1779" y="935"/>
                    </a:lnTo>
                    <a:lnTo>
                      <a:pt x="1787" y="912"/>
                    </a:lnTo>
                    <a:lnTo>
                      <a:pt x="1790" y="887"/>
                    </a:lnTo>
                    <a:lnTo>
                      <a:pt x="1788" y="862"/>
                    </a:lnTo>
                    <a:lnTo>
                      <a:pt x="1782" y="838"/>
                    </a:lnTo>
                    <a:lnTo>
                      <a:pt x="1771" y="815"/>
                    </a:lnTo>
                    <a:lnTo>
                      <a:pt x="1755" y="795"/>
                    </a:lnTo>
                    <a:lnTo>
                      <a:pt x="1720" y="761"/>
                    </a:lnTo>
                    <a:lnTo>
                      <a:pt x="1683" y="732"/>
                    </a:lnTo>
                    <a:lnTo>
                      <a:pt x="1642" y="708"/>
                    </a:lnTo>
                    <a:lnTo>
                      <a:pt x="1600" y="687"/>
                    </a:lnTo>
                    <a:lnTo>
                      <a:pt x="1555" y="671"/>
                    </a:lnTo>
                    <a:lnTo>
                      <a:pt x="1555" y="581"/>
                    </a:lnTo>
                    <a:lnTo>
                      <a:pt x="1552" y="555"/>
                    </a:lnTo>
                    <a:lnTo>
                      <a:pt x="1545" y="531"/>
                    </a:lnTo>
                    <a:lnTo>
                      <a:pt x="1533" y="508"/>
                    </a:lnTo>
                    <a:lnTo>
                      <a:pt x="1517" y="490"/>
                    </a:lnTo>
                    <a:lnTo>
                      <a:pt x="1498" y="473"/>
                    </a:lnTo>
                    <a:lnTo>
                      <a:pt x="1476" y="462"/>
                    </a:lnTo>
                    <a:lnTo>
                      <a:pt x="1452" y="454"/>
                    </a:lnTo>
                    <a:lnTo>
                      <a:pt x="1426" y="452"/>
                    </a:lnTo>
                    <a:close/>
                    <a:moveTo>
                      <a:pt x="1425" y="0"/>
                    </a:moveTo>
                    <a:lnTo>
                      <a:pt x="1522" y="4"/>
                    </a:lnTo>
                    <a:lnTo>
                      <a:pt x="1619" y="13"/>
                    </a:lnTo>
                    <a:lnTo>
                      <a:pt x="1712" y="30"/>
                    </a:lnTo>
                    <a:lnTo>
                      <a:pt x="1804" y="51"/>
                    </a:lnTo>
                    <a:lnTo>
                      <a:pt x="1894" y="79"/>
                    </a:lnTo>
                    <a:lnTo>
                      <a:pt x="1980" y="113"/>
                    </a:lnTo>
                    <a:lnTo>
                      <a:pt x="2064" y="151"/>
                    </a:lnTo>
                    <a:lnTo>
                      <a:pt x="2145" y="195"/>
                    </a:lnTo>
                    <a:lnTo>
                      <a:pt x="2222" y="244"/>
                    </a:lnTo>
                    <a:lnTo>
                      <a:pt x="2295" y="298"/>
                    </a:lnTo>
                    <a:lnTo>
                      <a:pt x="2366" y="356"/>
                    </a:lnTo>
                    <a:lnTo>
                      <a:pt x="2433" y="418"/>
                    </a:lnTo>
                    <a:lnTo>
                      <a:pt x="2495" y="485"/>
                    </a:lnTo>
                    <a:lnTo>
                      <a:pt x="2553" y="556"/>
                    </a:lnTo>
                    <a:lnTo>
                      <a:pt x="2607" y="629"/>
                    </a:lnTo>
                    <a:lnTo>
                      <a:pt x="2655" y="708"/>
                    </a:lnTo>
                    <a:lnTo>
                      <a:pt x="2699" y="788"/>
                    </a:lnTo>
                    <a:lnTo>
                      <a:pt x="2738" y="872"/>
                    </a:lnTo>
                    <a:lnTo>
                      <a:pt x="2771" y="959"/>
                    </a:lnTo>
                    <a:lnTo>
                      <a:pt x="2799" y="1048"/>
                    </a:lnTo>
                    <a:lnTo>
                      <a:pt x="2821" y="1140"/>
                    </a:lnTo>
                    <a:lnTo>
                      <a:pt x="2837" y="1234"/>
                    </a:lnTo>
                    <a:lnTo>
                      <a:pt x="2847" y="1330"/>
                    </a:lnTo>
                    <a:lnTo>
                      <a:pt x="2850" y="1427"/>
                    </a:lnTo>
                    <a:lnTo>
                      <a:pt x="2847" y="1525"/>
                    </a:lnTo>
                    <a:lnTo>
                      <a:pt x="2837" y="1621"/>
                    </a:lnTo>
                    <a:lnTo>
                      <a:pt x="2821" y="1715"/>
                    </a:lnTo>
                    <a:lnTo>
                      <a:pt x="2799" y="1807"/>
                    </a:lnTo>
                    <a:lnTo>
                      <a:pt x="2771" y="1896"/>
                    </a:lnTo>
                    <a:lnTo>
                      <a:pt x="2738" y="1983"/>
                    </a:lnTo>
                    <a:lnTo>
                      <a:pt x="2699" y="2067"/>
                    </a:lnTo>
                    <a:lnTo>
                      <a:pt x="2655" y="2148"/>
                    </a:lnTo>
                    <a:lnTo>
                      <a:pt x="2607" y="2225"/>
                    </a:lnTo>
                    <a:lnTo>
                      <a:pt x="2553" y="2300"/>
                    </a:lnTo>
                    <a:lnTo>
                      <a:pt x="2495" y="2370"/>
                    </a:lnTo>
                    <a:lnTo>
                      <a:pt x="2433" y="2436"/>
                    </a:lnTo>
                    <a:lnTo>
                      <a:pt x="2366" y="2499"/>
                    </a:lnTo>
                    <a:lnTo>
                      <a:pt x="2295" y="2558"/>
                    </a:lnTo>
                    <a:lnTo>
                      <a:pt x="2222" y="2611"/>
                    </a:lnTo>
                    <a:lnTo>
                      <a:pt x="2145" y="2659"/>
                    </a:lnTo>
                    <a:lnTo>
                      <a:pt x="2064" y="2703"/>
                    </a:lnTo>
                    <a:lnTo>
                      <a:pt x="1980" y="2742"/>
                    </a:lnTo>
                    <a:lnTo>
                      <a:pt x="1894" y="2775"/>
                    </a:lnTo>
                    <a:lnTo>
                      <a:pt x="1804" y="2803"/>
                    </a:lnTo>
                    <a:lnTo>
                      <a:pt x="1712" y="2826"/>
                    </a:lnTo>
                    <a:lnTo>
                      <a:pt x="1619" y="2841"/>
                    </a:lnTo>
                    <a:lnTo>
                      <a:pt x="1522" y="2851"/>
                    </a:lnTo>
                    <a:lnTo>
                      <a:pt x="1425" y="2854"/>
                    </a:lnTo>
                    <a:lnTo>
                      <a:pt x="1328" y="2851"/>
                    </a:lnTo>
                    <a:lnTo>
                      <a:pt x="1231" y="2841"/>
                    </a:lnTo>
                    <a:lnTo>
                      <a:pt x="1138" y="2826"/>
                    </a:lnTo>
                    <a:lnTo>
                      <a:pt x="1046" y="2803"/>
                    </a:lnTo>
                    <a:lnTo>
                      <a:pt x="957" y="2775"/>
                    </a:lnTo>
                    <a:lnTo>
                      <a:pt x="870" y="2742"/>
                    </a:lnTo>
                    <a:lnTo>
                      <a:pt x="786" y="2703"/>
                    </a:lnTo>
                    <a:lnTo>
                      <a:pt x="705" y="2659"/>
                    </a:lnTo>
                    <a:lnTo>
                      <a:pt x="628" y="2611"/>
                    </a:lnTo>
                    <a:lnTo>
                      <a:pt x="555" y="2558"/>
                    </a:lnTo>
                    <a:lnTo>
                      <a:pt x="484" y="2499"/>
                    </a:lnTo>
                    <a:lnTo>
                      <a:pt x="417" y="2436"/>
                    </a:lnTo>
                    <a:lnTo>
                      <a:pt x="355" y="2370"/>
                    </a:lnTo>
                    <a:lnTo>
                      <a:pt x="297" y="2300"/>
                    </a:lnTo>
                    <a:lnTo>
                      <a:pt x="244" y="2225"/>
                    </a:lnTo>
                    <a:lnTo>
                      <a:pt x="195" y="2148"/>
                    </a:lnTo>
                    <a:lnTo>
                      <a:pt x="151" y="2067"/>
                    </a:lnTo>
                    <a:lnTo>
                      <a:pt x="112" y="1983"/>
                    </a:lnTo>
                    <a:lnTo>
                      <a:pt x="79" y="1896"/>
                    </a:lnTo>
                    <a:lnTo>
                      <a:pt x="51" y="1807"/>
                    </a:lnTo>
                    <a:lnTo>
                      <a:pt x="29" y="1715"/>
                    </a:lnTo>
                    <a:lnTo>
                      <a:pt x="13" y="1621"/>
                    </a:lnTo>
                    <a:lnTo>
                      <a:pt x="3" y="1525"/>
                    </a:lnTo>
                    <a:lnTo>
                      <a:pt x="0" y="1427"/>
                    </a:lnTo>
                    <a:lnTo>
                      <a:pt x="3" y="1330"/>
                    </a:lnTo>
                    <a:lnTo>
                      <a:pt x="13" y="1234"/>
                    </a:lnTo>
                    <a:lnTo>
                      <a:pt x="29" y="1140"/>
                    </a:lnTo>
                    <a:lnTo>
                      <a:pt x="51" y="1048"/>
                    </a:lnTo>
                    <a:lnTo>
                      <a:pt x="79" y="959"/>
                    </a:lnTo>
                    <a:lnTo>
                      <a:pt x="112" y="872"/>
                    </a:lnTo>
                    <a:lnTo>
                      <a:pt x="151" y="788"/>
                    </a:lnTo>
                    <a:lnTo>
                      <a:pt x="195" y="708"/>
                    </a:lnTo>
                    <a:lnTo>
                      <a:pt x="244" y="629"/>
                    </a:lnTo>
                    <a:lnTo>
                      <a:pt x="297" y="556"/>
                    </a:lnTo>
                    <a:lnTo>
                      <a:pt x="355" y="485"/>
                    </a:lnTo>
                    <a:lnTo>
                      <a:pt x="417" y="418"/>
                    </a:lnTo>
                    <a:lnTo>
                      <a:pt x="484" y="356"/>
                    </a:lnTo>
                    <a:lnTo>
                      <a:pt x="555" y="298"/>
                    </a:lnTo>
                    <a:lnTo>
                      <a:pt x="628" y="244"/>
                    </a:lnTo>
                    <a:lnTo>
                      <a:pt x="705" y="195"/>
                    </a:lnTo>
                    <a:lnTo>
                      <a:pt x="786" y="151"/>
                    </a:lnTo>
                    <a:lnTo>
                      <a:pt x="870" y="113"/>
                    </a:lnTo>
                    <a:lnTo>
                      <a:pt x="957" y="79"/>
                    </a:lnTo>
                    <a:lnTo>
                      <a:pt x="1046" y="51"/>
                    </a:lnTo>
                    <a:lnTo>
                      <a:pt x="1138" y="30"/>
                    </a:lnTo>
                    <a:lnTo>
                      <a:pt x="1231" y="13"/>
                    </a:lnTo>
                    <a:lnTo>
                      <a:pt x="1328" y="4"/>
                    </a:lnTo>
                    <a:lnTo>
                      <a:pt x="1425" y="0"/>
                    </a:lnTo>
                    <a:close/>
                  </a:path>
                </a:pathLst>
              </a:custGeom>
              <a:grp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68" name="Группа 67"/>
            <p:cNvGrpSpPr/>
            <p:nvPr/>
          </p:nvGrpSpPr>
          <p:grpSpPr>
            <a:xfrm>
              <a:off x="503808" y="3923854"/>
              <a:ext cx="2952328" cy="1368152"/>
              <a:chOff x="1285358" y="1907629"/>
              <a:chExt cx="2736304" cy="1152128"/>
            </a:xfrm>
            <a:solidFill>
              <a:schemeClr val="tx2"/>
            </a:solidFill>
          </p:grpSpPr>
          <p:sp>
            <p:nvSpPr>
              <p:cNvPr id="70" name="Скругленный прямоугольник 69"/>
              <p:cNvSpPr/>
              <p:nvPr/>
            </p:nvSpPr>
            <p:spPr>
              <a:xfrm>
                <a:off x="1285358" y="1907629"/>
                <a:ext cx="2736304" cy="115212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2" name="Прямоугольник 71"/>
              <p:cNvSpPr/>
              <p:nvPr/>
            </p:nvSpPr>
            <p:spPr>
              <a:xfrm>
                <a:off x="1886010" y="1907629"/>
                <a:ext cx="2052063" cy="38877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prstClr val="black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r>
                  <a:rPr lang="ru-RU" sz="1200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ФИЗИЧЕСКАЯ КУЛЬТУРА </a:t>
                </a:r>
              </a:p>
              <a:p>
                <a:pPr algn="ctr">
                  <a:defRPr sz="1100" b="1" i="0" u="none" strike="noStrike" kern="1200" baseline="0">
                    <a:solidFill>
                      <a:prstClr val="black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r>
                  <a:rPr lang="ru-RU" sz="1200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И СПОРТ</a:t>
                </a:r>
              </a:p>
            </p:txBody>
          </p:sp>
        </p:grpSp>
        <p:grpSp>
          <p:nvGrpSpPr>
            <p:cNvPr id="122" name="Group 494"/>
            <p:cNvGrpSpPr/>
            <p:nvPr/>
          </p:nvGrpSpPr>
          <p:grpSpPr>
            <a:xfrm>
              <a:off x="575814" y="4211887"/>
              <a:ext cx="1009767" cy="800885"/>
              <a:chOff x="4763340" y="2749682"/>
              <a:chExt cx="330662" cy="223495"/>
            </a:xfrm>
            <a:solidFill>
              <a:schemeClr val="bg1"/>
            </a:solidFill>
          </p:grpSpPr>
          <p:sp>
            <p:nvSpPr>
              <p:cNvPr id="123" name="Freeform 265"/>
              <p:cNvSpPr/>
              <p:nvPr/>
            </p:nvSpPr>
            <p:spPr>
              <a:xfrm flipH="1">
                <a:off x="4834082" y="2769777"/>
                <a:ext cx="259920" cy="203400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2057">
                    <a:moveTo>
                      <a:pt x="1152" y="1666"/>
                    </a:moveTo>
                    <a:lnTo>
                      <a:pt x="603" y="1681"/>
                    </a:lnTo>
                    <a:lnTo>
                      <a:pt x="614" y="1715"/>
                    </a:lnTo>
                    <a:lnTo>
                      <a:pt x="630" y="1748"/>
                    </a:lnTo>
                    <a:lnTo>
                      <a:pt x="651" y="1778"/>
                    </a:lnTo>
                    <a:lnTo>
                      <a:pt x="675" y="1805"/>
                    </a:lnTo>
                    <a:lnTo>
                      <a:pt x="702" y="1830"/>
                    </a:lnTo>
                    <a:lnTo>
                      <a:pt x="732" y="1850"/>
                    </a:lnTo>
                    <a:lnTo>
                      <a:pt x="765" y="1866"/>
                    </a:lnTo>
                    <a:lnTo>
                      <a:pt x="800" y="1878"/>
                    </a:lnTo>
                    <a:lnTo>
                      <a:pt x="836" y="1886"/>
                    </a:lnTo>
                    <a:lnTo>
                      <a:pt x="875" y="1889"/>
                    </a:lnTo>
                    <a:lnTo>
                      <a:pt x="912" y="1887"/>
                    </a:lnTo>
                    <a:lnTo>
                      <a:pt x="949" y="1879"/>
                    </a:lnTo>
                    <a:lnTo>
                      <a:pt x="983" y="1867"/>
                    </a:lnTo>
                    <a:lnTo>
                      <a:pt x="1016" y="1851"/>
                    </a:lnTo>
                    <a:lnTo>
                      <a:pt x="1047" y="1831"/>
                    </a:lnTo>
                    <a:lnTo>
                      <a:pt x="1075" y="1806"/>
                    </a:lnTo>
                    <a:lnTo>
                      <a:pt x="1098" y="1781"/>
                    </a:lnTo>
                    <a:lnTo>
                      <a:pt x="1116" y="1755"/>
                    </a:lnTo>
                    <a:lnTo>
                      <a:pt x="1131" y="1726"/>
                    </a:lnTo>
                    <a:lnTo>
                      <a:pt x="1143" y="1697"/>
                    </a:lnTo>
                    <a:lnTo>
                      <a:pt x="1152" y="1666"/>
                    </a:lnTo>
                    <a:close/>
                    <a:moveTo>
                      <a:pt x="1999" y="498"/>
                    </a:moveTo>
                    <a:lnTo>
                      <a:pt x="420" y="1349"/>
                    </a:lnTo>
                    <a:lnTo>
                      <a:pt x="2216" y="1303"/>
                    </a:lnTo>
                    <a:lnTo>
                      <a:pt x="1999" y="498"/>
                    </a:lnTo>
                    <a:close/>
                    <a:moveTo>
                      <a:pt x="2072" y="0"/>
                    </a:moveTo>
                    <a:lnTo>
                      <a:pt x="2101" y="0"/>
                    </a:lnTo>
                    <a:lnTo>
                      <a:pt x="2130" y="6"/>
                    </a:lnTo>
                    <a:lnTo>
                      <a:pt x="2156" y="15"/>
                    </a:lnTo>
                    <a:lnTo>
                      <a:pt x="2182" y="30"/>
                    </a:lnTo>
                    <a:lnTo>
                      <a:pt x="2203" y="49"/>
                    </a:lnTo>
                    <a:lnTo>
                      <a:pt x="2223" y="70"/>
                    </a:lnTo>
                    <a:lnTo>
                      <a:pt x="2238" y="95"/>
                    </a:lnTo>
                    <a:lnTo>
                      <a:pt x="2248" y="124"/>
                    </a:lnTo>
                    <a:lnTo>
                      <a:pt x="2271" y="205"/>
                    </a:lnTo>
                    <a:lnTo>
                      <a:pt x="2598" y="1421"/>
                    </a:lnTo>
                    <a:lnTo>
                      <a:pt x="2619" y="1502"/>
                    </a:lnTo>
                    <a:lnTo>
                      <a:pt x="2624" y="1533"/>
                    </a:lnTo>
                    <a:lnTo>
                      <a:pt x="2624" y="1562"/>
                    </a:lnTo>
                    <a:lnTo>
                      <a:pt x="2619" y="1591"/>
                    </a:lnTo>
                    <a:lnTo>
                      <a:pt x="2609" y="1617"/>
                    </a:lnTo>
                    <a:lnTo>
                      <a:pt x="2595" y="1642"/>
                    </a:lnTo>
                    <a:lnTo>
                      <a:pt x="2577" y="1664"/>
                    </a:lnTo>
                    <a:lnTo>
                      <a:pt x="2554" y="1683"/>
                    </a:lnTo>
                    <a:lnTo>
                      <a:pt x="2529" y="1698"/>
                    </a:lnTo>
                    <a:lnTo>
                      <a:pt x="2500" y="1708"/>
                    </a:lnTo>
                    <a:lnTo>
                      <a:pt x="2469" y="1713"/>
                    </a:lnTo>
                    <a:lnTo>
                      <a:pt x="2439" y="1712"/>
                    </a:lnTo>
                    <a:lnTo>
                      <a:pt x="2409" y="1706"/>
                    </a:lnTo>
                    <a:lnTo>
                      <a:pt x="2382" y="1695"/>
                    </a:lnTo>
                    <a:lnTo>
                      <a:pt x="2356" y="1680"/>
                    </a:lnTo>
                    <a:lnTo>
                      <a:pt x="2334" y="1659"/>
                    </a:lnTo>
                    <a:lnTo>
                      <a:pt x="2314" y="1636"/>
                    </a:lnTo>
                    <a:lnTo>
                      <a:pt x="1322" y="1662"/>
                    </a:lnTo>
                    <a:lnTo>
                      <a:pt x="1315" y="1703"/>
                    </a:lnTo>
                    <a:lnTo>
                      <a:pt x="1304" y="1745"/>
                    </a:lnTo>
                    <a:lnTo>
                      <a:pt x="1289" y="1784"/>
                    </a:lnTo>
                    <a:lnTo>
                      <a:pt x="1271" y="1822"/>
                    </a:lnTo>
                    <a:lnTo>
                      <a:pt x="1250" y="1858"/>
                    </a:lnTo>
                    <a:lnTo>
                      <a:pt x="1224" y="1893"/>
                    </a:lnTo>
                    <a:lnTo>
                      <a:pt x="1194" y="1925"/>
                    </a:lnTo>
                    <a:lnTo>
                      <a:pt x="1159" y="1956"/>
                    </a:lnTo>
                    <a:lnTo>
                      <a:pt x="1121" y="1984"/>
                    </a:lnTo>
                    <a:lnTo>
                      <a:pt x="1080" y="2008"/>
                    </a:lnTo>
                    <a:lnTo>
                      <a:pt x="1037" y="2026"/>
                    </a:lnTo>
                    <a:lnTo>
                      <a:pt x="992" y="2042"/>
                    </a:lnTo>
                    <a:lnTo>
                      <a:pt x="954" y="2050"/>
                    </a:lnTo>
                    <a:lnTo>
                      <a:pt x="915" y="2055"/>
                    </a:lnTo>
                    <a:lnTo>
                      <a:pt x="875" y="2057"/>
                    </a:lnTo>
                    <a:lnTo>
                      <a:pt x="824" y="2054"/>
                    </a:lnTo>
                    <a:lnTo>
                      <a:pt x="775" y="2046"/>
                    </a:lnTo>
                    <a:lnTo>
                      <a:pt x="728" y="2032"/>
                    </a:lnTo>
                    <a:lnTo>
                      <a:pt x="683" y="2014"/>
                    </a:lnTo>
                    <a:lnTo>
                      <a:pt x="641" y="1991"/>
                    </a:lnTo>
                    <a:lnTo>
                      <a:pt x="602" y="1965"/>
                    </a:lnTo>
                    <a:lnTo>
                      <a:pt x="565" y="1934"/>
                    </a:lnTo>
                    <a:lnTo>
                      <a:pt x="532" y="1900"/>
                    </a:lnTo>
                    <a:lnTo>
                      <a:pt x="503" y="1862"/>
                    </a:lnTo>
                    <a:lnTo>
                      <a:pt x="477" y="1822"/>
                    </a:lnTo>
                    <a:lnTo>
                      <a:pt x="457" y="1778"/>
                    </a:lnTo>
                    <a:lnTo>
                      <a:pt x="441" y="1732"/>
                    </a:lnTo>
                    <a:lnTo>
                      <a:pt x="429" y="1685"/>
                    </a:lnTo>
                    <a:lnTo>
                      <a:pt x="295" y="1689"/>
                    </a:lnTo>
                    <a:lnTo>
                      <a:pt x="289" y="1704"/>
                    </a:lnTo>
                    <a:lnTo>
                      <a:pt x="279" y="1718"/>
                    </a:lnTo>
                    <a:lnTo>
                      <a:pt x="268" y="1730"/>
                    </a:lnTo>
                    <a:lnTo>
                      <a:pt x="254" y="1740"/>
                    </a:lnTo>
                    <a:lnTo>
                      <a:pt x="238" y="1746"/>
                    </a:lnTo>
                    <a:lnTo>
                      <a:pt x="218" y="1749"/>
                    </a:lnTo>
                    <a:lnTo>
                      <a:pt x="199" y="1747"/>
                    </a:lnTo>
                    <a:lnTo>
                      <a:pt x="182" y="1742"/>
                    </a:lnTo>
                    <a:lnTo>
                      <a:pt x="165" y="1732"/>
                    </a:lnTo>
                    <a:lnTo>
                      <a:pt x="152" y="1720"/>
                    </a:lnTo>
                    <a:lnTo>
                      <a:pt x="141" y="1704"/>
                    </a:lnTo>
                    <a:lnTo>
                      <a:pt x="134" y="1687"/>
                    </a:lnTo>
                    <a:lnTo>
                      <a:pt x="101" y="1564"/>
                    </a:lnTo>
                    <a:lnTo>
                      <a:pt x="36" y="1322"/>
                    </a:lnTo>
                    <a:lnTo>
                      <a:pt x="3" y="1200"/>
                    </a:lnTo>
                    <a:lnTo>
                      <a:pt x="0" y="1181"/>
                    </a:lnTo>
                    <a:lnTo>
                      <a:pt x="0" y="1180"/>
                    </a:lnTo>
                    <a:lnTo>
                      <a:pt x="1" y="1162"/>
                    </a:lnTo>
                    <a:lnTo>
                      <a:pt x="7" y="1145"/>
                    </a:lnTo>
                    <a:lnTo>
                      <a:pt x="16" y="1128"/>
                    </a:lnTo>
                    <a:lnTo>
                      <a:pt x="29" y="1115"/>
                    </a:lnTo>
                    <a:lnTo>
                      <a:pt x="45" y="1104"/>
                    </a:lnTo>
                    <a:lnTo>
                      <a:pt x="62" y="1097"/>
                    </a:lnTo>
                    <a:lnTo>
                      <a:pt x="85" y="1095"/>
                    </a:lnTo>
                    <a:lnTo>
                      <a:pt x="105" y="1098"/>
                    </a:lnTo>
                    <a:lnTo>
                      <a:pt x="124" y="1106"/>
                    </a:lnTo>
                    <a:lnTo>
                      <a:pt x="141" y="1118"/>
                    </a:lnTo>
                    <a:lnTo>
                      <a:pt x="1917" y="160"/>
                    </a:lnTo>
                    <a:lnTo>
                      <a:pt x="1921" y="134"/>
                    </a:lnTo>
                    <a:lnTo>
                      <a:pt x="1928" y="109"/>
                    </a:lnTo>
                    <a:lnTo>
                      <a:pt x="1939" y="85"/>
                    </a:lnTo>
                    <a:lnTo>
                      <a:pt x="1953" y="64"/>
                    </a:lnTo>
                    <a:lnTo>
                      <a:pt x="1971" y="45"/>
                    </a:lnTo>
                    <a:lnTo>
                      <a:pt x="1992" y="29"/>
                    </a:lnTo>
                    <a:lnTo>
                      <a:pt x="2016" y="15"/>
                    </a:lnTo>
                    <a:lnTo>
                      <a:pt x="2041" y="5"/>
                    </a:lnTo>
                    <a:lnTo>
                      <a:pt x="2072" y="0"/>
                    </a:lnTo>
                    <a:close/>
                  </a:path>
                </a:pathLst>
              </a:custGeom>
              <a:grp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4" name="Freeform 266"/>
              <p:cNvSpPr/>
              <p:nvPr/>
            </p:nvSpPr>
            <p:spPr>
              <a:xfrm flipH="1">
                <a:off x="4763342" y="2830060"/>
                <a:ext cx="57240" cy="27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277">
                    <a:moveTo>
                      <a:pt x="489" y="0"/>
                    </a:moveTo>
                    <a:lnTo>
                      <a:pt x="509" y="2"/>
                    </a:lnTo>
                    <a:lnTo>
                      <a:pt x="526" y="7"/>
                    </a:lnTo>
                    <a:lnTo>
                      <a:pt x="542" y="16"/>
                    </a:lnTo>
                    <a:lnTo>
                      <a:pt x="556" y="29"/>
                    </a:lnTo>
                    <a:lnTo>
                      <a:pt x="567" y="45"/>
                    </a:lnTo>
                    <a:lnTo>
                      <a:pt x="574" y="63"/>
                    </a:lnTo>
                    <a:lnTo>
                      <a:pt x="577" y="81"/>
                    </a:lnTo>
                    <a:lnTo>
                      <a:pt x="575" y="100"/>
                    </a:lnTo>
                    <a:lnTo>
                      <a:pt x="570" y="118"/>
                    </a:lnTo>
                    <a:lnTo>
                      <a:pt x="561" y="134"/>
                    </a:lnTo>
                    <a:lnTo>
                      <a:pt x="548" y="147"/>
                    </a:lnTo>
                    <a:lnTo>
                      <a:pt x="532" y="158"/>
                    </a:lnTo>
                    <a:lnTo>
                      <a:pt x="514" y="165"/>
                    </a:lnTo>
                    <a:lnTo>
                      <a:pt x="106" y="274"/>
                    </a:lnTo>
                    <a:lnTo>
                      <a:pt x="87" y="277"/>
                    </a:lnTo>
                    <a:lnTo>
                      <a:pt x="68" y="275"/>
                    </a:lnTo>
                    <a:lnTo>
                      <a:pt x="51" y="270"/>
                    </a:lnTo>
                    <a:lnTo>
                      <a:pt x="34" y="261"/>
                    </a:lnTo>
                    <a:lnTo>
                      <a:pt x="21" y="248"/>
                    </a:lnTo>
                    <a:lnTo>
                      <a:pt x="10" y="232"/>
                    </a:lnTo>
                    <a:lnTo>
                      <a:pt x="3" y="214"/>
                    </a:lnTo>
                    <a:lnTo>
                      <a:pt x="0" y="196"/>
                    </a:lnTo>
                    <a:lnTo>
                      <a:pt x="2" y="176"/>
                    </a:lnTo>
                    <a:lnTo>
                      <a:pt x="7" y="159"/>
                    </a:lnTo>
                    <a:lnTo>
                      <a:pt x="16" y="143"/>
                    </a:lnTo>
                    <a:lnTo>
                      <a:pt x="29" y="130"/>
                    </a:lnTo>
                    <a:lnTo>
                      <a:pt x="45" y="119"/>
                    </a:lnTo>
                    <a:lnTo>
                      <a:pt x="63" y="112"/>
                    </a:lnTo>
                    <a:lnTo>
                      <a:pt x="470" y="3"/>
                    </a:lnTo>
                    <a:lnTo>
                      <a:pt x="489" y="0"/>
                    </a:lnTo>
                    <a:close/>
                  </a:path>
                </a:pathLst>
              </a:custGeom>
              <a:grp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5" name="Freeform 267"/>
              <p:cNvSpPr/>
              <p:nvPr/>
            </p:nvSpPr>
            <p:spPr>
              <a:xfrm flipH="1">
                <a:off x="4763340" y="2890344"/>
                <a:ext cx="57240" cy="27000"/>
              </a:xfrm>
              <a:custGeom>
                <a:avLst/>
                <a:gdLst/>
                <a:ahLst/>
                <a:cxnLst/>
                <a:rect l="l" t="t" r="r" b="b"/>
                <a:pathLst>
                  <a:path w="576" h="277">
                    <a:moveTo>
                      <a:pt x="87" y="0"/>
                    </a:moveTo>
                    <a:lnTo>
                      <a:pt x="106" y="3"/>
                    </a:lnTo>
                    <a:lnTo>
                      <a:pt x="514" y="112"/>
                    </a:lnTo>
                    <a:lnTo>
                      <a:pt x="532" y="119"/>
                    </a:lnTo>
                    <a:lnTo>
                      <a:pt x="548" y="129"/>
                    </a:lnTo>
                    <a:lnTo>
                      <a:pt x="560" y="143"/>
                    </a:lnTo>
                    <a:lnTo>
                      <a:pt x="569" y="159"/>
                    </a:lnTo>
                    <a:lnTo>
                      <a:pt x="575" y="177"/>
                    </a:lnTo>
                    <a:lnTo>
                      <a:pt x="576" y="195"/>
                    </a:lnTo>
                    <a:lnTo>
                      <a:pt x="573" y="214"/>
                    </a:lnTo>
                    <a:lnTo>
                      <a:pt x="567" y="232"/>
                    </a:lnTo>
                    <a:lnTo>
                      <a:pt x="557" y="246"/>
                    </a:lnTo>
                    <a:lnTo>
                      <a:pt x="545" y="258"/>
                    </a:lnTo>
                    <a:lnTo>
                      <a:pt x="530" y="268"/>
                    </a:lnTo>
                    <a:lnTo>
                      <a:pt x="514" y="274"/>
                    </a:lnTo>
                    <a:lnTo>
                      <a:pt x="493" y="277"/>
                    </a:lnTo>
                    <a:lnTo>
                      <a:pt x="470" y="274"/>
                    </a:lnTo>
                    <a:lnTo>
                      <a:pt x="62" y="165"/>
                    </a:lnTo>
                    <a:lnTo>
                      <a:pt x="44" y="158"/>
                    </a:lnTo>
                    <a:lnTo>
                      <a:pt x="29" y="147"/>
                    </a:lnTo>
                    <a:lnTo>
                      <a:pt x="16" y="134"/>
                    </a:lnTo>
                    <a:lnTo>
                      <a:pt x="7" y="118"/>
                    </a:lnTo>
                    <a:lnTo>
                      <a:pt x="1" y="100"/>
                    </a:lnTo>
                    <a:lnTo>
                      <a:pt x="0" y="81"/>
                    </a:lnTo>
                    <a:lnTo>
                      <a:pt x="3" y="62"/>
                    </a:lnTo>
                    <a:lnTo>
                      <a:pt x="10" y="44"/>
                    </a:lnTo>
                    <a:lnTo>
                      <a:pt x="20" y="29"/>
                    </a:lnTo>
                    <a:lnTo>
                      <a:pt x="35" y="17"/>
                    </a:lnTo>
                    <a:lnTo>
                      <a:pt x="50" y="7"/>
                    </a:lnTo>
                    <a:lnTo>
                      <a:pt x="68" y="1"/>
                    </a:lnTo>
                    <a:lnTo>
                      <a:pt x="87" y="0"/>
                    </a:lnTo>
                    <a:close/>
                  </a:path>
                </a:pathLst>
              </a:custGeom>
              <a:grp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6" name="Freeform 268"/>
              <p:cNvSpPr/>
              <p:nvPr/>
            </p:nvSpPr>
            <p:spPr>
              <a:xfrm flipH="1">
                <a:off x="4786922" y="2749682"/>
                <a:ext cx="45360" cy="45360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64">
                    <a:moveTo>
                      <a:pt x="374" y="0"/>
                    </a:moveTo>
                    <a:lnTo>
                      <a:pt x="392" y="0"/>
                    </a:lnTo>
                    <a:lnTo>
                      <a:pt x="410" y="4"/>
                    </a:lnTo>
                    <a:lnTo>
                      <a:pt x="427" y="12"/>
                    </a:lnTo>
                    <a:lnTo>
                      <a:pt x="442" y="24"/>
                    </a:lnTo>
                    <a:lnTo>
                      <a:pt x="454" y="39"/>
                    </a:lnTo>
                    <a:lnTo>
                      <a:pt x="462" y="56"/>
                    </a:lnTo>
                    <a:lnTo>
                      <a:pt x="466" y="74"/>
                    </a:lnTo>
                    <a:lnTo>
                      <a:pt x="466" y="92"/>
                    </a:lnTo>
                    <a:lnTo>
                      <a:pt x="462" y="110"/>
                    </a:lnTo>
                    <a:lnTo>
                      <a:pt x="454" y="127"/>
                    </a:lnTo>
                    <a:lnTo>
                      <a:pt x="442" y="143"/>
                    </a:lnTo>
                    <a:lnTo>
                      <a:pt x="144" y="440"/>
                    </a:lnTo>
                    <a:lnTo>
                      <a:pt x="132" y="449"/>
                    </a:lnTo>
                    <a:lnTo>
                      <a:pt x="120" y="456"/>
                    </a:lnTo>
                    <a:lnTo>
                      <a:pt x="106" y="461"/>
                    </a:lnTo>
                    <a:lnTo>
                      <a:pt x="89" y="464"/>
                    </a:lnTo>
                    <a:lnTo>
                      <a:pt x="72" y="463"/>
                    </a:lnTo>
                    <a:lnTo>
                      <a:pt x="54" y="459"/>
                    </a:lnTo>
                    <a:lnTo>
                      <a:pt x="39" y="451"/>
                    </a:lnTo>
                    <a:lnTo>
                      <a:pt x="25" y="440"/>
                    </a:lnTo>
                    <a:lnTo>
                      <a:pt x="12" y="424"/>
                    </a:lnTo>
                    <a:lnTo>
                      <a:pt x="4" y="407"/>
                    </a:lnTo>
                    <a:lnTo>
                      <a:pt x="0" y="389"/>
                    </a:lnTo>
                    <a:lnTo>
                      <a:pt x="0" y="371"/>
                    </a:lnTo>
                    <a:lnTo>
                      <a:pt x="4" y="352"/>
                    </a:lnTo>
                    <a:lnTo>
                      <a:pt x="12" y="336"/>
                    </a:lnTo>
                    <a:lnTo>
                      <a:pt x="25" y="321"/>
                    </a:lnTo>
                    <a:lnTo>
                      <a:pt x="323" y="24"/>
                    </a:lnTo>
                    <a:lnTo>
                      <a:pt x="338" y="12"/>
                    </a:lnTo>
                    <a:lnTo>
                      <a:pt x="355" y="4"/>
                    </a:lnTo>
                    <a:lnTo>
                      <a:pt x="374" y="0"/>
                    </a:lnTo>
                    <a:close/>
                  </a:path>
                </a:pathLst>
              </a:custGeom>
              <a:grp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graphicFrame>
        <p:nvGraphicFramePr>
          <p:cNvPr id="190" name="Диаграмма 189"/>
          <p:cNvGraphicFramePr/>
          <p:nvPr/>
        </p:nvGraphicFramePr>
        <p:xfrm>
          <a:off x="1223888" y="5724053"/>
          <a:ext cx="2736304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110" name="Группа 109"/>
          <p:cNvGrpSpPr/>
          <p:nvPr/>
        </p:nvGrpSpPr>
        <p:grpSpPr>
          <a:xfrm>
            <a:off x="5400352" y="3923853"/>
            <a:ext cx="3744416" cy="1656184"/>
            <a:chOff x="5400352" y="1835621"/>
            <a:chExt cx="3744416" cy="1656184"/>
          </a:xfrm>
        </p:grpSpPr>
        <p:grpSp>
          <p:nvGrpSpPr>
            <p:cNvPr id="17" name="Группа 47"/>
            <p:cNvGrpSpPr/>
            <p:nvPr/>
          </p:nvGrpSpPr>
          <p:grpSpPr>
            <a:xfrm>
              <a:off x="5400352" y="1835621"/>
              <a:ext cx="3744416" cy="1656184"/>
              <a:chOff x="1151880" y="1907629"/>
              <a:chExt cx="2789957" cy="1152128"/>
            </a:xfrm>
            <a:solidFill>
              <a:schemeClr val="tx2"/>
            </a:solidFill>
          </p:grpSpPr>
          <p:sp>
            <p:nvSpPr>
              <p:cNvPr id="49" name="Скругленный прямоугольник 48"/>
              <p:cNvSpPr/>
              <p:nvPr/>
            </p:nvSpPr>
            <p:spPr>
              <a:xfrm>
                <a:off x="1151880" y="1907629"/>
                <a:ext cx="2736304" cy="115212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1795716" y="1907629"/>
                <a:ext cx="2146121" cy="4496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 sz="1100" b="1" i="0" u="none" strike="noStrike" kern="1200" baseline="0">
                    <a:solidFill>
                      <a:prstClr val="black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r>
                  <a:rPr lang="ru-RU" sz="1200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НАЦИОНАЛЬНАЯ БЕЗОПАСНОСТЬ 
И ПРАВООХРАНИТЕЛЬНАЯ</a:t>
                </a:r>
              </a:p>
              <a:p>
                <a:pPr algn="ctr">
                  <a:defRPr sz="1100" b="1" i="0" u="none" strike="noStrike" kern="1200" baseline="0">
                    <a:solidFill>
                      <a:prstClr val="black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r>
                  <a:rPr lang="ru-RU" sz="1200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ДЕЯТЕЛЬНОСТЬ</a:t>
                </a:r>
                <a:endParaRPr lang="ru-RU" sz="1000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118" name="Group 857"/>
            <p:cNvGrpSpPr/>
            <p:nvPr/>
          </p:nvGrpSpPr>
          <p:grpSpPr>
            <a:xfrm>
              <a:off x="5472360" y="2123653"/>
              <a:ext cx="1080120" cy="1080120"/>
              <a:chOff x="1995120" y="5947560"/>
              <a:chExt cx="273960" cy="273600"/>
            </a:xfrm>
            <a:solidFill>
              <a:schemeClr val="bg1"/>
            </a:solidFill>
          </p:grpSpPr>
          <p:sp>
            <p:nvSpPr>
              <p:cNvPr id="119" name="Freeform 859"/>
              <p:cNvSpPr/>
              <p:nvPr/>
            </p:nvSpPr>
            <p:spPr>
              <a:xfrm>
                <a:off x="2118240" y="6095160"/>
                <a:ext cx="28440" cy="41760"/>
              </a:xfrm>
              <a:custGeom>
                <a:avLst/>
                <a:gdLst/>
                <a:ahLst/>
                <a:cxnLst/>
                <a:rect l="l" t="t" r="r" b="b"/>
                <a:pathLst>
                  <a:path w="390" h="578">
                    <a:moveTo>
                      <a:pt x="194" y="0"/>
                    </a:moveTo>
                    <a:lnTo>
                      <a:pt x="230" y="3"/>
                    </a:lnTo>
                    <a:lnTo>
                      <a:pt x="263" y="12"/>
                    </a:lnTo>
                    <a:lnTo>
                      <a:pt x="293" y="26"/>
                    </a:lnTo>
                    <a:lnTo>
                      <a:pt x="320" y="45"/>
                    </a:lnTo>
                    <a:lnTo>
                      <a:pt x="344" y="69"/>
                    </a:lnTo>
                    <a:lnTo>
                      <a:pt x="363" y="96"/>
                    </a:lnTo>
                    <a:lnTo>
                      <a:pt x="377" y="126"/>
                    </a:lnTo>
                    <a:lnTo>
                      <a:pt x="386" y="159"/>
                    </a:lnTo>
                    <a:lnTo>
                      <a:pt x="390" y="194"/>
                    </a:lnTo>
                    <a:lnTo>
                      <a:pt x="386" y="229"/>
                    </a:lnTo>
                    <a:lnTo>
                      <a:pt x="377" y="262"/>
                    </a:lnTo>
                    <a:lnTo>
                      <a:pt x="362" y="291"/>
                    </a:lnTo>
                    <a:lnTo>
                      <a:pt x="343" y="319"/>
                    </a:lnTo>
                    <a:lnTo>
                      <a:pt x="319" y="343"/>
                    </a:lnTo>
                    <a:lnTo>
                      <a:pt x="292" y="362"/>
                    </a:lnTo>
                    <a:lnTo>
                      <a:pt x="292" y="578"/>
                    </a:lnTo>
                    <a:lnTo>
                      <a:pt x="98" y="578"/>
                    </a:lnTo>
                    <a:lnTo>
                      <a:pt x="98" y="362"/>
                    </a:lnTo>
                    <a:lnTo>
                      <a:pt x="71" y="343"/>
                    </a:lnTo>
                    <a:lnTo>
                      <a:pt x="47" y="319"/>
                    </a:lnTo>
                    <a:lnTo>
                      <a:pt x="28" y="291"/>
                    </a:lnTo>
                    <a:lnTo>
                      <a:pt x="13" y="262"/>
                    </a:lnTo>
                    <a:lnTo>
                      <a:pt x="4" y="229"/>
                    </a:lnTo>
                    <a:lnTo>
                      <a:pt x="0" y="194"/>
                    </a:lnTo>
                    <a:lnTo>
                      <a:pt x="4" y="159"/>
                    </a:lnTo>
                    <a:lnTo>
                      <a:pt x="13" y="126"/>
                    </a:lnTo>
                    <a:lnTo>
                      <a:pt x="27" y="96"/>
                    </a:lnTo>
                    <a:lnTo>
                      <a:pt x="46" y="69"/>
                    </a:lnTo>
                    <a:lnTo>
                      <a:pt x="70" y="45"/>
                    </a:lnTo>
                    <a:lnTo>
                      <a:pt x="97" y="26"/>
                    </a:lnTo>
                    <a:lnTo>
                      <a:pt x="127" y="12"/>
                    </a:lnTo>
                    <a:lnTo>
                      <a:pt x="160" y="3"/>
                    </a:lnTo>
                    <a:lnTo>
                      <a:pt x="194" y="0"/>
                    </a:lnTo>
                    <a:close/>
                  </a:path>
                </a:pathLst>
              </a:custGeom>
              <a:grp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0" name="Freeform 860"/>
              <p:cNvSpPr/>
              <p:nvPr/>
            </p:nvSpPr>
            <p:spPr>
              <a:xfrm>
                <a:off x="2110680" y="6026040"/>
                <a:ext cx="43200" cy="44280"/>
              </a:xfrm>
              <a:custGeom>
                <a:avLst/>
                <a:gdLst/>
                <a:ahLst/>
                <a:cxnLst/>
                <a:rect l="l" t="t" r="r" b="b"/>
                <a:pathLst>
                  <a:path w="592" h="611">
                    <a:moveTo>
                      <a:pt x="296" y="0"/>
                    </a:moveTo>
                    <a:lnTo>
                      <a:pt x="339" y="4"/>
                    </a:lnTo>
                    <a:lnTo>
                      <a:pt x="381" y="14"/>
                    </a:lnTo>
                    <a:lnTo>
                      <a:pt x="421" y="29"/>
                    </a:lnTo>
                    <a:lnTo>
                      <a:pt x="458" y="49"/>
                    </a:lnTo>
                    <a:lnTo>
                      <a:pt x="491" y="73"/>
                    </a:lnTo>
                    <a:lnTo>
                      <a:pt x="519" y="103"/>
                    </a:lnTo>
                    <a:lnTo>
                      <a:pt x="544" y="135"/>
                    </a:lnTo>
                    <a:lnTo>
                      <a:pt x="564" y="172"/>
                    </a:lnTo>
                    <a:lnTo>
                      <a:pt x="579" y="212"/>
                    </a:lnTo>
                    <a:lnTo>
                      <a:pt x="589" y="252"/>
                    </a:lnTo>
                    <a:lnTo>
                      <a:pt x="592" y="297"/>
                    </a:lnTo>
                    <a:lnTo>
                      <a:pt x="592" y="611"/>
                    </a:lnTo>
                    <a:lnTo>
                      <a:pt x="0" y="611"/>
                    </a:lnTo>
                    <a:lnTo>
                      <a:pt x="0" y="297"/>
                    </a:lnTo>
                    <a:lnTo>
                      <a:pt x="3" y="252"/>
                    </a:lnTo>
                    <a:lnTo>
                      <a:pt x="13" y="212"/>
                    </a:lnTo>
                    <a:lnTo>
                      <a:pt x="28" y="172"/>
                    </a:lnTo>
                    <a:lnTo>
                      <a:pt x="48" y="135"/>
                    </a:lnTo>
                    <a:lnTo>
                      <a:pt x="73" y="103"/>
                    </a:lnTo>
                    <a:lnTo>
                      <a:pt x="101" y="73"/>
                    </a:lnTo>
                    <a:lnTo>
                      <a:pt x="134" y="49"/>
                    </a:lnTo>
                    <a:lnTo>
                      <a:pt x="171" y="29"/>
                    </a:lnTo>
                    <a:lnTo>
                      <a:pt x="211" y="14"/>
                    </a:lnTo>
                    <a:lnTo>
                      <a:pt x="253" y="4"/>
                    </a:lnTo>
                    <a:lnTo>
                      <a:pt x="296" y="0"/>
                    </a:lnTo>
                    <a:close/>
                  </a:path>
                </a:pathLst>
              </a:custGeom>
              <a:grp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1" name="Freeform 861"/>
              <p:cNvSpPr/>
              <p:nvPr/>
            </p:nvSpPr>
            <p:spPr>
              <a:xfrm>
                <a:off x="1995120" y="5947560"/>
                <a:ext cx="273960" cy="273600"/>
              </a:xfrm>
              <a:custGeom>
                <a:avLst/>
                <a:gdLst/>
                <a:ahLst/>
                <a:cxnLst/>
                <a:rect l="l" t="t" r="r" b="b"/>
                <a:pathLst>
                  <a:path w="3738" h="3731">
                    <a:moveTo>
                      <a:pt x="1869" y="745"/>
                    </a:moveTo>
                    <a:lnTo>
                      <a:pt x="1805" y="748"/>
                    </a:lnTo>
                    <a:lnTo>
                      <a:pt x="1744" y="757"/>
                    </a:lnTo>
                    <a:lnTo>
                      <a:pt x="1685" y="773"/>
                    </a:lnTo>
                    <a:lnTo>
                      <a:pt x="1628" y="794"/>
                    </a:lnTo>
                    <a:lnTo>
                      <a:pt x="1574" y="820"/>
                    </a:lnTo>
                    <a:lnTo>
                      <a:pt x="1523" y="850"/>
                    </a:lnTo>
                    <a:lnTo>
                      <a:pt x="1475" y="887"/>
                    </a:lnTo>
                    <a:lnTo>
                      <a:pt x="1431" y="927"/>
                    </a:lnTo>
                    <a:lnTo>
                      <a:pt x="1391" y="971"/>
                    </a:lnTo>
                    <a:lnTo>
                      <a:pt x="1356" y="1019"/>
                    </a:lnTo>
                    <a:lnTo>
                      <a:pt x="1324" y="1070"/>
                    </a:lnTo>
                    <a:lnTo>
                      <a:pt x="1298" y="1123"/>
                    </a:lnTo>
                    <a:lnTo>
                      <a:pt x="1277" y="1180"/>
                    </a:lnTo>
                    <a:lnTo>
                      <a:pt x="1263" y="1239"/>
                    </a:lnTo>
                    <a:lnTo>
                      <a:pt x="1252" y="1300"/>
                    </a:lnTo>
                    <a:lnTo>
                      <a:pt x="1249" y="1364"/>
                    </a:lnTo>
                    <a:lnTo>
                      <a:pt x="1249" y="1683"/>
                    </a:lnTo>
                    <a:lnTo>
                      <a:pt x="1214" y="1694"/>
                    </a:lnTo>
                    <a:lnTo>
                      <a:pt x="1181" y="1711"/>
                    </a:lnTo>
                    <a:lnTo>
                      <a:pt x="1150" y="1733"/>
                    </a:lnTo>
                    <a:lnTo>
                      <a:pt x="1125" y="1759"/>
                    </a:lnTo>
                    <a:lnTo>
                      <a:pt x="1103" y="1789"/>
                    </a:lnTo>
                    <a:lnTo>
                      <a:pt x="1089" y="1822"/>
                    </a:lnTo>
                    <a:lnTo>
                      <a:pt x="1078" y="1859"/>
                    </a:lnTo>
                    <a:lnTo>
                      <a:pt x="1075" y="1897"/>
                    </a:lnTo>
                    <a:lnTo>
                      <a:pt x="1075" y="2606"/>
                    </a:lnTo>
                    <a:lnTo>
                      <a:pt x="1078" y="2646"/>
                    </a:lnTo>
                    <a:lnTo>
                      <a:pt x="1089" y="2682"/>
                    </a:lnTo>
                    <a:lnTo>
                      <a:pt x="1105" y="2716"/>
                    </a:lnTo>
                    <a:lnTo>
                      <a:pt x="1126" y="2747"/>
                    </a:lnTo>
                    <a:lnTo>
                      <a:pt x="1153" y="2774"/>
                    </a:lnTo>
                    <a:lnTo>
                      <a:pt x="1184" y="2795"/>
                    </a:lnTo>
                    <a:lnTo>
                      <a:pt x="1218" y="2811"/>
                    </a:lnTo>
                    <a:lnTo>
                      <a:pt x="1255" y="2822"/>
                    </a:lnTo>
                    <a:lnTo>
                      <a:pt x="1295" y="2825"/>
                    </a:lnTo>
                    <a:lnTo>
                      <a:pt x="2443" y="2825"/>
                    </a:lnTo>
                    <a:lnTo>
                      <a:pt x="2483" y="2822"/>
                    </a:lnTo>
                    <a:lnTo>
                      <a:pt x="2520" y="2811"/>
                    </a:lnTo>
                    <a:lnTo>
                      <a:pt x="2554" y="2795"/>
                    </a:lnTo>
                    <a:lnTo>
                      <a:pt x="2585" y="2774"/>
                    </a:lnTo>
                    <a:lnTo>
                      <a:pt x="2612" y="2747"/>
                    </a:lnTo>
                    <a:lnTo>
                      <a:pt x="2633" y="2716"/>
                    </a:lnTo>
                    <a:lnTo>
                      <a:pt x="2649" y="2682"/>
                    </a:lnTo>
                    <a:lnTo>
                      <a:pt x="2660" y="2646"/>
                    </a:lnTo>
                    <a:lnTo>
                      <a:pt x="2663" y="2606"/>
                    </a:lnTo>
                    <a:lnTo>
                      <a:pt x="2663" y="1897"/>
                    </a:lnTo>
                    <a:lnTo>
                      <a:pt x="2660" y="1859"/>
                    </a:lnTo>
                    <a:lnTo>
                      <a:pt x="2649" y="1822"/>
                    </a:lnTo>
                    <a:lnTo>
                      <a:pt x="2633" y="1789"/>
                    </a:lnTo>
                    <a:lnTo>
                      <a:pt x="2613" y="1759"/>
                    </a:lnTo>
                    <a:lnTo>
                      <a:pt x="2588" y="1733"/>
                    </a:lnTo>
                    <a:lnTo>
                      <a:pt x="2557" y="1711"/>
                    </a:lnTo>
                    <a:lnTo>
                      <a:pt x="2524" y="1694"/>
                    </a:lnTo>
                    <a:lnTo>
                      <a:pt x="2489" y="1683"/>
                    </a:lnTo>
                    <a:lnTo>
                      <a:pt x="2489" y="1364"/>
                    </a:lnTo>
                    <a:lnTo>
                      <a:pt x="2486" y="1300"/>
                    </a:lnTo>
                    <a:lnTo>
                      <a:pt x="2475" y="1239"/>
                    </a:lnTo>
                    <a:lnTo>
                      <a:pt x="2461" y="1180"/>
                    </a:lnTo>
                    <a:lnTo>
                      <a:pt x="2440" y="1123"/>
                    </a:lnTo>
                    <a:lnTo>
                      <a:pt x="2414" y="1070"/>
                    </a:lnTo>
                    <a:lnTo>
                      <a:pt x="2382" y="1019"/>
                    </a:lnTo>
                    <a:lnTo>
                      <a:pt x="2347" y="971"/>
                    </a:lnTo>
                    <a:lnTo>
                      <a:pt x="2307" y="927"/>
                    </a:lnTo>
                    <a:lnTo>
                      <a:pt x="2263" y="887"/>
                    </a:lnTo>
                    <a:lnTo>
                      <a:pt x="2215" y="850"/>
                    </a:lnTo>
                    <a:lnTo>
                      <a:pt x="2164" y="820"/>
                    </a:lnTo>
                    <a:lnTo>
                      <a:pt x="2110" y="794"/>
                    </a:lnTo>
                    <a:lnTo>
                      <a:pt x="2053" y="773"/>
                    </a:lnTo>
                    <a:lnTo>
                      <a:pt x="1994" y="757"/>
                    </a:lnTo>
                    <a:lnTo>
                      <a:pt x="1933" y="748"/>
                    </a:lnTo>
                    <a:lnTo>
                      <a:pt x="1869" y="745"/>
                    </a:lnTo>
                    <a:close/>
                    <a:moveTo>
                      <a:pt x="1868" y="0"/>
                    </a:moveTo>
                    <a:lnTo>
                      <a:pt x="1983" y="3"/>
                    </a:lnTo>
                    <a:lnTo>
                      <a:pt x="2095" y="14"/>
                    </a:lnTo>
                    <a:lnTo>
                      <a:pt x="2205" y="31"/>
                    </a:lnTo>
                    <a:lnTo>
                      <a:pt x="2313" y="53"/>
                    </a:lnTo>
                    <a:lnTo>
                      <a:pt x="2418" y="82"/>
                    </a:lnTo>
                    <a:lnTo>
                      <a:pt x="2521" y="117"/>
                    </a:lnTo>
                    <a:lnTo>
                      <a:pt x="2621" y="158"/>
                    </a:lnTo>
                    <a:lnTo>
                      <a:pt x="2719" y="203"/>
                    </a:lnTo>
                    <a:lnTo>
                      <a:pt x="2812" y="254"/>
                    </a:lnTo>
                    <a:lnTo>
                      <a:pt x="2903" y="311"/>
                    </a:lnTo>
                    <a:lnTo>
                      <a:pt x="2989" y="372"/>
                    </a:lnTo>
                    <a:lnTo>
                      <a:pt x="3074" y="439"/>
                    </a:lnTo>
                    <a:lnTo>
                      <a:pt x="3152" y="510"/>
                    </a:lnTo>
                    <a:lnTo>
                      <a:pt x="3227" y="585"/>
                    </a:lnTo>
                    <a:lnTo>
                      <a:pt x="3299" y="664"/>
                    </a:lnTo>
                    <a:lnTo>
                      <a:pt x="3365" y="747"/>
                    </a:lnTo>
                    <a:lnTo>
                      <a:pt x="3426" y="833"/>
                    </a:lnTo>
                    <a:lnTo>
                      <a:pt x="3483" y="924"/>
                    </a:lnTo>
                    <a:lnTo>
                      <a:pt x="3534" y="1017"/>
                    </a:lnTo>
                    <a:lnTo>
                      <a:pt x="3581" y="1115"/>
                    </a:lnTo>
                    <a:lnTo>
                      <a:pt x="3621" y="1215"/>
                    </a:lnTo>
                    <a:lnTo>
                      <a:pt x="3656" y="1317"/>
                    </a:lnTo>
                    <a:lnTo>
                      <a:pt x="3685" y="1423"/>
                    </a:lnTo>
                    <a:lnTo>
                      <a:pt x="3708" y="1531"/>
                    </a:lnTo>
                    <a:lnTo>
                      <a:pt x="3724" y="1641"/>
                    </a:lnTo>
                    <a:lnTo>
                      <a:pt x="3735" y="1752"/>
                    </a:lnTo>
                    <a:lnTo>
                      <a:pt x="3738" y="1866"/>
                    </a:lnTo>
                    <a:lnTo>
                      <a:pt x="3735" y="1979"/>
                    </a:lnTo>
                    <a:lnTo>
                      <a:pt x="3724" y="2092"/>
                    </a:lnTo>
                    <a:lnTo>
                      <a:pt x="3708" y="2202"/>
                    </a:lnTo>
                    <a:lnTo>
                      <a:pt x="3685" y="2308"/>
                    </a:lnTo>
                    <a:lnTo>
                      <a:pt x="3656" y="2414"/>
                    </a:lnTo>
                    <a:lnTo>
                      <a:pt x="3621" y="2516"/>
                    </a:lnTo>
                    <a:lnTo>
                      <a:pt x="3581" y="2616"/>
                    </a:lnTo>
                    <a:lnTo>
                      <a:pt x="3534" y="2714"/>
                    </a:lnTo>
                    <a:lnTo>
                      <a:pt x="3483" y="2807"/>
                    </a:lnTo>
                    <a:lnTo>
                      <a:pt x="3426" y="2898"/>
                    </a:lnTo>
                    <a:lnTo>
                      <a:pt x="3365" y="2985"/>
                    </a:lnTo>
                    <a:lnTo>
                      <a:pt x="3299" y="3068"/>
                    </a:lnTo>
                    <a:lnTo>
                      <a:pt x="3227" y="3147"/>
                    </a:lnTo>
                    <a:lnTo>
                      <a:pt x="3152" y="3222"/>
                    </a:lnTo>
                    <a:lnTo>
                      <a:pt x="3074" y="3293"/>
                    </a:lnTo>
                    <a:lnTo>
                      <a:pt x="2989" y="3359"/>
                    </a:lnTo>
                    <a:lnTo>
                      <a:pt x="2903" y="3420"/>
                    </a:lnTo>
                    <a:lnTo>
                      <a:pt x="2812" y="3477"/>
                    </a:lnTo>
                    <a:lnTo>
                      <a:pt x="2719" y="3528"/>
                    </a:lnTo>
                    <a:lnTo>
                      <a:pt x="2621" y="3574"/>
                    </a:lnTo>
                    <a:lnTo>
                      <a:pt x="2521" y="3615"/>
                    </a:lnTo>
                    <a:lnTo>
                      <a:pt x="2418" y="3649"/>
                    </a:lnTo>
                    <a:lnTo>
                      <a:pt x="2313" y="3679"/>
                    </a:lnTo>
                    <a:lnTo>
                      <a:pt x="2205" y="3702"/>
                    </a:lnTo>
                    <a:lnTo>
                      <a:pt x="2095" y="3717"/>
                    </a:lnTo>
                    <a:lnTo>
                      <a:pt x="1983" y="3728"/>
                    </a:lnTo>
                    <a:lnTo>
                      <a:pt x="1868" y="3731"/>
                    </a:lnTo>
                    <a:lnTo>
                      <a:pt x="1755" y="3728"/>
                    </a:lnTo>
                    <a:lnTo>
                      <a:pt x="1643" y="3717"/>
                    </a:lnTo>
                    <a:lnTo>
                      <a:pt x="1533" y="3702"/>
                    </a:lnTo>
                    <a:lnTo>
                      <a:pt x="1425" y="3679"/>
                    </a:lnTo>
                    <a:lnTo>
                      <a:pt x="1320" y="3649"/>
                    </a:lnTo>
                    <a:lnTo>
                      <a:pt x="1217" y="3615"/>
                    </a:lnTo>
                    <a:lnTo>
                      <a:pt x="1117" y="3574"/>
                    </a:lnTo>
                    <a:lnTo>
                      <a:pt x="1019" y="3528"/>
                    </a:lnTo>
                    <a:lnTo>
                      <a:pt x="926" y="3477"/>
                    </a:lnTo>
                    <a:lnTo>
                      <a:pt x="835" y="3420"/>
                    </a:lnTo>
                    <a:lnTo>
                      <a:pt x="749" y="3359"/>
                    </a:lnTo>
                    <a:lnTo>
                      <a:pt x="664" y="3293"/>
                    </a:lnTo>
                    <a:lnTo>
                      <a:pt x="586" y="3222"/>
                    </a:lnTo>
                    <a:lnTo>
                      <a:pt x="511" y="3147"/>
                    </a:lnTo>
                    <a:lnTo>
                      <a:pt x="439" y="3068"/>
                    </a:lnTo>
                    <a:lnTo>
                      <a:pt x="373" y="2985"/>
                    </a:lnTo>
                    <a:lnTo>
                      <a:pt x="312" y="2898"/>
                    </a:lnTo>
                    <a:lnTo>
                      <a:pt x="255" y="2807"/>
                    </a:lnTo>
                    <a:lnTo>
                      <a:pt x="204" y="2714"/>
                    </a:lnTo>
                    <a:lnTo>
                      <a:pt x="157" y="2616"/>
                    </a:lnTo>
                    <a:lnTo>
                      <a:pt x="117" y="2516"/>
                    </a:lnTo>
                    <a:lnTo>
                      <a:pt x="82" y="2414"/>
                    </a:lnTo>
                    <a:lnTo>
                      <a:pt x="52" y="2308"/>
                    </a:lnTo>
                    <a:lnTo>
                      <a:pt x="30" y="2202"/>
                    </a:lnTo>
                    <a:lnTo>
                      <a:pt x="14" y="2092"/>
                    </a:lnTo>
                    <a:lnTo>
                      <a:pt x="3" y="1979"/>
                    </a:lnTo>
                    <a:lnTo>
                      <a:pt x="0" y="1866"/>
                    </a:lnTo>
                    <a:lnTo>
                      <a:pt x="3" y="1752"/>
                    </a:lnTo>
                    <a:lnTo>
                      <a:pt x="14" y="1641"/>
                    </a:lnTo>
                    <a:lnTo>
                      <a:pt x="30" y="1531"/>
                    </a:lnTo>
                    <a:lnTo>
                      <a:pt x="52" y="1423"/>
                    </a:lnTo>
                    <a:lnTo>
                      <a:pt x="82" y="1317"/>
                    </a:lnTo>
                    <a:lnTo>
                      <a:pt x="117" y="1215"/>
                    </a:lnTo>
                    <a:lnTo>
                      <a:pt x="157" y="1115"/>
                    </a:lnTo>
                    <a:lnTo>
                      <a:pt x="204" y="1017"/>
                    </a:lnTo>
                    <a:lnTo>
                      <a:pt x="255" y="924"/>
                    </a:lnTo>
                    <a:lnTo>
                      <a:pt x="312" y="833"/>
                    </a:lnTo>
                    <a:lnTo>
                      <a:pt x="373" y="747"/>
                    </a:lnTo>
                    <a:lnTo>
                      <a:pt x="439" y="664"/>
                    </a:lnTo>
                    <a:lnTo>
                      <a:pt x="511" y="585"/>
                    </a:lnTo>
                    <a:lnTo>
                      <a:pt x="586" y="510"/>
                    </a:lnTo>
                    <a:lnTo>
                      <a:pt x="664" y="439"/>
                    </a:lnTo>
                    <a:lnTo>
                      <a:pt x="749" y="372"/>
                    </a:lnTo>
                    <a:lnTo>
                      <a:pt x="835" y="311"/>
                    </a:lnTo>
                    <a:lnTo>
                      <a:pt x="926" y="254"/>
                    </a:lnTo>
                    <a:lnTo>
                      <a:pt x="1019" y="203"/>
                    </a:lnTo>
                    <a:lnTo>
                      <a:pt x="1117" y="158"/>
                    </a:lnTo>
                    <a:lnTo>
                      <a:pt x="1217" y="117"/>
                    </a:lnTo>
                    <a:lnTo>
                      <a:pt x="1320" y="82"/>
                    </a:lnTo>
                    <a:lnTo>
                      <a:pt x="1425" y="53"/>
                    </a:lnTo>
                    <a:lnTo>
                      <a:pt x="1533" y="31"/>
                    </a:lnTo>
                    <a:lnTo>
                      <a:pt x="1643" y="14"/>
                    </a:lnTo>
                    <a:lnTo>
                      <a:pt x="1755" y="3"/>
                    </a:lnTo>
                    <a:lnTo>
                      <a:pt x="1868" y="0"/>
                    </a:lnTo>
                    <a:close/>
                  </a:path>
                </a:pathLst>
              </a:custGeom>
              <a:grp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graphicFrame>
        <p:nvGraphicFramePr>
          <p:cNvPr id="163" name="Диаграмма 162"/>
          <p:cNvGraphicFramePr/>
          <p:nvPr/>
        </p:nvGraphicFramePr>
        <p:xfrm>
          <a:off x="6696496" y="4139877"/>
          <a:ext cx="2736304" cy="1303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158" name="Группа 75"/>
          <p:cNvGrpSpPr/>
          <p:nvPr/>
        </p:nvGrpSpPr>
        <p:grpSpPr>
          <a:xfrm>
            <a:off x="863848" y="3851845"/>
            <a:ext cx="3672408" cy="1656184"/>
            <a:chOff x="503808" y="1835621"/>
            <a:chExt cx="3672408" cy="1656184"/>
          </a:xfrm>
          <a:solidFill>
            <a:srgbClr val="E4E4E4"/>
          </a:solidFill>
        </p:grpSpPr>
        <p:sp>
          <p:nvSpPr>
            <p:cNvPr id="162" name="Скругленный прямоугольник 161"/>
            <p:cNvSpPr/>
            <p:nvPr/>
          </p:nvSpPr>
          <p:spPr>
            <a:xfrm>
              <a:off x="503808" y="1835621"/>
              <a:ext cx="3672408" cy="165618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1" name="Прямоугольник 160"/>
            <p:cNvSpPr/>
            <p:nvPr/>
          </p:nvSpPr>
          <p:spPr>
            <a:xfrm>
              <a:off x="1367904" y="1835621"/>
              <a:ext cx="28083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sz="1100" b="1" i="0" u="none" strike="noStrike" kern="1200" baseline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</a:defRPr>
              </a:pPr>
              <a:r>
                <a:rPr lang="ru-RU" sz="1200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МЕЖБЮДЖЕТНЫЕ </a:t>
              </a:r>
            </a:p>
            <a:p>
              <a:pPr algn="ctr">
                <a:defRPr sz="1100" b="1" i="0" u="none" strike="noStrike" kern="1200" baseline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</a:defRPr>
              </a:pPr>
              <a:r>
                <a:rPr lang="ru-RU" sz="1200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ТРАНСФЕРТЫ 
ОБЩЕГО ХАРАКТЕРА</a:t>
              </a:r>
              <a:endPara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aphicFrame>
        <p:nvGraphicFramePr>
          <p:cNvPr id="160" name="Диаграмма 159"/>
          <p:cNvGraphicFramePr/>
          <p:nvPr/>
        </p:nvGraphicFramePr>
        <p:xfrm>
          <a:off x="2087984" y="4349005"/>
          <a:ext cx="2592288" cy="1087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156" name="Группа 155"/>
          <p:cNvGrpSpPr/>
          <p:nvPr/>
        </p:nvGrpSpPr>
        <p:grpSpPr>
          <a:xfrm>
            <a:off x="5400352" y="1907629"/>
            <a:ext cx="3672408" cy="1656184"/>
            <a:chOff x="863848" y="3779837"/>
            <a:chExt cx="3672408" cy="1656184"/>
          </a:xfrm>
        </p:grpSpPr>
        <p:grpSp>
          <p:nvGrpSpPr>
            <p:cNvPr id="7" name="Группа 75"/>
            <p:cNvGrpSpPr/>
            <p:nvPr/>
          </p:nvGrpSpPr>
          <p:grpSpPr>
            <a:xfrm>
              <a:off x="863848" y="3779837"/>
              <a:ext cx="3672408" cy="1656184"/>
              <a:chOff x="503808" y="1835621"/>
              <a:chExt cx="3672408" cy="1656184"/>
            </a:xfrm>
            <a:solidFill>
              <a:srgbClr val="E4E4E4"/>
            </a:solidFill>
          </p:grpSpPr>
          <p:sp>
            <p:nvSpPr>
              <p:cNvPr id="2" name="Скругленный прямоугольник 1"/>
              <p:cNvSpPr/>
              <p:nvPr/>
            </p:nvSpPr>
            <p:spPr>
              <a:xfrm>
                <a:off x="503808" y="1835621"/>
                <a:ext cx="3672408" cy="165618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Прямоугольник 8"/>
              <p:cNvSpPr/>
              <p:nvPr/>
            </p:nvSpPr>
            <p:spPr>
              <a:xfrm>
                <a:off x="1367904" y="1907629"/>
                <a:ext cx="280831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 sz="1100" b="1" i="0" u="none" strike="noStrike" kern="1200" baseline="0">
                    <a:solidFill>
                      <a:prstClr val="black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r>
                  <a:rPr lang="ru-RU" sz="1600" dirty="0" smtClean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ОХРАНА ОКРУЖАЮЩЕЙ </a:t>
                </a:r>
              </a:p>
              <a:p>
                <a:pPr algn="ctr">
                  <a:defRPr sz="1100" b="1" i="0" u="none" strike="noStrike" kern="1200" baseline="0">
                    <a:solidFill>
                      <a:prstClr val="black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r>
                  <a:rPr lang="ru-RU" sz="1600" dirty="0" smtClean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СРЕДЫ</a:t>
                </a:r>
              </a:p>
            </p:txBody>
          </p:sp>
        </p:grpSp>
        <p:sp>
          <p:nvSpPr>
            <p:cNvPr id="113" name="Freeform 1104"/>
            <p:cNvSpPr/>
            <p:nvPr/>
          </p:nvSpPr>
          <p:spPr>
            <a:xfrm>
              <a:off x="1079872" y="4283893"/>
              <a:ext cx="1296144" cy="1008112"/>
            </a:xfrm>
            <a:custGeom>
              <a:avLst/>
              <a:gdLst/>
              <a:ahLst/>
              <a:cxnLst/>
              <a:rect l="l" t="t" r="r" b="b"/>
              <a:pathLst>
                <a:path w="6038" h="3780">
                  <a:moveTo>
                    <a:pt x="4821" y="0"/>
                  </a:moveTo>
                  <a:lnTo>
                    <a:pt x="4920" y="6"/>
                  </a:lnTo>
                  <a:lnTo>
                    <a:pt x="5017" y="17"/>
                  </a:lnTo>
                  <a:lnTo>
                    <a:pt x="5112" y="35"/>
                  </a:lnTo>
                  <a:lnTo>
                    <a:pt x="5205" y="57"/>
                  </a:lnTo>
                  <a:lnTo>
                    <a:pt x="5297" y="83"/>
                  </a:lnTo>
                  <a:lnTo>
                    <a:pt x="5387" y="112"/>
                  </a:lnTo>
                  <a:lnTo>
                    <a:pt x="5473" y="141"/>
                  </a:lnTo>
                  <a:lnTo>
                    <a:pt x="5555" y="173"/>
                  </a:lnTo>
                  <a:lnTo>
                    <a:pt x="5636" y="202"/>
                  </a:lnTo>
                  <a:lnTo>
                    <a:pt x="5712" y="229"/>
                  </a:lnTo>
                  <a:lnTo>
                    <a:pt x="5786" y="253"/>
                  </a:lnTo>
                  <a:lnTo>
                    <a:pt x="5855" y="273"/>
                  </a:lnTo>
                  <a:lnTo>
                    <a:pt x="5921" y="288"/>
                  </a:lnTo>
                  <a:lnTo>
                    <a:pt x="5982" y="297"/>
                  </a:lnTo>
                  <a:lnTo>
                    <a:pt x="6038" y="297"/>
                  </a:lnTo>
                  <a:lnTo>
                    <a:pt x="5960" y="358"/>
                  </a:lnTo>
                  <a:lnTo>
                    <a:pt x="5886" y="418"/>
                  </a:lnTo>
                  <a:lnTo>
                    <a:pt x="5820" y="477"/>
                  </a:lnTo>
                  <a:lnTo>
                    <a:pt x="5760" y="537"/>
                  </a:lnTo>
                  <a:lnTo>
                    <a:pt x="5701" y="596"/>
                  </a:lnTo>
                  <a:lnTo>
                    <a:pt x="5647" y="654"/>
                  </a:lnTo>
                  <a:lnTo>
                    <a:pt x="5590" y="713"/>
                  </a:lnTo>
                  <a:lnTo>
                    <a:pt x="5533" y="771"/>
                  </a:lnTo>
                  <a:lnTo>
                    <a:pt x="5474" y="830"/>
                  </a:lnTo>
                  <a:lnTo>
                    <a:pt x="5412" y="887"/>
                  </a:lnTo>
                  <a:lnTo>
                    <a:pt x="5344" y="943"/>
                  </a:lnTo>
                  <a:lnTo>
                    <a:pt x="5269" y="1000"/>
                  </a:lnTo>
                  <a:lnTo>
                    <a:pt x="5187" y="1055"/>
                  </a:lnTo>
                  <a:lnTo>
                    <a:pt x="5095" y="1110"/>
                  </a:lnTo>
                  <a:lnTo>
                    <a:pt x="4991" y="1163"/>
                  </a:lnTo>
                  <a:lnTo>
                    <a:pt x="4876" y="1218"/>
                  </a:lnTo>
                  <a:lnTo>
                    <a:pt x="4784" y="1255"/>
                  </a:lnTo>
                  <a:lnTo>
                    <a:pt x="4696" y="1282"/>
                  </a:lnTo>
                  <a:lnTo>
                    <a:pt x="4612" y="1302"/>
                  </a:lnTo>
                  <a:lnTo>
                    <a:pt x="4532" y="1315"/>
                  </a:lnTo>
                  <a:lnTo>
                    <a:pt x="4456" y="1321"/>
                  </a:lnTo>
                  <a:lnTo>
                    <a:pt x="4385" y="1319"/>
                  </a:lnTo>
                  <a:lnTo>
                    <a:pt x="4319" y="1313"/>
                  </a:lnTo>
                  <a:lnTo>
                    <a:pt x="4257" y="1301"/>
                  </a:lnTo>
                  <a:lnTo>
                    <a:pt x="4198" y="1284"/>
                  </a:lnTo>
                  <a:lnTo>
                    <a:pt x="4143" y="1264"/>
                  </a:lnTo>
                  <a:lnTo>
                    <a:pt x="4092" y="1240"/>
                  </a:lnTo>
                  <a:lnTo>
                    <a:pt x="4046" y="1214"/>
                  </a:lnTo>
                  <a:lnTo>
                    <a:pt x="4004" y="1185"/>
                  </a:lnTo>
                  <a:lnTo>
                    <a:pt x="3966" y="1156"/>
                  </a:lnTo>
                  <a:lnTo>
                    <a:pt x="3962" y="1160"/>
                  </a:lnTo>
                  <a:lnTo>
                    <a:pt x="3951" y="1167"/>
                  </a:lnTo>
                  <a:lnTo>
                    <a:pt x="3933" y="1180"/>
                  </a:lnTo>
                  <a:lnTo>
                    <a:pt x="3911" y="1196"/>
                  </a:lnTo>
                  <a:lnTo>
                    <a:pt x="3883" y="1220"/>
                  </a:lnTo>
                  <a:lnTo>
                    <a:pt x="3850" y="1249"/>
                  </a:lnTo>
                  <a:lnTo>
                    <a:pt x="3812" y="1284"/>
                  </a:lnTo>
                  <a:lnTo>
                    <a:pt x="3772" y="1326"/>
                  </a:lnTo>
                  <a:lnTo>
                    <a:pt x="3728" y="1376"/>
                  </a:lnTo>
                  <a:lnTo>
                    <a:pt x="3682" y="1431"/>
                  </a:lnTo>
                  <a:lnTo>
                    <a:pt x="3634" y="1493"/>
                  </a:lnTo>
                  <a:lnTo>
                    <a:pt x="3583" y="1562"/>
                  </a:lnTo>
                  <a:lnTo>
                    <a:pt x="3534" y="1641"/>
                  </a:lnTo>
                  <a:lnTo>
                    <a:pt x="3481" y="1727"/>
                  </a:lnTo>
                  <a:lnTo>
                    <a:pt x="3429" y="1821"/>
                  </a:lnTo>
                  <a:lnTo>
                    <a:pt x="3378" y="1923"/>
                  </a:lnTo>
                  <a:lnTo>
                    <a:pt x="3329" y="2035"/>
                  </a:lnTo>
                  <a:lnTo>
                    <a:pt x="3279" y="2156"/>
                  </a:lnTo>
                  <a:lnTo>
                    <a:pt x="3233" y="2286"/>
                  </a:lnTo>
                  <a:lnTo>
                    <a:pt x="3189" y="2425"/>
                  </a:lnTo>
                  <a:lnTo>
                    <a:pt x="3149" y="2575"/>
                  </a:lnTo>
                  <a:lnTo>
                    <a:pt x="3259" y="2588"/>
                  </a:lnTo>
                  <a:lnTo>
                    <a:pt x="3367" y="2610"/>
                  </a:lnTo>
                  <a:lnTo>
                    <a:pt x="3471" y="2639"/>
                  </a:lnTo>
                  <a:lnTo>
                    <a:pt x="3570" y="2676"/>
                  </a:lnTo>
                  <a:lnTo>
                    <a:pt x="3664" y="2720"/>
                  </a:lnTo>
                  <a:lnTo>
                    <a:pt x="3753" y="2771"/>
                  </a:lnTo>
                  <a:lnTo>
                    <a:pt x="3836" y="2826"/>
                  </a:lnTo>
                  <a:lnTo>
                    <a:pt x="3911" y="2888"/>
                  </a:lnTo>
                  <a:lnTo>
                    <a:pt x="3979" y="2956"/>
                  </a:lnTo>
                  <a:lnTo>
                    <a:pt x="4041" y="3027"/>
                  </a:lnTo>
                  <a:lnTo>
                    <a:pt x="4094" y="3104"/>
                  </a:lnTo>
                  <a:lnTo>
                    <a:pt x="4138" y="3183"/>
                  </a:lnTo>
                  <a:lnTo>
                    <a:pt x="4174" y="3267"/>
                  </a:lnTo>
                  <a:lnTo>
                    <a:pt x="4200" y="3355"/>
                  </a:lnTo>
                  <a:lnTo>
                    <a:pt x="4215" y="3445"/>
                  </a:lnTo>
                  <a:lnTo>
                    <a:pt x="4220" y="3538"/>
                  </a:lnTo>
                  <a:lnTo>
                    <a:pt x="4215" y="3565"/>
                  </a:lnTo>
                  <a:lnTo>
                    <a:pt x="4196" y="3591"/>
                  </a:lnTo>
                  <a:lnTo>
                    <a:pt x="4169" y="3615"/>
                  </a:lnTo>
                  <a:lnTo>
                    <a:pt x="4129" y="3637"/>
                  </a:lnTo>
                  <a:lnTo>
                    <a:pt x="4081" y="3657"/>
                  </a:lnTo>
                  <a:lnTo>
                    <a:pt x="4023" y="3677"/>
                  </a:lnTo>
                  <a:lnTo>
                    <a:pt x="3957" y="3694"/>
                  </a:lnTo>
                  <a:lnTo>
                    <a:pt x="3885" y="3710"/>
                  </a:lnTo>
                  <a:lnTo>
                    <a:pt x="3805" y="3725"/>
                  </a:lnTo>
                  <a:lnTo>
                    <a:pt x="3720" y="3738"/>
                  </a:lnTo>
                  <a:lnTo>
                    <a:pt x="3629" y="3749"/>
                  </a:lnTo>
                  <a:lnTo>
                    <a:pt x="3534" y="3758"/>
                  </a:lnTo>
                  <a:lnTo>
                    <a:pt x="3437" y="3765"/>
                  </a:lnTo>
                  <a:lnTo>
                    <a:pt x="3334" y="3771"/>
                  </a:lnTo>
                  <a:lnTo>
                    <a:pt x="3230" y="3776"/>
                  </a:lnTo>
                  <a:lnTo>
                    <a:pt x="3125" y="3778"/>
                  </a:lnTo>
                  <a:lnTo>
                    <a:pt x="3019" y="3780"/>
                  </a:lnTo>
                  <a:lnTo>
                    <a:pt x="2913" y="3778"/>
                  </a:lnTo>
                  <a:lnTo>
                    <a:pt x="2809" y="3776"/>
                  </a:lnTo>
                  <a:lnTo>
                    <a:pt x="2704" y="3772"/>
                  </a:lnTo>
                  <a:lnTo>
                    <a:pt x="2604" y="3767"/>
                  </a:lnTo>
                  <a:lnTo>
                    <a:pt x="2505" y="3760"/>
                  </a:lnTo>
                  <a:lnTo>
                    <a:pt x="2409" y="3750"/>
                  </a:lnTo>
                  <a:lnTo>
                    <a:pt x="2320" y="3739"/>
                  </a:lnTo>
                  <a:lnTo>
                    <a:pt x="2234" y="3727"/>
                  </a:lnTo>
                  <a:lnTo>
                    <a:pt x="2155" y="3712"/>
                  </a:lnTo>
                  <a:lnTo>
                    <a:pt x="2082" y="3697"/>
                  </a:lnTo>
                  <a:lnTo>
                    <a:pt x="2016" y="3679"/>
                  </a:lnTo>
                  <a:lnTo>
                    <a:pt x="1959" y="3661"/>
                  </a:lnTo>
                  <a:lnTo>
                    <a:pt x="1910" y="3639"/>
                  </a:lnTo>
                  <a:lnTo>
                    <a:pt x="1871" y="3617"/>
                  </a:lnTo>
                  <a:lnTo>
                    <a:pt x="1842" y="3593"/>
                  </a:lnTo>
                  <a:lnTo>
                    <a:pt x="1824" y="3565"/>
                  </a:lnTo>
                  <a:lnTo>
                    <a:pt x="1818" y="3538"/>
                  </a:lnTo>
                  <a:lnTo>
                    <a:pt x="1824" y="3445"/>
                  </a:lnTo>
                  <a:lnTo>
                    <a:pt x="1840" y="3355"/>
                  </a:lnTo>
                  <a:lnTo>
                    <a:pt x="1866" y="3267"/>
                  </a:lnTo>
                  <a:lnTo>
                    <a:pt x="1900" y="3183"/>
                  </a:lnTo>
                  <a:lnTo>
                    <a:pt x="1946" y="3104"/>
                  </a:lnTo>
                  <a:lnTo>
                    <a:pt x="1999" y="3027"/>
                  </a:lnTo>
                  <a:lnTo>
                    <a:pt x="2060" y="2956"/>
                  </a:lnTo>
                  <a:lnTo>
                    <a:pt x="2129" y="2888"/>
                  </a:lnTo>
                  <a:lnTo>
                    <a:pt x="2204" y="2826"/>
                  </a:lnTo>
                  <a:lnTo>
                    <a:pt x="2287" y="2771"/>
                  </a:lnTo>
                  <a:lnTo>
                    <a:pt x="2375" y="2720"/>
                  </a:lnTo>
                  <a:lnTo>
                    <a:pt x="2470" y="2676"/>
                  </a:lnTo>
                  <a:lnTo>
                    <a:pt x="2569" y="2639"/>
                  </a:lnTo>
                  <a:lnTo>
                    <a:pt x="2671" y="2610"/>
                  </a:lnTo>
                  <a:lnTo>
                    <a:pt x="2779" y="2588"/>
                  </a:lnTo>
                  <a:lnTo>
                    <a:pt x="2891" y="2575"/>
                  </a:lnTo>
                  <a:lnTo>
                    <a:pt x="2851" y="2425"/>
                  </a:lnTo>
                  <a:lnTo>
                    <a:pt x="2807" y="2286"/>
                  </a:lnTo>
                  <a:lnTo>
                    <a:pt x="2759" y="2156"/>
                  </a:lnTo>
                  <a:lnTo>
                    <a:pt x="2712" y="2035"/>
                  </a:lnTo>
                  <a:lnTo>
                    <a:pt x="2660" y="1923"/>
                  </a:lnTo>
                  <a:lnTo>
                    <a:pt x="2609" y="1821"/>
                  </a:lnTo>
                  <a:lnTo>
                    <a:pt x="2558" y="1727"/>
                  </a:lnTo>
                  <a:lnTo>
                    <a:pt x="2507" y="1641"/>
                  </a:lnTo>
                  <a:lnTo>
                    <a:pt x="2455" y="1564"/>
                  </a:lnTo>
                  <a:lnTo>
                    <a:pt x="2404" y="1493"/>
                  </a:lnTo>
                  <a:lnTo>
                    <a:pt x="2356" y="1431"/>
                  </a:lnTo>
                  <a:lnTo>
                    <a:pt x="2311" y="1376"/>
                  </a:lnTo>
                  <a:lnTo>
                    <a:pt x="2267" y="1328"/>
                  </a:lnTo>
                  <a:lnTo>
                    <a:pt x="2226" y="1286"/>
                  </a:lnTo>
                  <a:lnTo>
                    <a:pt x="2188" y="1251"/>
                  </a:lnTo>
                  <a:lnTo>
                    <a:pt x="2157" y="1222"/>
                  </a:lnTo>
                  <a:lnTo>
                    <a:pt x="2128" y="1198"/>
                  </a:lnTo>
                  <a:lnTo>
                    <a:pt x="2106" y="1180"/>
                  </a:lnTo>
                  <a:lnTo>
                    <a:pt x="2087" y="1167"/>
                  </a:lnTo>
                  <a:lnTo>
                    <a:pt x="2076" y="1160"/>
                  </a:lnTo>
                  <a:lnTo>
                    <a:pt x="2073" y="1156"/>
                  </a:lnTo>
                  <a:lnTo>
                    <a:pt x="2034" y="1187"/>
                  </a:lnTo>
                  <a:lnTo>
                    <a:pt x="1992" y="1214"/>
                  </a:lnTo>
                  <a:lnTo>
                    <a:pt x="1946" y="1242"/>
                  </a:lnTo>
                  <a:lnTo>
                    <a:pt x="1895" y="1266"/>
                  </a:lnTo>
                  <a:lnTo>
                    <a:pt x="1840" y="1286"/>
                  </a:lnTo>
                  <a:lnTo>
                    <a:pt x="1781" y="1301"/>
                  </a:lnTo>
                  <a:lnTo>
                    <a:pt x="1719" y="1313"/>
                  </a:lnTo>
                  <a:lnTo>
                    <a:pt x="1653" y="1319"/>
                  </a:lnTo>
                  <a:lnTo>
                    <a:pt x="1582" y="1321"/>
                  </a:lnTo>
                  <a:lnTo>
                    <a:pt x="1507" y="1315"/>
                  </a:lnTo>
                  <a:lnTo>
                    <a:pt x="1426" y="1302"/>
                  </a:lnTo>
                  <a:lnTo>
                    <a:pt x="1342" y="1282"/>
                  </a:lnTo>
                  <a:lnTo>
                    <a:pt x="1254" y="1255"/>
                  </a:lnTo>
                  <a:lnTo>
                    <a:pt x="1163" y="1218"/>
                  </a:lnTo>
                  <a:lnTo>
                    <a:pt x="1047" y="1165"/>
                  </a:lnTo>
                  <a:lnTo>
                    <a:pt x="943" y="1110"/>
                  </a:lnTo>
                  <a:lnTo>
                    <a:pt x="851" y="1055"/>
                  </a:lnTo>
                  <a:lnTo>
                    <a:pt x="769" y="1000"/>
                  </a:lnTo>
                  <a:lnTo>
                    <a:pt x="694" y="943"/>
                  </a:lnTo>
                  <a:lnTo>
                    <a:pt x="626" y="887"/>
                  </a:lnTo>
                  <a:lnTo>
                    <a:pt x="564" y="830"/>
                  </a:lnTo>
                  <a:lnTo>
                    <a:pt x="505" y="773"/>
                  </a:lnTo>
                  <a:lnTo>
                    <a:pt x="449" y="715"/>
                  </a:lnTo>
                  <a:lnTo>
                    <a:pt x="394" y="656"/>
                  </a:lnTo>
                  <a:lnTo>
                    <a:pt x="337" y="597"/>
                  </a:lnTo>
                  <a:lnTo>
                    <a:pt x="278" y="537"/>
                  </a:lnTo>
                  <a:lnTo>
                    <a:pt x="218" y="478"/>
                  </a:lnTo>
                  <a:lnTo>
                    <a:pt x="152" y="418"/>
                  </a:lnTo>
                  <a:lnTo>
                    <a:pt x="81" y="359"/>
                  </a:lnTo>
                  <a:lnTo>
                    <a:pt x="0" y="299"/>
                  </a:lnTo>
                  <a:lnTo>
                    <a:pt x="57" y="297"/>
                  </a:lnTo>
                  <a:lnTo>
                    <a:pt x="117" y="290"/>
                  </a:lnTo>
                  <a:lnTo>
                    <a:pt x="183" y="273"/>
                  </a:lnTo>
                  <a:lnTo>
                    <a:pt x="253" y="253"/>
                  </a:lnTo>
                  <a:lnTo>
                    <a:pt x="326" y="229"/>
                  </a:lnTo>
                  <a:lnTo>
                    <a:pt x="403" y="202"/>
                  </a:lnTo>
                  <a:lnTo>
                    <a:pt x="483" y="173"/>
                  </a:lnTo>
                  <a:lnTo>
                    <a:pt x="566" y="143"/>
                  </a:lnTo>
                  <a:lnTo>
                    <a:pt x="652" y="112"/>
                  </a:lnTo>
                  <a:lnTo>
                    <a:pt x="742" y="85"/>
                  </a:lnTo>
                  <a:lnTo>
                    <a:pt x="833" y="59"/>
                  </a:lnTo>
                  <a:lnTo>
                    <a:pt x="926" y="35"/>
                  </a:lnTo>
                  <a:lnTo>
                    <a:pt x="1022" y="19"/>
                  </a:lnTo>
                  <a:lnTo>
                    <a:pt x="1119" y="6"/>
                  </a:lnTo>
                  <a:lnTo>
                    <a:pt x="1218" y="2"/>
                  </a:lnTo>
                  <a:lnTo>
                    <a:pt x="1318" y="4"/>
                  </a:lnTo>
                  <a:lnTo>
                    <a:pt x="1419" y="17"/>
                  </a:lnTo>
                  <a:lnTo>
                    <a:pt x="1520" y="39"/>
                  </a:lnTo>
                  <a:lnTo>
                    <a:pt x="1611" y="68"/>
                  </a:lnTo>
                  <a:lnTo>
                    <a:pt x="1694" y="103"/>
                  </a:lnTo>
                  <a:lnTo>
                    <a:pt x="1770" y="143"/>
                  </a:lnTo>
                  <a:lnTo>
                    <a:pt x="1842" y="187"/>
                  </a:lnTo>
                  <a:lnTo>
                    <a:pt x="1906" y="235"/>
                  </a:lnTo>
                  <a:lnTo>
                    <a:pt x="1965" y="286"/>
                  </a:lnTo>
                  <a:lnTo>
                    <a:pt x="2018" y="341"/>
                  </a:lnTo>
                  <a:lnTo>
                    <a:pt x="2063" y="396"/>
                  </a:lnTo>
                  <a:lnTo>
                    <a:pt x="2106" y="453"/>
                  </a:lnTo>
                  <a:lnTo>
                    <a:pt x="2140" y="511"/>
                  </a:lnTo>
                  <a:lnTo>
                    <a:pt x="2171" y="568"/>
                  </a:lnTo>
                  <a:lnTo>
                    <a:pt x="2195" y="625"/>
                  </a:lnTo>
                  <a:lnTo>
                    <a:pt x="2215" y="680"/>
                  </a:lnTo>
                  <a:lnTo>
                    <a:pt x="2232" y="733"/>
                  </a:lnTo>
                  <a:lnTo>
                    <a:pt x="2241" y="784"/>
                  </a:lnTo>
                  <a:lnTo>
                    <a:pt x="2247" y="830"/>
                  </a:lnTo>
                  <a:lnTo>
                    <a:pt x="2248" y="872"/>
                  </a:lnTo>
                  <a:lnTo>
                    <a:pt x="2245" y="910"/>
                  </a:lnTo>
                  <a:lnTo>
                    <a:pt x="2214" y="890"/>
                  </a:lnTo>
                  <a:lnTo>
                    <a:pt x="2085" y="813"/>
                  </a:lnTo>
                  <a:lnTo>
                    <a:pt x="1955" y="744"/>
                  </a:lnTo>
                  <a:lnTo>
                    <a:pt x="1820" y="682"/>
                  </a:lnTo>
                  <a:lnTo>
                    <a:pt x="1683" y="629"/>
                  </a:lnTo>
                  <a:lnTo>
                    <a:pt x="1543" y="583"/>
                  </a:lnTo>
                  <a:lnTo>
                    <a:pt x="1402" y="542"/>
                  </a:lnTo>
                  <a:lnTo>
                    <a:pt x="1260" y="508"/>
                  </a:lnTo>
                  <a:lnTo>
                    <a:pt x="1115" y="478"/>
                  </a:lnTo>
                  <a:lnTo>
                    <a:pt x="969" y="453"/>
                  </a:lnTo>
                  <a:lnTo>
                    <a:pt x="897" y="442"/>
                  </a:lnTo>
                  <a:lnTo>
                    <a:pt x="833" y="433"/>
                  </a:lnTo>
                  <a:lnTo>
                    <a:pt x="776" y="427"/>
                  </a:lnTo>
                  <a:lnTo>
                    <a:pt x="727" y="422"/>
                  </a:lnTo>
                  <a:lnTo>
                    <a:pt x="688" y="418"/>
                  </a:lnTo>
                  <a:lnTo>
                    <a:pt x="659" y="416"/>
                  </a:lnTo>
                  <a:lnTo>
                    <a:pt x="641" y="414"/>
                  </a:lnTo>
                  <a:lnTo>
                    <a:pt x="635" y="414"/>
                  </a:lnTo>
                  <a:lnTo>
                    <a:pt x="639" y="416"/>
                  </a:lnTo>
                  <a:lnTo>
                    <a:pt x="655" y="422"/>
                  </a:lnTo>
                  <a:lnTo>
                    <a:pt x="679" y="429"/>
                  </a:lnTo>
                  <a:lnTo>
                    <a:pt x="714" y="440"/>
                  </a:lnTo>
                  <a:lnTo>
                    <a:pt x="754" y="453"/>
                  </a:lnTo>
                  <a:lnTo>
                    <a:pt x="804" y="469"/>
                  </a:lnTo>
                  <a:lnTo>
                    <a:pt x="859" y="488"/>
                  </a:lnTo>
                  <a:lnTo>
                    <a:pt x="921" y="510"/>
                  </a:lnTo>
                  <a:lnTo>
                    <a:pt x="987" y="531"/>
                  </a:lnTo>
                  <a:lnTo>
                    <a:pt x="1058" y="557"/>
                  </a:lnTo>
                  <a:lnTo>
                    <a:pt x="1132" y="583"/>
                  </a:lnTo>
                  <a:lnTo>
                    <a:pt x="1210" y="612"/>
                  </a:lnTo>
                  <a:lnTo>
                    <a:pt x="1291" y="641"/>
                  </a:lnTo>
                  <a:lnTo>
                    <a:pt x="1371" y="671"/>
                  </a:lnTo>
                  <a:lnTo>
                    <a:pt x="1454" y="704"/>
                  </a:lnTo>
                  <a:lnTo>
                    <a:pt x="1538" y="737"/>
                  </a:lnTo>
                  <a:lnTo>
                    <a:pt x="1620" y="770"/>
                  </a:lnTo>
                  <a:lnTo>
                    <a:pt x="1701" y="802"/>
                  </a:lnTo>
                  <a:lnTo>
                    <a:pt x="1781" y="837"/>
                  </a:lnTo>
                  <a:lnTo>
                    <a:pt x="1858" y="872"/>
                  </a:lnTo>
                  <a:lnTo>
                    <a:pt x="1932" y="907"/>
                  </a:lnTo>
                  <a:lnTo>
                    <a:pt x="2001" y="942"/>
                  </a:lnTo>
                  <a:lnTo>
                    <a:pt x="2067" y="975"/>
                  </a:lnTo>
                  <a:lnTo>
                    <a:pt x="2128" y="1009"/>
                  </a:lnTo>
                  <a:lnTo>
                    <a:pt x="2181" y="1042"/>
                  </a:lnTo>
                  <a:lnTo>
                    <a:pt x="2279" y="1112"/>
                  </a:lnTo>
                  <a:lnTo>
                    <a:pt x="2371" y="1189"/>
                  </a:lnTo>
                  <a:lnTo>
                    <a:pt x="2455" y="1271"/>
                  </a:lnTo>
                  <a:lnTo>
                    <a:pt x="2534" y="1357"/>
                  </a:lnTo>
                  <a:lnTo>
                    <a:pt x="2605" y="1449"/>
                  </a:lnTo>
                  <a:lnTo>
                    <a:pt x="2671" y="1544"/>
                  </a:lnTo>
                  <a:lnTo>
                    <a:pt x="2730" y="1645"/>
                  </a:lnTo>
                  <a:lnTo>
                    <a:pt x="2785" y="1749"/>
                  </a:lnTo>
                  <a:lnTo>
                    <a:pt x="2834" y="1855"/>
                  </a:lnTo>
                  <a:lnTo>
                    <a:pt x="2880" y="1965"/>
                  </a:lnTo>
                  <a:lnTo>
                    <a:pt x="2920" y="2079"/>
                  </a:lnTo>
                  <a:lnTo>
                    <a:pt x="2957" y="2194"/>
                  </a:lnTo>
                  <a:lnTo>
                    <a:pt x="2990" y="2311"/>
                  </a:lnTo>
                  <a:lnTo>
                    <a:pt x="3019" y="2432"/>
                  </a:lnTo>
                  <a:lnTo>
                    <a:pt x="3048" y="2311"/>
                  </a:lnTo>
                  <a:lnTo>
                    <a:pt x="3081" y="2194"/>
                  </a:lnTo>
                  <a:lnTo>
                    <a:pt x="3118" y="2079"/>
                  </a:lnTo>
                  <a:lnTo>
                    <a:pt x="3160" y="1965"/>
                  </a:lnTo>
                  <a:lnTo>
                    <a:pt x="3204" y="1855"/>
                  </a:lnTo>
                  <a:lnTo>
                    <a:pt x="3254" y="1749"/>
                  </a:lnTo>
                  <a:lnTo>
                    <a:pt x="3308" y="1645"/>
                  </a:lnTo>
                  <a:lnTo>
                    <a:pt x="3367" y="1544"/>
                  </a:lnTo>
                  <a:lnTo>
                    <a:pt x="3433" y="1449"/>
                  </a:lnTo>
                  <a:lnTo>
                    <a:pt x="3504" y="1357"/>
                  </a:lnTo>
                  <a:lnTo>
                    <a:pt x="3583" y="1271"/>
                  </a:lnTo>
                  <a:lnTo>
                    <a:pt x="3667" y="1189"/>
                  </a:lnTo>
                  <a:lnTo>
                    <a:pt x="3759" y="1112"/>
                  </a:lnTo>
                  <a:lnTo>
                    <a:pt x="3858" y="1042"/>
                  </a:lnTo>
                  <a:lnTo>
                    <a:pt x="3913" y="1009"/>
                  </a:lnTo>
                  <a:lnTo>
                    <a:pt x="3971" y="975"/>
                  </a:lnTo>
                  <a:lnTo>
                    <a:pt x="4037" y="942"/>
                  </a:lnTo>
                  <a:lnTo>
                    <a:pt x="4107" y="907"/>
                  </a:lnTo>
                  <a:lnTo>
                    <a:pt x="4180" y="872"/>
                  </a:lnTo>
                  <a:lnTo>
                    <a:pt x="4259" y="837"/>
                  </a:lnTo>
                  <a:lnTo>
                    <a:pt x="4337" y="802"/>
                  </a:lnTo>
                  <a:lnTo>
                    <a:pt x="4420" y="770"/>
                  </a:lnTo>
                  <a:lnTo>
                    <a:pt x="4502" y="735"/>
                  </a:lnTo>
                  <a:lnTo>
                    <a:pt x="4585" y="702"/>
                  </a:lnTo>
                  <a:lnTo>
                    <a:pt x="4667" y="671"/>
                  </a:lnTo>
                  <a:lnTo>
                    <a:pt x="4749" y="640"/>
                  </a:lnTo>
                  <a:lnTo>
                    <a:pt x="4830" y="610"/>
                  </a:lnTo>
                  <a:lnTo>
                    <a:pt x="4907" y="583"/>
                  </a:lnTo>
                  <a:lnTo>
                    <a:pt x="4982" y="555"/>
                  </a:lnTo>
                  <a:lnTo>
                    <a:pt x="5053" y="531"/>
                  </a:lnTo>
                  <a:lnTo>
                    <a:pt x="5119" y="508"/>
                  </a:lnTo>
                  <a:lnTo>
                    <a:pt x="5180" y="488"/>
                  </a:lnTo>
                  <a:lnTo>
                    <a:pt x="5235" y="469"/>
                  </a:lnTo>
                  <a:lnTo>
                    <a:pt x="5284" y="453"/>
                  </a:lnTo>
                  <a:lnTo>
                    <a:pt x="5326" y="440"/>
                  </a:lnTo>
                  <a:lnTo>
                    <a:pt x="5359" y="429"/>
                  </a:lnTo>
                  <a:lnTo>
                    <a:pt x="5385" y="420"/>
                  </a:lnTo>
                  <a:lnTo>
                    <a:pt x="5399" y="416"/>
                  </a:lnTo>
                  <a:lnTo>
                    <a:pt x="5405" y="414"/>
                  </a:lnTo>
                  <a:lnTo>
                    <a:pt x="5399" y="414"/>
                  </a:lnTo>
                  <a:lnTo>
                    <a:pt x="5381" y="416"/>
                  </a:lnTo>
                  <a:lnTo>
                    <a:pt x="5352" y="418"/>
                  </a:lnTo>
                  <a:lnTo>
                    <a:pt x="5311" y="422"/>
                  </a:lnTo>
                  <a:lnTo>
                    <a:pt x="5264" y="425"/>
                  </a:lnTo>
                  <a:lnTo>
                    <a:pt x="5205" y="433"/>
                  </a:lnTo>
                  <a:lnTo>
                    <a:pt x="5141" y="440"/>
                  </a:lnTo>
                  <a:lnTo>
                    <a:pt x="5070" y="451"/>
                  </a:lnTo>
                  <a:lnTo>
                    <a:pt x="4925" y="477"/>
                  </a:lnTo>
                  <a:lnTo>
                    <a:pt x="4781" y="506"/>
                  </a:lnTo>
                  <a:lnTo>
                    <a:pt x="4638" y="541"/>
                  </a:lnTo>
                  <a:lnTo>
                    <a:pt x="4495" y="581"/>
                  </a:lnTo>
                  <a:lnTo>
                    <a:pt x="4356" y="629"/>
                  </a:lnTo>
                  <a:lnTo>
                    <a:pt x="4218" y="682"/>
                  </a:lnTo>
                  <a:lnTo>
                    <a:pt x="4085" y="742"/>
                  </a:lnTo>
                  <a:lnTo>
                    <a:pt x="3953" y="812"/>
                  </a:lnTo>
                  <a:lnTo>
                    <a:pt x="3825" y="890"/>
                  </a:lnTo>
                  <a:lnTo>
                    <a:pt x="3794" y="910"/>
                  </a:lnTo>
                  <a:lnTo>
                    <a:pt x="3792" y="872"/>
                  </a:lnTo>
                  <a:lnTo>
                    <a:pt x="3792" y="830"/>
                  </a:lnTo>
                  <a:lnTo>
                    <a:pt x="3797" y="782"/>
                  </a:lnTo>
                  <a:lnTo>
                    <a:pt x="3808" y="733"/>
                  </a:lnTo>
                  <a:lnTo>
                    <a:pt x="3823" y="680"/>
                  </a:lnTo>
                  <a:lnTo>
                    <a:pt x="3843" y="625"/>
                  </a:lnTo>
                  <a:lnTo>
                    <a:pt x="3867" y="568"/>
                  </a:lnTo>
                  <a:lnTo>
                    <a:pt x="3898" y="511"/>
                  </a:lnTo>
                  <a:lnTo>
                    <a:pt x="3933" y="453"/>
                  </a:lnTo>
                  <a:lnTo>
                    <a:pt x="3975" y="396"/>
                  </a:lnTo>
                  <a:lnTo>
                    <a:pt x="4021" y="341"/>
                  </a:lnTo>
                  <a:lnTo>
                    <a:pt x="4074" y="286"/>
                  </a:lnTo>
                  <a:lnTo>
                    <a:pt x="4132" y="235"/>
                  </a:lnTo>
                  <a:lnTo>
                    <a:pt x="4196" y="187"/>
                  </a:lnTo>
                  <a:lnTo>
                    <a:pt x="4268" y="141"/>
                  </a:lnTo>
                  <a:lnTo>
                    <a:pt x="4345" y="103"/>
                  </a:lnTo>
                  <a:lnTo>
                    <a:pt x="4429" y="68"/>
                  </a:lnTo>
                  <a:lnTo>
                    <a:pt x="4519" y="39"/>
                  </a:lnTo>
                  <a:lnTo>
                    <a:pt x="4619" y="17"/>
                  </a:lnTo>
                  <a:lnTo>
                    <a:pt x="4720" y="4"/>
                  </a:lnTo>
                  <a:lnTo>
                    <a:pt x="4821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aphicFrame>
        <p:nvGraphicFramePr>
          <p:cNvPr id="155" name="Диаграмма 154"/>
          <p:cNvGraphicFramePr/>
          <p:nvPr/>
        </p:nvGraphicFramePr>
        <p:xfrm>
          <a:off x="6840512" y="2188765"/>
          <a:ext cx="2808312" cy="1231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1" name="Заголовок 1"/>
          <p:cNvSpPr txBox="1">
            <a:spLocks/>
          </p:cNvSpPr>
          <p:nvPr/>
        </p:nvSpPr>
        <p:spPr>
          <a:xfrm>
            <a:off x="0" y="827509"/>
            <a:ext cx="10080625" cy="465942"/>
          </a:xfrm>
          <a:prstGeom prst="rect">
            <a:avLst/>
          </a:prstGeom>
        </p:spPr>
        <p:txBody>
          <a:bodyPr vert="horz" lIns="100794" tIns="50397" rIns="100794" bIns="50397" rtlCol="0" anchor="ctr">
            <a:noAutofit/>
          </a:bodyPr>
          <a:lstStyle/>
          <a:p>
            <a:pPr algn="ctr" defTabSz="1007943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Расходы областного бюджета по разделам функциональной классификации (млн. руб.)</a:t>
            </a:r>
            <a:endParaRPr lang="ru-RU" sz="2000" b="1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3" name="Скругленный прямоугольник 152"/>
          <p:cNvSpPr/>
          <p:nvPr/>
        </p:nvSpPr>
        <p:spPr>
          <a:xfrm>
            <a:off x="791840" y="1907629"/>
            <a:ext cx="3672408" cy="165618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7" name="Прямоугольник 116"/>
          <p:cNvSpPr/>
          <p:nvPr/>
        </p:nvSpPr>
        <p:spPr>
          <a:xfrm>
            <a:off x="1655936" y="1979637"/>
            <a:ext cx="28083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100" b="1" i="0" u="none" strike="noStrike" kern="1200" baseline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ru-RU" sz="16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КУЛЬТУРА И </a:t>
            </a:r>
          </a:p>
          <a:p>
            <a:pPr algn="ctr">
              <a:defRPr sz="1100" b="1" i="0" u="none" strike="noStrike" kern="1200" baseline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ru-RU" sz="16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КИНЕМАТОГРАФИЯ</a:t>
            </a:r>
          </a:p>
        </p:txBody>
      </p:sp>
      <p:sp>
        <p:nvSpPr>
          <p:cNvPr id="102" name="Freeform 1299"/>
          <p:cNvSpPr/>
          <p:nvPr/>
        </p:nvSpPr>
        <p:spPr>
          <a:xfrm>
            <a:off x="1007864" y="2267669"/>
            <a:ext cx="1008112" cy="1008112"/>
          </a:xfrm>
          <a:custGeom>
            <a:avLst/>
            <a:gdLst/>
            <a:ahLst/>
            <a:cxnLst/>
            <a:rect l="l" t="t" r="r" b="b"/>
            <a:pathLst>
              <a:path w="3576" h="3791">
                <a:moveTo>
                  <a:pt x="3384" y="1943"/>
                </a:moveTo>
                <a:lnTo>
                  <a:pt x="3289" y="2112"/>
                </a:lnTo>
                <a:lnTo>
                  <a:pt x="3384" y="2112"/>
                </a:lnTo>
                <a:lnTo>
                  <a:pt x="3384" y="1943"/>
                </a:lnTo>
                <a:close/>
                <a:moveTo>
                  <a:pt x="2673" y="1803"/>
                </a:moveTo>
                <a:lnTo>
                  <a:pt x="2498" y="2112"/>
                </a:lnTo>
                <a:lnTo>
                  <a:pt x="2894" y="2112"/>
                </a:lnTo>
                <a:lnTo>
                  <a:pt x="3069" y="1803"/>
                </a:lnTo>
                <a:lnTo>
                  <a:pt x="2673" y="1803"/>
                </a:lnTo>
                <a:close/>
                <a:moveTo>
                  <a:pt x="1881" y="1803"/>
                </a:moveTo>
                <a:lnTo>
                  <a:pt x="1708" y="2112"/>
                </a:lnTo>
                <a:lnTo>
                  <a:pt x="2103" y="2112"/>
                </a:lnTo>
                <a:lnTo>
                  <a:pt x="2278" y="1803"/>
                </a:lnTo>
                <a:lnTo>
                  <a:pt x="1881" y="1803"/>
                </a:lnTo>
                <a:close/>
                <a:moveTo>
                  <a:pt x="1091" y="1803"/>
                </a:moveTo>
                <a:lnTo>
                  <a:pt x="916" y="2112"/>
                </a:lnTo>
                <a:lnTo>
                  <a:pt x="1313" y="2112"/>
                </a:lnTo>
                <a:lnTo>
                  <a:pt x="1487" y="1803"/>
                </a:lnTo>
                <a:lnTo>
                  <a:pt x="1091" y="1803"/>
                </a:lnTo>
                <a:close/>
                <a:moveTo>
                  <a:pt x="386" y="1803"/>
                </a:moveTo>
                <a:lnTo>
                  <a:pt x="386" y="2112"/>
                </a:lnTo>
                <a:lnTo>
                  <a:pt x="521" y="2112"/>
                </a:lnTo>
                <a:lnTo>
                  <a:pt x="696" y="1803"/>
                </a:lnTo>
                <a:lnTo>
                  <a:pt x="386" y="1803"/>
                </a:lnTo>
                <a:close/>
                <a:moveTo>
                  <a:pt x="511" y="1137"/>
                </a:moveTo>
                <a:lnTo>
                  <a:pt x="219" y="1243"/>
                </a:lnTo>
                <a:lnTo>
                  <a:pt x="326" y="1533"/>
                </a:lnTo>
                <a:lnTo>
                  <a:pt x="453" y="1487"/>
                </a:lnTo>
                <a:lnTo>
                  <a:pt x="511" y="1137"/>
                </a:lnTo>
                <a:close/>
                <a:moveTo>
                  <a:pt x="1255" y="867"/>
                </a:moveTo>
                <a:lnTo>
                  <a:pt x="882" y="1003"/>
                </a:lnTo>
                <a:lnTo>
                  <a:pt x="824" y="1352"/>
                </a:lnTo>
                <a:lnTo>
                  <a:pt x="1196" y="1217"/>
                </a:lnTo>
                <a:lnTo>
                  <a:pt x="1255" y="867"/>
                </a:lnTo>
                <a:close/>
                <a:moveTo>
                  <a:pt x="1997" y="597"/>
                </a:moveTo>
                <a:lnTo>
                  <a:pt x="1625" y="732"/>
                </a:lnTo>
                <a:lnTo>
                  <a:pt x="1566" y="1083"/>
                </a:lnTo>
                <a:lnTo>
                  <a:pt x="1939" y="947"/>
                </a:lnTo>
                <a:lnTo>
                  <a:pt x="1997" y="597"/>
                </a:lnTo>
                <a:close/>
                <a:moveTo>
                  <a:pt x="3085" y="351"/>
                </a:moveTo>
                <a:lnTo>
                  <a:pt x="3053" y="541"/>
                </a:lnTo>
                <a:lnTo>
                  <a:pt x="3143" y="509"/>
                </a:lnTo>
                <a:lnTo>
                  <a:pt x="3085" y="351"/>
                </a:lnTo>
                <a:close/>
                <a:moveTo>
                  <a:pt x="2740" y="327"/>
                </a:moveTo>
                <a:lnTo>
                  <a:pt x="2368" y="463"/>
                </a:lnTo>
                <a:lnTo>
                  <a:pt x="2310" y="812"/>
                </a:lnTo>
                <a:lnTo>
                  <a:pt x="2682" y="677"/>
                </a:lnTo>
                <a:lnTo>
                  <a:pt x="2740" y="327"/>
                </a:lnTo>
                <a:close/>
                <a:moveTo>
                  <a:pt x="3105" y="0"/>
                </a:moveTo>
                <a:lnTo>
                  <a:pt x="3124" y="5"/>
                </a:lnTo>
                <a:lnTo>
                  <a:pt x="3144" y="14"/>
                </a:lnTo>
                <a:lnTo>
                  <a:pt x="3160" y="27"/>
                </a:lnTo>
                <a:lnTo>
                  <a:pt x="3174" y="43"/>
                </a:lnTo>
                <a:lnTo>
                  <a:pt x="3185" y="64"/>
                </a:lnTo>
                <a:lnTo>
                  <a:pt x="3356" y="533"/>
                </a:lnTo>
                <a:lnTo>
                  <a:pt x="3362" y="559"/>
                </a:lnTo>
                <a:lnTo>
                  <a:pt x="3361" y="583"/>
                </a:lnTo>
                <a:lnTo>
                  <a:pt x="3353" y="607"/>
                </a:lnTo>
                <a:lnTo>
                  <a:pt x="3343" y="623"/>
                </a:lnTo>
                <a:lnTo>
                  <a:pt x="3331" y="637"/>
                </a:lnTo>
                <a:lnTo>
                  <a:pt x="3316" y="649"/>
                </a:lnTo>
                <a:lnTo>
                  <a:pt x="3298" y="657"/>
                </a:lnTo>
                <a:lnTo>
                  <a:pt x="673" y="1611"/>
                </a:lnTo>
                <a:lnTo>
                  <a:pt x="3480" y="1611"/>
                </a:lnTo>
                <a:lnTo>
                  <a:pt x="3506" y="1614"/>
                </a:lnTo>
                <a:lnTo>
                  <a:pt x="3529" y="1624"/>
                </a:lnTo>
                <a:lnTo>
                  <a:pt x="3548" y="1639"/>
                </a:lnTo>
                <a:lnTo>
                  <a:pt x="3563" y="1658"/>
                </a:lnTo>
                <a:lnTo>
                  <a:pt x="3573" y="1682"/>
                </a:lnTo>
                <a:lnTo>
                  <a:pt x="3576" y="1707"/>
                </a:lnTo>
                <a:lnTo>
                  <a:pt x="3576" y="3695"/>
                </a:lnTo>
                <a:lnTo>
                  <a:pt x="3573" y="3720"/>
                </a:lnTo>
                <a:lnTo>
                  <a:pt x="3563" y="3743"/>
                </a:lnTo>
                <a:lnTo>
                  <a:pt x="3548" y="3763"/>
                </a:lnTo>
                <a:lnTo>
                  <a:pt x="3529" y="3778"/>
                </a:lnTo>
                <a:lnTo>
                  <a:pt x="3506" y="3787"/>
                </a:lnTo>
                <a:lnTo>
                  <a:pt x="3480" y="3791"/>
                </a:lnTo>
                <a:lnTo>
                  <a:pt x="286" y="3791"/>
                </a:lnTo>
                <a:lnTo>
                  <a:pt x="259" y="3787"/>
                </a:lnTo>
                <a:lnTo>
                  <a:pt x="237" y="3778"/>
                </a:lnTo>
                <a:lnTo>
                  <a:pt x="218" y="3763"/>
                </a:lnTo>
                <a:lnTo>
                  <a:pt x="203" y="3743"/>
                </a:lnTo>
                <a:lnTo>
                  <a:pt x="193" y="3720"/>
                </a:lnTo>
                <a:lnTo>
                  <a:pt x="190" y="3695"/>
                </a:lnTo>
                <a:lnTo>
                  <a:pt x="190" y="1712"/>
                </a:lnTo>
                <a:lnTo>
                  <a:pt x="183" y="1701"/>
                </a:lnTo>
                <a:lnTo>
                  <a:pt x="177" y="1690"/>
                </a:lnTo>
                <a:lnTo>
                  <a:pt x="6" y="1219"/>
                </a:lnTo>
                <a:lnTo>
                  <a:pt x="0" y="1195"/>
                </a:lnTo>
                <a:lnTo>
                  <a:pt x="1" y="1169"/>
                </a:lnTo>
                <a:lnTo>
                  <a:pt x="9" y="1146"/>
                </a:lnTo>
                <a:lnTo>
                  <a:pt x="19" y="1129"/>
                </a:lnTo>
                <a:lnTo>
                  <a:pt x="31" y="1115"/>
                </a:lnTo>
                <a:lnTo>
                  <a:pt x="46" y="1104"/>
                </a:lnTo>
                <a:lnTo>
                  <a:pt x="63" y="1096"/>
                </a:lnTo>
                <a:lnTo>
                  <a:pt x="3061" y="6"/>
                </a:lnTo>
                <a:lnTo>
                  <a:pt x="3083" y="1"/>
                </a:lnTo>
                <a:lnTo>
                  <a:pt x="3105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164" name="Group 601"/>
          <p:cNvGrpSpPr/>
          <p:nvPr/>
        </p:nvGrpSpPr>
        <p:grpSpPr>
          <a:xfrm>
            <a:off x="1007864" y="4139877"/>
            <a:ext cx="1296144" cy="1080120"/>
            <a:chOff x="8403480" y="2705400"/>
            <a:chExt cx="325080" cy="273240"/>
          </a:xfrm>
          <a:solidFill>
            <a:schemeClr val="tx1"/>
          </a:solidFill>
        </p:grpSpPr>
        <p:sp>
          <p:nvSpPr>
            <p:cNvPr id="165" name="Freeform 603"/>
            <p:cNvSpPr/>
            <p:nvPr/>
          </p:nvSpPr>
          <p:spPr>
            <a:xfrm>
              <a:off x="8537040" y="2795040"/>
              <a:ext cx="58320" cy="53640"/>
            </a:xfrm>
            <a:custGeom>
              <a:avLst/>
              <a:gdLst/>
              <a:ahLst/>
              <a:cxnLst/>
              <a:rect l="l" t="t" r="r" b="b"/>
              <a:pathLst>
                <a:path w="709" h="659">
                  <a:moveTo>
                    <a:pt x="354" y="0"/>
                  </a:moveTo>
                  <a:lnTo>
                    <a:pt x="371" y="4"/>
                  </a:lnTo>
                  <a:lnTo>
                    <a:pt x="385" y="12"/>
                  </a:lnTo>
                  <a:lnTo>
                    <a:pt x="394" y="27"/>
                  </a:lnTo>
                  <a:lnTo>
                    <a:pt x="397" y="42"/>
                  </a:lnTo>
                  <a:lnTo>
                    <a:pt x="397" y="391"/>
                  </a:lnTo>
                  <a:lnTo>
                    <a:pt x="690" y="581"/>
                  </a:lnTo>
                  <a:lnTo>
                    <a:pt x="701" y="590"/>
                  </a:lnTo>
                  <a:lnTo>
                    <a:pt x="707" y="602"/>
                  </a:lnTo>
                  <a:lnTo>
                    <a:pt x="709" y="615"/>
                  </a:lnTo>
                  <a:lnTo>
                    <a:pt x="708" y="628"/>
                  </a:lnTo>
                  <a:lnTo>
                    <a:pt x="703" y="640"/>
                  </a:lnTo>
                  <a:lnTo>
                    <a:pt x="693" y="651"/>
                  </a:lnTo>
                  <a:lnTo>
                    <a:pt x="681" y="657"/>
                  </a:lnTo>
                  <a:lnTo>
                    <a:pt x="666" y="659"/>
                  </a:lnTo>
                  <a:lnTo>
                    <a:pt x="654" y="658"/>
                  </a:lnTo>
                  <a:lnTo>
                    <a:pt x="643" y="652"/>
                  </a:lnTo>
                  <a:lnTo>
                    <a:pt x="354" y="465"/>
                  </a:lnTo>
                  <a:lnTo>
                    <a:pt x="66" y="652"/>
                  </a:lnTo>
                  <a:lnTo>
                    <a:pt x="55" y="658"/>
                  </a:lnTo>
                  <a:lnTo>
                    <a:pt x="43" y="659"/>
                  </a:lnTo>
                  <a:lnTo>
                    <a:pt x="29" y="658"/>
                  </a:lnTo>
                  <a:lnTo>
                    <a:pt x="16" y="651"/>
                  </a:lnTo>
                  <a:lnTo>
                    <a:pt x="6" y="640"/>
                  </a:lnTo>
                  <a:lnTo>
                    <a:pt x="1" y="628"/>
                  </a:lnTo>
                  <a:lnTo>
                    <a:pt x="0" y="615"/>
                  </a:lnTo>
                  <a:lnTo>
                    <a:pt x="3" y="602"/>
                  </a:lnTo>
                  <a:lnTo>
                    <a:pt x="9" y="590"/>
                  </a:lnTo>
                  <a:lnTo>
                    <a:pt x="19" y="581"/>
                  </a:lnTo>
                  <a:lnTo>
                    <a:pt x="312" y="391"/>
                  </a:lnTo>
                  <a:lnTo>
                    <a:pt x="312" y="42"/>
                  </a:lnTo>
                  <a:lnTo>
                    <a:pt x="316" y="27"/>
                  </a:lnTo>
                  <a:lnTo>
                    <a:pt x="324" y="12"/>
                  </a:lnTo>
                  <a:lnTo>
                    <a:pt x="337" y="4"/>
                  </a:lnTo>
                  <a:lnTo>
                    <a:pt x="354" y="0"/>
                  </a:lnTo>
                  <a:close/>
                </a:path>
              </a:pathLst>
            </a:custGeom>
            <a:grp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6" name="Freeform 604"/>
            <p:cNvSpPr/>
            <p:nvPr/>
          </p:nvSpPr>
          <p:spPr>
            <a:xfrm>
              <a:off x="8551800" y="2705400"/>
              <a:ext cx="28440" cy="37080"/>
            </a:xfrm>
            <a:custGeom>
              <a:avLst/>
              <a:gdLst/>
              <a:ahLst/>
              <a:cxnLst/>
              <a:rect l="l" t="t" r="r" b="b"/>
              <a:pathLst>
                <a:path w="351" h="452">
                  <a:moveTo>
                    <a:pt x="170" y="0"/>
                  </a:moveTo>
                  <a:lnTo>
                    <a:pt x="175" y="0"/>
                  </a:lnTo>
                  <a:lnTo>
                    <a:pt x="180" y="0"/>
                  </a:lnTo>
                  <a:lnTo>
                    <a:pt x="188" y="0"/>
                  </a:lnTo>
                  <a:lnTo>
                    <a:pt x="199" y="1"/>
                  </a:lnTo>
                  <a:lnTo>
                    <a:pt x="211" y="4"/>
                  </a:lnTo>
                  <a:lnTo>
                    <a:pt x="225" y="6"/>
                  </a:lnTo>
                  <a:lnTo>
                    <a:pt x="241" y="11"/>
                  </a:lnTo>
                  <a:lnTo>
                    <a:pt x="257" y="18"/>
                  </a:lnTo>
                  <a:lnTo>
                    <a:pt x="273" y="26"/>
                  </a:lnTo>
                  <a:lnTo>
                    <a:pt x="289" y="38"/>
                  </a:lnTo>
                  <a:lnTo>
                    <a:pt x="305" y="53"/>
                  </a:lnTo>
                  <a:lnTo>
                    <a:pt x="318" y="70"/>
                  </a:lnTo>
                  <a:lnTo>
                    <a:pt x="330" y="91"/>
                  </a:lnTo>
                  <a:lnTo>
                    <a:pt x="339" y="116"/>
                  </a:lnTo>
                  <a:lnTo>
                    <a:pt x="347" y="145"/>
                  </a:lnTo>
                  <a:lnTo>
                    <a:pt x="350" y="179"/>
                  </a:lnTo>
                  <a:lnTo>
                    <a:pt x="350" y="182"/>
                  </a:lnTo>
                  <a:lnTo>
                    <a:pt x="351" y="188"/>
                  </a:lnTo>
                  <a:lnTo>
                    <a:pt x="351" y="199"/>
                  </a:lnTo>
                  <a:lnTo>
                    <a:pt x="351" y="214"/>
                  </a:lnTo>
                  <a:lnTo>
                    <a:pt x="351" y="230"/>
                  </a:lnTo>
                  <a:lnTo>
                    <a:pt x="350" y="250"/>
                  </a:lnTo>
                  <a:lnTo>
                    <a:pt x="348" y="270"/>
                  </a:lnTo>
                  <a:lnTo>
                    <a:pt x="344" y="293"/>
                  </a:lnTo>
                  <a:lnTo>
                    <a:pt x="339" y="316"/>
                  </a:lnTo>
                  <a:lnTo>
                    <a:pt x="332" y="337"/>
                  </a:lnTo>
                  <a:lnTo>
                    <a:pt x="324" y="360"/>
                  </a:lnTo>
                  <a:lnTo>
                    <a:pt x="312" y="380"/>
                  </a:lnTo>
                  <a:lnTo>
                    <a:pt x="297" y="400"/>
                  </a:lnTo>
                  <a:lnTo>
                    <a:pt x="281" y="418"/>
                  </a:lnTo>
                  <a:lnTo>
                    <a:pt x="260" y="432"/>
                  </a:lnTo>
                  <a:lnTo>
                    <a:pt x="236" y="443"/>
                  </a:lnTo>
                  <a:lnTo>
                    <a:pt x="209" y="450"/>
                  </a:lnTo>
                  <a:lnTo>
                    <a:pt x="176" y="452"/>
                  </a:lnTo>
                  <a:lnTo>
                    <a:pt x="175" y="452"/>
                  </a:lnTo>
                  <a:lnTo>
                    <a:pt x="144" y="450"/>
                  </a:lnTo>
                  <a:lnTo>
                    <a:pt x="116" y="443"/>
                  </a:lnTo>
                  <a:lnTo>
                    <a:pt x="92" y="432"/>
                  </a:lnTo>
                  <a:lnTo>
                    <a:pt x="72" y="418"/>
                  </a:lnTo>
                  <a:lnTo>
                    <a:pt x="55" y="400"/>
                  </a:lnTo>
                  <a:lnTo>
                    <a:pt x="41" y="380"/>
                  </a:lnTo>
                  <a:lnTo>
                    <a:pt x="29" y="360"/>
                  </a:lnTo>
                  <a:lnTo>
                    <a:pt x="19" y="337"/>
                  </a:lnTo>
                  <a:lnTo>
                    <a:pt x="13" y="316"/>
                  </a:lnTo>
                  <a:lnTo>
                    <a:pt x="7" y="293"/>
                  </a:lnTo>
                  <a:lnTo>
                    <a:pt x="3" y="270"/>
                  </a:lnTo>
                  <a:lnTo>
                    <a:pt x="1" y="250"/>
                  </a:lnTo>
                  <a:lnTo>
                    <a:pt x="0" y="230"/>
                  </a:lnTo>
                  <a:lnTo>
                    <a:pt x="0" y="214"/>
                  </a:lnTo>
                  <a:lnTo>
                    <a:pt x="0" y="199"/>
                  </a:lnTo>
                  <a:lnTo>
                    <a:pt x="0" y="188"/>
                  </a:lnTo>
                  <a:lnTo>
                    <a:pt x="0" y="182"/>
                  </a:lnTo>
                  <a:lnTo>
                    <a:pt x="0" y="179"/>
                  </a:lnTo>
                  <a:lnTo>
                    <a:pt x="3" y="145"/>
                  </a:lnTo>
                  <a:lnTo>
                    <a:pt x="11" y="116"/>
                  </a:lnTo>
                  <a:lnTo>
                    <a:pt x="20" y="91"/>
                  </a:lnTo>
                  <a:lnTo>
                    <a:pt x="32" y="70"/>
                  </a:lnTo>
                  <a:lnTo>
                    <a:pt x="47" y="53"/>
                  </a:lnTo>
                  <a:lnTo>
                    <a:pt x="61" y="38"/>
                  </a:lnTo>
                  <a:lnTo>
                    <a:pt x="78" y="26"/>
                  </a:lnTo>
                  <a:lnTo>
                    <a:pt x="93" y="18"/>
                  </a:lnTo>
                  <a:lnTo>
                    <a:pt x="110" y="11"/>
                  </a:lnTo>
                  <a:lnTo>
                    <a:pt x="126" y="6"/>
                  </a:lnTo>
                  <a:lnTo>
                    <a:pt x="140" y="4"/>
                  </a:lnTo>
                  <a:lnTo>
                    <a:pt x="152" y="1"/>
                  </a:lnTo>
                  <a:lnTo>
                    <a:pt x="163" y="0"/>
                  </a:lnTo>
                  <a:lnTo>
                    <a:pt x="170" y="0"/>
                  </a:lnTo>
                  <a:close/>
                </a:path>
              </a:pathLst>
            </a:custGeom>
            <a:grp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7" name="Freeform 605"/>
            <p:cNvSpPr/>
            <p:nvPr/>
          </p:nvSpPr>
          <p:spPr>
            <a:xfrm>
              <a:off x="8535600" y="2746440"/>
              <a:ext cx="61200" cy="34560"/>
            </a:xfrm>
            <a:custGeom>
              <a:avLst/>
              <a:gdLst/>
              <a:ahLst/>
              <a:cxnLst/>
              <a:rect l="l" t="t" r="r" b="b"/>
              <a:pathLst>
                <a:path w="744" h="426">
                  <a:moveTo>
                    <a:pt x="242" y="0"/>
                  </a:moveTo>
                  <a:lnTo>
                    <a:pt x="311" y="222"/>
                  </a:lnTo>
                  <a:lnTo>
                    <a:pt x="352" y="106"/>
                  </a:lnTo>
                  <a:lnTo>
                    <a:pt x="339" y="84"/>
                  </a:lnTo>
                  <a:lnTo>
                    <a:pt x="329" y="65"/>
                  </a:lnTo>
                  <a:lnTo>
                    <a:pt x="323" y="50"/>
                  </a:lnTo>
                  <a:lnTo>
                    <a:pt x="322" y="37"/>
                  </a:lnTo>
                  <a:lnTo>
                    <a:pt x="323" y="26"/>
                  </a:lnTo>
                  <a:lnTo>
                    <a:pt x="327" y="18"/>
                  </a:lnTo>
                  <a:lnTo>
                    <a:pt x="333" y="12"/>
                  </a:lnTo>
                  <a:lnTo>
                    <a:pt x="339" y="7"/>
                  </a:lnTo>
                  <a:lnTo>
                    <a:pt x="346" y="4"/>
                  </a:lnTo>
                  <a:lnTo>
                    <a:pt x="354" y="1"/>
                  </a:lnTo>
                  <a:lnTo>
                    <a:pt x="360" y="0"/>
                  </a:lnTo>
                  <a:lnTo>
                    <a:pt x="366" y="0"/>
                  </a:lnTo>
                  <a:lnTo>
                    <a:pt x="371" y="0"/>
                  </a:lnTo>
                  <a:lnTo>
                    <a:pt x="372" y="0"/>
                  </a:lnTo>
                  <a:lnTo>
                    <a:pt x="377" y="0"/>
                  </a:lnTo>
                  <a:lnTo>
                    <a:pt x="383" y="0"/>
                  </a:lnTo>
                  <a:lnTo>
                    <a:pt x="389" y="1"/>
                  </a:lnTo>
                  <a:lnTo>
                    <a:pt x="398" y="4"/>
                  </a:lnTo>
                  <a:lnTo>
                    <a:pt x="405" y="7"/>
                  </a:lnTo>
                  <a:lnTo>
                    <a:pt x="411" y="12"/>
                  </a:lnTo>
                  <a:lnTo>
                    <a:pt x="417" y="18"/>
                  </a:lnTo>
                  <a:lnTo>
                    <a:pt x="420" y="26"/>
                  </a:lnTo>
                  <a:lnTo>
                    <a:pt x="422" y="37"/>
                  </a:lnTo>
                  <a:lnTo>
                    <a:pt x="420" y="50"/>
                  </a:lnTo>
                  <a:lnTo>
                    <a:pt x="414" y="65"/>
                  </a:lnTo>
                  <a:lnTo>
                    <a:pt x="405" y="84"/>
                  </a:lnTo>
                  <a:lnTo>
                    <a:pt x="392" y="106"/>
                  </a:lnTo>
                  <a:lnTo>
                    <a:pt x="432" y="222"/>
                  </a:lnTo>
                  <a:lnTo>
                    <a:pt x="502" y="0"/>
                  </a:lnTo>
                  <a:lnTo>
                    <a:pt x="504" y="1"/>
                  </a:lnTo>
                  <a:lnTo>
                    <a:pt x="513" y="5"/>
                  </a:lnTo>
                  <a:lnTo>
                    <a:pt x="524" y="11"/>
                  </a:lnTo>
                  <a:lnTo>
                    <a:pt x="539" y="18"/>
                  </a:lnTo>
                  <a:lnTo>
                    <a:pt x="556" y="28"/>
                  </a:lnTo>
                  <a:lnTo>
                    <a:pt x="576" y="38"/>
                  </a:lnTo>
                  <a:lnTo>
                    <a:pt x="599" y="50"/>
                  </a:lnTo>
                  <a:lnTo>
                    <a:pt x="622" y="64"/>
                  </a:lnTo>
                  <a:lnTo>
                    <a:pt x="646" y="78"/>
                  </a:lnTo>
                  <a:lnTo>
                    <a:pt x="670" y="92"/>
                  </a:lnTo>
                  <a:lnTo>
                    <a:pt x="696" y="112"/>
                  </a:lnTo>
                  <a:lnTo>
                    <a:pt x="716" y="132"/>
                  </a:lnTo>
                  <a:lnTo>
                    <a:pt x="729" y="154"/>
                  </a:lnTo>
                  <a:lnTo>
                    <a:pt x="737" y="176"/>
                  </a:lnTo>
                  <a:lnTo>
                    <a:pt x="742" y="202"/>
                  </a:lnTo>
                  <a:lnTo>
                    <a:pt x="744" y="229"/>
                  </a:lnTo>
                  <a:lnTo>
                    <a:pt x="744" y="426"/>
                  </a:lnTo>
                  <a:lnTo>
                    <a:pt x="0" y="426"/>
                  </a:lnTo>
                  <a:lnTo>
                    <a:pt x="0" y="229"/>
                  </a:lnTo>
                  <a:lnTo>
                    <a:pt x="3" y="202"/>
                  </a:lnTo>
                  <a:lnTo>
                    <a:pt x="8" y="176"/>
                  </a:lnTo>
                  <a:lnTo>
                    <a:pt x="16" y="152"/>
                  </a:lnTo>
                  <a:lnTo>
                    <a:pt x="28" y="131"/>
                  </a:lnTo>
                  <a:lnTo>
                    <a:pt x="47" y="112"/>
                  </a:lnTo>
                  <a:lnTo>
                    <a:pt x="74" y="92"/>
                  </a:lnTo>
                  <a:lnTo>
                    <a:pt x="98" y="78"/>
                  </a:lnTo>
                  <a:lnTo>
                    <a:pt x="122" y="64"/>
                  </a:lnTo>
                  <a:lnTo>
                    <a:pt x="144" y="50"/>
                  </a:lnTo>
                  <a:lnTo>
                    <a:pt x="167" y="38"/>
                  </a:lnTo>
                  <a:lnTo>
                    <a:pt x="186" y="28"/>
                  </a:lnTo>
                  <a:lnTo>
                    <a:pt x="204" y="18"/>
                  </a:lnTo>
                  <a:lnTo>
                    <a:pt x="220" y="11"/>
                  </a:lnTo>
                  <a:lnTo>
                    <a:pt x="231" y="5"/>
                  </a:lnTo>
                  <a:lnTo>
                    <a:pt x="239" y="1"/>
                  </a:lnTo>
                  <a:lnTo>
                    <a:pt x="242" y="0"/>
                  </a:lnTo>
                  <a:close/>
                </a:path>
              </a:pathLst>
            </a:custGeom>
            <a:grp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8" name="Freeform 606"/>
            <p:cNvSpPr/>
            <p:nvPr/>
          </p:nvSpPr>
          <p:spPr>
            <a:xfrm>
              <a:off x="8485200" y="2804400"/>
              <a:ext cx="28800" cy="36720"/>
            </a:xfrm>
            <a:custGeom>
              <a:avLst/>
              <a:gdLst/>
              <a:ahLst/>
              <a:cxnLst/>
              <a:rect l="l" t="t" r="r" b="b"/>
              <a:pathLst>
                <a:path w="353" h="452">
                  <a:moveTo>
                    <a:pt x="172" y="0"/>
                  </a:moveTo>
                  <a:lnTo>
                    <a:pt x="176" y="0"/>
                  </a:lnTo>
                  <a:lnTo>
                    <a:pt x="181" y="0"/>
                  </a:lnTo>
                  <a:lnTo>
                    <a:pt x="188" y="0"/>
                  </a:lnTo>
                  <a:lnTo>
                    <a:pt x="199" y="1"/>
                  </a:lnTo>
                  <a:lnTo>
                    <a:pt x="212" y="2"/>
                  </a:lnTo>
                  <a:lnTo>
                    <a:pt x="227" y="6"/>
                  </a:lnTo>
                  <a:lnTo>
                    <a:pt x="242" y="10"/>
                  </a:lnTo>
                  <a:lnTo>
                    <a:pt x="258" y="16"/>
                  </a:lnTo>
                  <a:lnTo>
                    <a:pt x="275" y="26"/>
                  </a:lnTo>
                  <a:lnTo>
                    <a:pt x="290" y="37"/>
                  </a:lnTo>
                  <a:lnTo>
                    <a:pt x="306" y="51"/>
                  </a:lnTo>
                  <a:lnTo>
                    <a:pt x="319" y="69"/>
                  </a:lnTo>
                  <a:lnTo>
                    <a:pt x="331" y="91"/>
                  </a:lnTo>
                  <a:lnTo>
                    <a:pt x="341" y="116"/>
                  </a:lnTo>
                  <a:lnTo>
                    <a:pt x="348" y="145"/>
                  </a:lnTo>
                  <a:lnTo>
                    <a:pt x="352" y="178"/>
                  </a:lnTo>
                  <a:lnTo>
                    <a:pt x="352" y="181"/>
                  </a:lnTo>
                  <a:lnTo>
                    <a:pt x="352" y="188"/>
                  </a:lnTo>
                  <a:lnTo>
                    <a:pt x="353" y="199"/>
                  </a:lnTo>
                  <a:lnTo>
                    <a:pt x="353" y="213"/>
                  </a:lnTo>
                  <a:lnTo>
                    <a:pt x="353" y="230"/>
                  </a:lnTo>
                  <a:lnTo>
                    <a:pt x="352" y="249"/>
                  </a:lnTo>
                  <a:lnTo>
                    <a:pt x="349" y="270"/>
                  </a:lnTo>
                  <a:lnTo>
                    <a:pt x="346" y="291"/>
                  </a:lnTo>
                  <a:lnTo>
                    <a:pt x="341" y="314"/>
                  </a:lnTo>
                  <a:lnTo>
                    <a:pt x="334" y="337"/>
                  </a:lnTo>
                  <a:lnTo>
                    <a:pt x="324" y="358"/>
                  </a:lnTo>
                  <a:lnTo>
                    <a:pt x="313" y="380"/>
                  </a:lnTo>
                  <a:lnTo>
                    <a:pt x="299" y="399"/>
                  </a:lnTo>
                  <a:lnTo>
                    <a:pt x="282" y="416"/>
                  </a:lnTo>
                  <a:lnTo>
                    <a:pt x="262" y="430"/>
                  </a:lnTo>
                  <a:lnTo>
                    <a:pt x="238" y="441"/>
                  </a:lnTo>
                  <a:lnTo>
                    <a:pt x="210" y="448"/>
                  </a:lnTo>
                  <a:lnTo>
                    <a:pt x="178" y="452"/>
                  </a:lnTo>
                  <a:lnTo>
                    <a:pt x="176" y="452"/>
                  </a:lnTo>
                  <a:lnTo>
                    <a:pt x="144" y="448"/>
                  </a:lnTo>
                  <a:lnTo>
                    <a:pt x="116" y="441"/>
                  </a:lnTo>
                  <a:lnTo>
                    <a:pt x="92" y="430"/>
                  </a:lnTo>
                  <a:lnTo>
                    <a:pt x="72" y="416"/>
                  </a:lnTo>
                  <a:lnTo>
                    <a:pt x="55" y="399"/>
                  </a:lnTo>
                  <a:lnTo>
                    <a:pt x="41" y="380"/>
                  </a:lnTo>
                  <a:lnTo>
                    <a:pt x="29" y="358"/>
                  </a:lnTo>
                  <a:lnTo>
                    <a:pt x="20" y="337"/>
                  </a:lnTo>
                  <a:lnTo>
                    <a:pt x="13" y="314"/>
                  </a:lnTo>
                  <a:lnTo>
                    <a:pt x="8" y="291"/>
                  </a:lnTo>
                  <a:lnTo>
                    <a:pt x="5" y="270"/>
                  </a:lnTo>
                  <a:lnTo>
                    <a:pt x="2" y="249"/>
                  </a:lnTo>
                  <a:lnTo>
                    <a:pt x="1" y="230"/>
                  </a:lnTo>
                  <a:lnTo>
                    <a:pt x="0" y="213"/>
                  </a:lnTo>
                  <a:lnTo>
                    <a:pt x="0" y="199"/>
                  </a:lnTo>
                  <a:lnTo>
                    <a:pt x="1" y="188"/>
                  </a:lnTo>
                  <a:lnTo>
                    <a:pt x="1" y="181"/>
                  </a:lnTo>
                  <a:lnTo>
                    <a:pt x="1" y="178"/>
                  </a:lnTo>
                  <a:lnTo>
                    <a:pt x="5" y="145"/>
                  </a:lnTo>
                  <a:lnTo>
                    <a:pt x="12" y="115"/>
                  </a:lnTo>
                  <a:lnTo>
                    <a:pt x="22" y="90"/>
                  </a:lnTo>
                  <a:lnTo>
                    <a:pt x="34" y="69"/>
                  </a:lnTo>
                  <a:lnTo>
                    <a:pt x="47" y="51"/>
                  </a:lnTo>
                  <a:lnTo>
                    <a:pt x="62" y="37"/>
                  </a:lnTo>
                  <a:lnTo>
                    <a:pt x="78" y="25"/>
                  </a:lnTo>
                  <a:lnTo>
                    <a:pt x="95" y="16"/>
                  </a:lnTo>
                  <a:lnTo>
                    <a:pt x="110" y="10"/>
                  </a:lnTo>
                  <a:lnTo>
                    <a:pt x="126" y="6"/>
                  </a:lnTo>
                  <a:lnTo>
                    <a:pt x="140" y="2"/>
                  </a:lnTo>
                  <a:lnTo>
                    <a:pt x="154" y="1"/>
                  </a:lnTo>
                  <a:lnTo>
                    <a:pt x="163" y="0"/>
                  </a:lnTo>
                  <a:lnTo>
                    <a:pt x="172" y="0"/>
                  </a:lnTo>
                  <a:close/>
                </a:path>
              </a:pathLst>
            </a:custGeom>
            <a:grp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9" name="Freeform 607"/>
            <p:cNvSpPr/>
            <p:nvPr/>
          </p:nvSpPr>
          <p:spPr>
            <a:xfrm>
              <a:off x="8469360" y="2845080"/>
              <a:ext cx="61200" cy="34920"/>
            </a:xfrm>
            <a:custGeom>
              <a:avLst/>
              <a:gdLst/>
              <a:ahLst/>
              <a:cxnLst/>
              <a:rect l="l" t="t" r="r" b="b"/>
              <a:pathLst>
                <a:path w="744" h="427">
                  <a:moveTo>
                    <a:pt x="241" y="0"/>
                  </a:moveTo>
                  <a:lnTo>
                    <a:pt x="310" y="223"/>
                  </a:lnTo>
                  <a:lnTo>
                    <a:pt x="351" y="105"/>
                  </a:lnTo>
                  <a:lnTo>
                    <a:pt x="337" y="84"/>
                  </a:lnTo>
                  <a:lnTo>
                    <a:pt x="328" y="66"/>
                  </a:lnTo>
                  <a:lnTo>
                    <a:pt x="322" y="50"/>
                  </a:lnTo>
                  <a:lnTo>
                    <a:pt x="321" y="37"/>
                  </a:lnTo>
                  <a:lnTo>
                    <a:pt x="322" y="27"/>
                  </a:lnTo>
                  <a:lnTo>
                    <a:pt x="326" y="19"/>
                  </a:lnTo>
                  <a:lnTo>
                    <a:pt x="332" y="12"/>
                  </a:lnTo>
                  <a:lnTo>
                    <a:pt x="338" y="7"/>
                  </a:lnTo>
                  <a:lnTo>
                    <a:pt x="345" y="4"/>
                  </a:lnTo>
                  <a:lnTo>
                    <a:pt x="354" y="2"/>
                  </a:lnTo>
                  <a:lnTo>
                    <a:pt x="360" y="1"/>
                  </a:lnTo>
                  <a:lnTo>
                    <a:pt x="366" y="0"/>
                  </a:lnTo>
                  <a:lnTo>
                    <a:pt x="370" y="0"/>
                  </a:lnTo>
                  <a:lnTo>
                    <a:pt x="372" y="0"/>
                  </a:lnTo>
                  <a:lnTo>
                    <a:pt x="376" y="0"/>
                  </a:lnTo>
                  <a:lnTo>
                    <a:pt x="381" y="1"/>
                  </a:lnTo>
                  <a:lnTo>
                    <a:pt x="388" y="2"/>
                  </a:lnTo>
                  <a:lnTo>
                    <a:pt x="397" y="4"/>
                  </a:lnTo>
                  <a:lnTo>
                    <a:pt x="404" y="7"/>
                  </a:lnTo>
                  <a:lnTo>
                    <a:pt x="410" y="12"/>
                  </a:lnTo>
                  <a:lnTo>
                    <a:pt x="416" y="19"/>
                  </a:lnTo>
                  <a:lnTo>
                    <a:pt x="420" y="27"/>
                  </a:lnTo>
                  <a:lnTo>
                    <a:pt x="421" y="37"/>
                  </a:lnTo>
                  <a:lnTo>
                    <a:pt x="420" y="50"/>
                  </a:lnTo>
                  <a:lnTo>
                    <a:pt x="414" y="66"/>
                  </a:lnTo>
                  <a:lnTo>
                    <a:pt x="404" y="84"/>
                  </a:lnTo>
                  <a:lnTo>
                    <a:pt x="391" y="105"/>
                  </a:lnTo>
                  <a:lnTo>
                    <a:pt x="432" y="223"/>
                  </a:lnTo>
                  <a:lnTo>
                    <a:pt x="501" y="0"/>
                  </a:lnTo>
                  <a:lnTo>
                    <a:pt x="504" y="1"/>
                  </a:lnTo>
                  <a:lnTo>
                    <a:pt x="511" y="4"/>
                  </a:lnTo>
                  <a:lnTo>
                    <a:pt x="523" y="10"/>
                  </a:lnTo>
                  <a:lnTo>
                    <a:pt x="537" y="19"/>
                  </a:lnTo>
                  <a:lnTo>
                    <a:pt x="555" y="27"/>
                  </a:lnTo>
                  <a:lnTo>
                    <a:pt x="576" y="38"/>
                  </a:lnTo>
                  <a:lnTo>
                    <a:pt x="598" y="51"/>
                  </a:lnTo>
                  <a:lnTo>
                    <a:pt x="621" y="64"/>
                  </a:lnTo>
                  <a:lnTo>
                    <a:pt x="645" y="78"/>
                  </a:lnTo>
                  <a:lnTo>
                    <a:pt x="669" y="93"/>
                  </a:lnTo>
                  <a:lnTo>
                    <a:pt x="696" y="112"/>
                  </a:lnTo>
                  <a:lnTo>
                    <a:pt x="714" y="132"/>
                  </a:lnTo>
                  <a:lnTo>
                    <a:pt x="727" y="153"/>
                  </a:lnTo>
                  <a:lnTo>
                    <a:pt x="736" y="176"/>
                  </a:lnTo>
                  <a:lnTo>
                    <a:pt x="741" y="201"/>
                  </a:lnTo>
                  <a:lnTo>
                    <a:pt x="744" y="229"/>
                  </a:lnTo>
                  <a:lnTo>
                    <a:pt x="744" y="427"/>
                  </a:lnTo>
                  <a:lnTo>
                    <a:pt x="0" y="427"/>
                  </a:lnTo>
                  <a:lnTo>
                    <a:pt x="0" y="229"/>
                  </a:lnTo>
                  <a:lnTo>
                    <a:pt x="2" y="201"/>
                  </a:lnTo>
                  <a:lnTo>
                    <a:pt x="7" y="176"/>
                  </a:lnTo>
                  <a:lnTo>
                    <a:pt x="14" y="153"/>
                  </a:lnTo>
                  <a:lnTo>
                    <a:pt x="27" y="132"/>
                  </a:lnTo>
                  <a:lnTo>
                    <a:pt x="46" y="111"/>
                  </a:lnTo>
                  <a:lnTo>
                    <a:pt x="73" y="93"/>
                  </a:lnTo>
                  <a:lnTo>
                    <a:pt x="97" y="78"/>
                  </a:lnTo>
                  <a:lnTo>
                    <a:pt x="121" y="64"/>
                  </a:lnTo>
                  <a:lnTo>
                    <a:pt x="144" y="51"/>
                  </a:lnTo>
                  <a:lnTo>
                    <a:pt x="165" y="38"/>
                  </a:lnTo>
                  <a:lnTo>
                    <a:pt x="186" y="27"/>
                  </a:lnTo>
                  <a:lnTo>
                    <a:pt x="204" y="19"/>
                  </a:lnTo>
                  <a:lnTo>
                    <a:pt x="219" y="10"/>
                  </a:lnTo>
                  <a:lnTo>
                    <a:pt x="230" y="4"/>
                  </a:lnTo>
                  <a:lnTo>
                    <a:pt x="237" y="1"/>
                  </a:lnTo>
                  <a:lnTo>
                    <a:pt x="241" y="0"/>
                  </a:lnTo>
                  <a:close/>
                </a:path>
              </a:pathLst>
            </a:custGeom>
            <a:grp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0" name="Freeform 608"/>
            <p:cNvSpPr/>
            <p:nvPr/>
          </p:nvSpPr>
          <p:spPr>
            <a:xfrm>
              <a:off x="8617680" y="2804400"/>
              <a:ext cx="28440" cy="36720"/>
            </a:xfrm>
            <a:custGeom>
              <a:avLst/>
              <a:gdLst/>
              <a:ahLst/>
              <a:cxnLst/>
              <a:rect l="l" t="t" r="r" b="b"/>
              <a:pathLst>
                <a:path w="352" h="452">
                  <a:moveTo>
                    <a:pt x="171" y="0"/>
                  </a:moveTo>
                  <a:lnTo>
                    <a:pt x="176" y="0"/>
                  </a:lnTo>
                  <a:lnTo>
                    <a:pt x="180" y="0"/>
                  </a:lnTo>
                  <a:lnTo>
                    <a:pt x="188" y="0"/>
                  </a:lnTo>
                  <a:lnTo>
                    <a:pt x="198" y="1"/>
                  </a:lnTo>
                  <a:lnTo>
                    <a:pt x="212" y="2"/>
                  </a:lnTo>
                  <a:lnTo>
                    <a:pt x="226" y="6"/>
                  </a:lnTo>
                  <a:lnTo>
                    <a:pt x="242" y="10"/>
                  </a:lnTo>
                  <a:lnTo>
                    <a:pt x="257" y="16"/>
                  </a:lnTo>
                  <a:lnTo>
                    <a:pt x="274" y="26"/>
                  </a:lnTo>
                  <a:lnTo>
                    <a:pt x="290" y="37"/>
                  </a:lnTo>
                  <a:lnTo>
                    <a:pt x="305" y="51"/>
                  </a:lnTo>
                  <a:lnTo>
                    <a:pt x="318" y="69"/>
                  </a:lnTo>
                  <a:lnTo>
                    <a:pt x="330" y="91"/>
                  </a:lnTo>
                  <a:lnTo>
                    <a:pt x="340" y="116"/>
                  </a:lnTo>
                  <a:lnTo>
                    <a:pt x="347" y="145"/>
                  </a:lnTo>
                  <a:lnTo>
                    <a:pt x="351" y="178"/>
                  </a:lnTo>
                  <a:lnTo>
                    <a:pt x="351" y="181"/>
                  </a:lnTo>
                  <a:lnTo>
                    <a:pt x="351" y="188"/>
                  </a:lnTo>
                  <a:lnTo>
                    <a:pt x="352" y="199"/>
                  </a:lnTo>
                  <a:lnTo>
                    <a:pt x="352" y="213"/>
                  </a:lnTo>
                  <a:lnTo>
                    <a:pt x="352" y="230"/>
                  </a:lnTo>
                  <a:lnTo>
                    <a:pt x="351" y="249"/>
                  </a:lnTo>
                  <a:lnTo>
                    <a:pt x="348" y="270"/>
                  </a:lnTo>
                  <a:lnTo>
                    <a:pt x="345" y="291"/>
                  </a:lnTo>
                  <a:lnTo>
                    <a:pt x="340" y="314"/>
                  </a:lnTo>
                  <a:lnTo>
                    <a:pt x="333" y="337"/>
                  </a:lnTo>
                  <a:lnTo>
                    <a:pt x="324" y="358"/>
                  </a:lnTo>
                  <a:lnTo>
                    <a:pt x="312" y="380"/>
                  </a:lnTo>
                  <a:lnTo>
                    <a:pt x="298" y="399"/>
                  </a:lnTo>
                  <a:lnTo>
                    <a:pt x="281" y="416"/>
                  </a:lnTo>
                  <a:lnTo>
                    <a:pt x="261" y="430"/>
                  </a:lnTo>
                  <a:lnTo>
                    <a:pt x="237" y="441"/>
                  </a:lnTo>
                  <a:lnTo>
                    <a:pt x="209" y="448"/>
                  </a:lnTo>
                  <a:lnTo>
                    <a:pt x="177" y="452"/>
                  </a:lnTo>
                  <a:lnTo>
                    <a:pt x="176" y="452"/>
                  </a:lnTo>
                  <a:lnTo>
                    <a:pt x="144" y="448"/>
                  </a:lnTo>
                  <a:lnTo>
                    <a:pt x="116" y="441"/>
                  </a:lnTo>
                  <a:lnTo>
                    <a:pt x="93" y="430"/>
                  </a:lnTo>
                  <a:lnTo>
                    <a:pt x="72" y="416"/>
                  </a:lnTo>
                  <a:lnTo>
                    <a:pt x="54" y="399"/>
                  </a:lnTo>
                  <a:lnTo>
                    <a:pt x="40" y="380"/>
                  </a:lnTo>
                  <a:lnTo>
                    <a:pt x="29" y="358"/>
                  </a:lnTo>
                  <a:lnTo>
                    <a:pt x="20" y="337"/>
                  </a:lnTo>
                  <a:lnTo>
                    <a:pt x="12" y="314"/>
                  </a:lnTo>
                  <a:lnTo>
                    <a:pt x="8" y="291"/>
                  </a:lnTo>
                  <a:lnTo>
                    <a:pt x="4" y="270"/>
                  </a:lnTo>
                  <a:lnTo>
                    <a:pt x="2" y="249"/>
                  </a:lnTo>
                  <a:lnTo>
                    <a:pt x="0" y="230"/>
                  </a:lnTo>
                  <a:lnTo>
                    <a:pt x="0" y="213"/>
                  </a:lnTo>
                  <a:lnTo>
                    <a:pt x="0" y="199"/>
                  </a:lnTo>
                  <a:lnTo>
                    <a:pt x="0" y="188"/>
                  </a:lnTo>
                  <a:lnTo>
                    <a:pt x="0" y="181"/>
                  </a:lnTo>
                  <a:lnTo>
                    <a:pt x="0" y="178"/>
                  </a:lnTo>
                  <a:lnTo>
                    <a:pt x="4" y="145"/>
                  </a:lnTo>
                  <a:lnTo>
                    <a:pt x="11" y="115"/>
                  </a:lnTo>
                  <a:lnTo>
                    <a:pt x="21" y="90"/>
                  </a:lnTo>
                  <a:lnTo>
                    <a:pt x="33" y="69"/>
                  </a:lnTo>
                  <a:lnTo>
                    <a:pt x="46" y="51"/>
                  </a:lnTo>
                  <a:lnTo>
                    <a:pt x="62" y="37"/>
                  </a:lnTo>
                  <a:lnTo>
                    <a:pt x="77" y="25"/>
                  </a:lnTo>
                  <a:lnTo>
                    <a:pt x="94" y="16"/>
                  </a:lnTo>
                  <a:lnTo>
                    <a:pt x="110" y="10"/>
                  </a:lnTo>
                  <a:lnTo>
                    <a:pt x="125" y="6"/>
                  </a:lnTo>
                  <a:lnTo>
                    <a:pt x="140" y="2"/>
                  </a:lnTo>
                  <a:lnTo>
                    <a:pt x="153" y="1"/>
                  </a:lnTo>
                  <a:lnTo>
                    <a:pt x="162" y="0"/>
                  </a:lnTo>
                  <a:lnTo>
                    <a:pt x="171" y="0"/>
                  </a:lnTo>
                  <a:close/>
                </a:path>
              </a:pathLst>
            </a:custGeom>
            <a:grp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1" name="Freeform 609"/>
            <p:cNvSpPr/>
            <p:nvPr/>
          </p:nvSpPr>
          <p:spPr>
            <a:xfrm>
              <a:off x="8601480" y="2845080"/>
              <a:ext cx="61200" cy="34920"/>
            </a:xfrm>
            <a:custGeom>
              <a:avLst/>
              <a:gdLst/>
              <a:ahLst/>
              <a:cxnLst/>
              <a:rect l="l" t="t" r="r" b="b"/>
              <a:pathLst>
                <a:path w="744" h="427">
                  <a:moveTo>
                    <a:pt x="240" y="0"/>
                  </a:moveTo>
                  <a:lnTo>
                    <a:pt x="311" y="223"/>
                  </a:lnTo>
                  <a:lnTo>
                    <a:pt x="352" y="105"/>
                  </a:lnTo>
                  <a:lnTo>
                    <a:pt x="337" y="84"/>
                  </a:lnTo>
                  <a:lnTo>
                    <a:pt x="328" y="66"/>
                  </a:lnTo>
                  <a:lnTo>
                    <a:pt x="323" y="50"/>
                  </a:lnTo>
                  <a:lnTo>
                    <a:pt x="322" y="37"/>
                  </a:lnTo>
                  <a:lnTo>
                    <a:pt x="323" y="27"/>
                  </a:lnTo>
                  <a:lnTo>
                    <a:pt x="326" y="19"/>
                  </a:lnTo>
                  <a:lnTo>
                    <a:pt x="331" y="12"/>
                  </a:lnTo>
                  <a:lnTo>
                    <a:pt x="338" y="7"/>
                  </a:lnTo>
                  <a:lnTo>
                    <a:pt x="346" y="4"/>
                  </a:lnTo>
                  <a:lnTo>
                    <a:pt x="353" y="2"/>
                  </a:lnTo>
                  <a:lnTo>
                    <a:pt x="360" y="1"/>
                  </a:lnTo>
                  <a:lnTo>
                    <a:pt x="366" y="0"/>
                  </a:lnTo>
                  <a:lnTo>
                    <a:pt x="371" y="0"/>
                  </a:lnTo>
                  <a:lnTo>
                    <a:pt x="372" y="0"/>
                  </a:lnTo>
                  <a:lnTo>
                    <a:pt x="376" y="0"/>
                  </a:lnTo>
                  <a:lnTo>
                    <a:pt x="382" y="1"/>
                  </a:lnTo>
                  <a:lnTo>
                    <a:pt x="389" y="2"/>
                  </a:lnTo>
                  <a:lnTo>
                    <a:pt x="396" y="4"/>
                  </a:lnTo>
                  <a:lnTo>
                    <a:pt x="403" y="7"/>
                  </a:lnTo>
                  <a:lnTo>
                    <a:pt x="410" y="12"/>
                  </a:lnTo>
                  <a:lnTo>
                    <a:pt x="416" y="19"/>
                  </a:lnTo>
                  <a:lnTo>
                    <a:pt x="420" y="27"/>
                  </a:lnTo>
                  <a:lnTo>
                    <a:pt x="421" y="37"/>
                  </a:lnTo>
                  <a:lnTo>
                    <a:pt x="419" y="50"/>
                  </a:lnTo>
                  <a:lnTo>
                    <a:pt x="414" y="66"/>
                  </a:lnTo>
                  <a:lnTo>
                    <a:pt x="404" y="84"/>
                  </a:lnTo>
                  <a:lnTo>
                    <a:pt x="390" y="105"/>
                  </a:lnTo>
                  <a:lnTo>
                    <a:pt x="432" y="223"/>
                  </a:lnTo>
                  <a:lnTo>
                    <a:pt x="502" y="0"/>
                  </a:lnTo>
                  <a:lnTo>
                    <a:pt x="504" y="1"/>
                  </a:lnTo>
                  <a:lnTo>
                    <a:pt x="511" y="4"/>
                  </a:lnTo>
                  <a:lnTo>
                    <a:pt x="523" y="10"/>
                  </a:lnTo>
                  <a:lnTo>
                    <a:pt x="538" y="19"/>
                  </a:lnTo>
                  <a:lnTo>
                    <a:pt x="556" y="27"/>
                  </a:lnTo>
                  <a:lnTo>
                    <a:pt x="576" y="38"/>
                  </a:lnTo>
                  <a:lnTo>
                    <a:pt x="599" y="51"/>
                  </a:lnTo>
                  <a:lnTo>
                    <a:pt x="622" y="64"/>
                  </a:lnTo>
                  <a:lnTo>
                    <a:pt x="646" y="78"/>
                  </a:lnTo>
                  <a:lnTo>
                    <a:pt x="670" y="93"/>
                  </a:lnTo>
                  <a:lnTo>
                    <a:pt x="695" y="112"/>
                  </a:lnTo>
                  <a:lnTo>
                    <a:pt x="714" y="132"/>
                  </a:lnTo>
                  <a:lnTo>
                    <a:pt x="727" y="153"/>
                  </a:lnTo>
                  <a:lnTo>
                    <a:pt x="736" y="176"/>
                  </a:lnTo>
                  <a:lnTo>
                    <a:pt x="740" y="201"/>
                  </a:lnTo>
                  <a:lnTo>
                    <a:pt x="744" y="229"/>
                  </a:lnTo>
                  <a:lnTo>
                    <a:pt x="744" y="427"/>
                  </a:lnTo>
                  <a:lnTo>
                    <a:pt x="0" y="427"/>
                  </a:lnTo>
                  <a:lnTo>
                    <a:pt x="0" y="229"/>
                  </a:lnTo>
                  <a:lnTo>
                    <a:pt x="2" y="201"/>
                  </a:lnTo>
                  <a:lnTo>
                    <a:pt x="6" y="176"/>
                  </a:lnTo>
                  <a:lnTo>
                    <a:pt x="14" y="153"/>
                  </a:lnTo>
                  <a:lnTo>
                    <a:pt x="28" y="132"/>
                  </a:lnTo>
                  <a:lnTo>
                    <a:pt x="47" y="111"/>
                  </a:lnTo>
                  <a:lnTo>
                    <a:pt x="73" y="93"/>
                  </a:lnTo>
                  <a:lnTo>
                    <a:pt x="97" y="78"/>
                  </a:lnTo>
                  <a:lnTo>
                    <a:pt x="120" y="64"/>
                  </a:lnTo>
                  <a:lnTo>
                    <a:pt x="144" y="51"/>
                  </a:lnTo>
                  <a:lnTo>
                    <a:pt x="166" y="38"/>
                  </a:lnTo>
                  <a:lnTo>
                    <a:pt x="186" y="27"/>
                  </a:lnTo>
                  <a:lnTo>
                    <a:pt x="204" y="19"/>
                  </a:lnTo>
                  <a:lnTo>
                    <a:pt x="220" y="10"/>
                  </a:lnTo>
                  <a:lnTo>
                    <a:pt x="230" y="4"/>
                  </a:lnTo>
                  <a:lnTo>
                    <a:pt x="238" y="1"/>
                  </a:lnTo>
                  <a:lnTo>
                    <a:pt x="240" y="0"/>
                  </a:lnTo>
                  <a:close/>
                </a:path>
              </a:pathLst>
            </a:custGeom>
            <a:grp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2" name="Freeform 610"/>
            <p:cNvSpPr/>
            <p:nvPr/>
          </p:nvSpPr>
          <p:spPr>
            <a:xfrm>
              <a:off x="8603280" y="2893680"/>
              <a:ext cx="58320" cy="54000"/>
            </a:xfrm>
            <a:custGeom>
              <a:avLst/>
              <a:gdLst/>
              <a:ahLst/>
              <a:cxnLst/>
              <a:rect l="l" t="t" r="r" b="b"/>
              <a:pathLst>
                <a:path w="710" h="660">
                  <a:moveTo>
                    <a:pt x="355" y="0"/>
                  </a:moveTo>
                  <a:lnTo>
                    <a:pt x="372" y="4"/>
                  </a:lnTo>
                  <a:lnTo>
                    <a:pt x="385" y="12"/>
                  </a:lnTo>
                  <a:lnTo>
                    <a:pt x="395" y="26"/>
                  </a:lnTo>
                  <a:lnTo>
                    <a:pt x="397" y="43"/>
                  </a:lnTo>
                  <a:lnTo>
                    <a:pt x="397" y="391"/>
                  </a:lnTo>
                  <a:lnTo>
                    <a:pt x="690" y="581"/>
                  </a:lnTo>
                  <a:lnTo>
                    <a:pt x="701" y="590"/>
                  </a:lnTo>
                  <a:lnTo>
                    <a:pt x="707" y="601"/>
                  </a:lnTo>
                  <a:lnTo>
                    <a:pt x="710" y="614"/>
                  </a:lnTo>
                  <a:lnTo>
                    <a:pt x="709" y="628"/>
                  </a:lnTo>
                  <a:lnTo>
                    <a:pt x="703" y="640"/>
                  </a:lnTo>
                  <a:lnTo>
                    <a:pt x="693" y="650"/>
                  </a:lnTo>
                  <a:lnTo>
                    <a:pt x="680" y="658"/>
                  </a:lnTo>
                  <a:lnTo>
                    <a:pt x="667" y="660"/>
                  </a:lnTo>
                  <a:lnTo>
                    <a:pt x="655" y="658"/>
                  </a:lnTo>
                  <a:lnTo>
                    <a:pt x="643" y="653"/>
                  </a:lnTo>
                  <a:lnTo>
                    <a:pt x="355" y="466"/>
                  </a:lnTo>
                  <a:lnTo>
                    <a:pt x="66" y="653"/>
                  </a:lnTo>
                  <a:lnTo>
                    <a:pt x="55" y="658"/>
                  </a:lnTo>
                  <a:lnTo>
                    <a:pt x="43" y="660"/>
                  </a:lnTo>
                  <a:lnTo>
                    <a:pt x="29" y="658"/>
                  </a:lnTo>
                  <a:lnTo>
                    <a:pt x="17" y="650"/>
                  </a:lnTo>
                  <a:lnTo>
                    <a:pt x="7" y="640"/>
                  </a:lnTo>
                  <a:lnTo>
                    <a:pt x="1" y="628"/>
                  </a:lnTo>
                  <a:lnTo>
                    <a:pt x="0" y="614"/>
                  </a:lnTo>
                  <a:lnTo>
                    <a:pt x="2" y="601"/>
                  </a:lnTo>
                  <a:lnTo>
                    <a:pt x="9" y="589"/>
                  </a:lnTo>
                  <a:lnTo>
                    <a:pt x="19" y="581"/>
                  </a:lnTo>
                  <a:lnTo>
                    <a:pt x="312" y="391"/>
                  </a:lnTo>
                  <a:lnTo>
                    <a:pt x="312" y="43"/>
                  </a:lnTo>
                  <a:lnTo>
                    <a:pt x="315" y="26"/>
                  </a:lnTo>
                  <a:lnTo>
                    <a:pt x="325" y="13"/>
                  </a:lnTo>
                  <a:lnTo>
                    <a:pt x="338" y="4"/>
                  </a:lnTo>
                  <a:lnTo>
                    <a:pt x="355" y="0"/>
                  </a:lnTo>
                  <a:close/>
                </a:path>
              </a:pathLst>
            </a:custGeom>
            <a:grp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3" name="Freeform 611"/>
            <p:cNvSpPr/>
            <p:nvPr/>
          </p:nvSpPr>
          <p:spPr>
            <a:xfrm>
              <a:off x="8551800" y="2902680"/>
              <a:ext cx="28440" cy="37080"/>
            </a:xfrm>
            <a:custGeom>
              <a:avLst/>
              <a:gdLst/>
              <a:ahLst/>
              <a:cxnLst/>
              <a:rect l="l" t="t" r="r" b="b"/>
              <a:pathLst>
                <a:path w="352" h="453">
                  <a:moveTo>
                    <a:pt x="171" y="0"/>
                  </a:moveTo>
                  <a:lnTo>
                    <a:pt x="176" y="0"/>
                  </a:lnTo>
                  <a:lnTo>
                    <a:pt x="181" y="0"/>
                  </a:lnTo>
                  <a:lnTo>
                    <a:pt x="189" y="1"/>
                  </a:lnTo>
                  <a:lnTo>
                    <a:pt x="200" y="1"/>
                  </a:lnTo>
                  <a:lnTo>
                    <a:pt x="212" y="4"/>
                  </a:lnTo>
                  <a:lnTo>
                    <a:pt x="226" y="6"/>
                  </a:lnTo>
                  <a:lnTo>
                    <a:pt x="242" y="11"/>
                  </a:lnTo>
                  <a:lnTo>
                    <a:pt x="258" y="18"/>
                  </a:lnTo>
                  <a:lnTo>
                    <a:pt x="274" y="27"/>
                  </a:lnTo>
                  <a:lnTo>
                    <a:pt x="290" y="39"/>
                  </a:lnTo>
                  <a:lnTo>
                    <a:pt x="306" y="53"/>
                  </a:lnTo>
                  <a:lnTo>
                    <a:pt x="319" y="71"/>
                  </a:lnTo>
                  <a:lnTo>
                    <a:pt x="331" y="91"/>
                  </a:lnTo>
                  <a:lnTo>
                    <a:pt x="340" y="117"/>
                  </a:lnTo>
                  <a:lnTo>
                    <a:pt x="348" y="145"/>
                  </a:lnTo>
                  <a:lnTo>
                    <a:pt x="351" y="180"/>
                  </a:lnTo>
                  <a:lnTo>
                    <a:pt x="351" y="183"/>
                  </a:lnTo>
                  <a:lnTo>
                    <a:pt x="352" y="189"/>
                  </a:lnTo>
                  <a:lnTo>
                    <a:pt x="352" y="199"/>
                  </a:lnTo>
                  <a:lnTo>
                    <a:pt x="352" y="214"/>
                  </a:lnTo>
                  <a:lnTo>
                    <a:pt x="352" y="231"/>
                  </a:lnTo>
                  <a:lnTo>
                    <a:pt x="351" y="250"/>
                  </a:lnTo>
                  <a:lnTo>
                    <a:pt x="349" y="271"/>
                  </a:lnTo>
                  <a:lnTo>
                    <a:pt x="345" y="293"/>
                  </a:lnTo>
                  <a:lnTo>
                    <a:pt x="340" y="316"/>
                  </a:lnTo>
                  <a:lnTo>
                    <a:pt x="333" y="339"/>
                  </a:lnTo>
                  <a:lnTo>
                    <a:pt x="325" y="360"/>
                  </a:lnTo>
                  <a:lnTo>
                    <a:pt x="313" y="381"/>
                  </a:lnTo>
                  <a:lnTo>
                    <a:pt x="298" y="400"/>
                  </a:lnTo>
                  <a:lnTo>
                    <a:pt x="282" y="418"/>
                  </a:lnTo>
                  <a:lnTo>
                    <a:pt x="261" y="432"/>
                  </a:lnTo>
                  <a:lnTo>
                    <a:pt x="237" y="443"/>
                  </a:lnTo>
                  <a:lnTo>
                    <a:pt x="210" y="450"/>
                  </a:lnTo>
                  <a:lnTo>
                    <a:pt x="177" y="453"/>
                  </a:lnTo>
                  <a:lnTo>
                    <a:pt x="175" y="453"/>
                  </a:lnTo>
                  <a:lnTo>
                    <a:pt x="142" y="450"/>
                  </a:lnTo>
                  <a:lnTo>
                    <a:pt x="115" y="443"/>
                  </a:lnTo>
                  <a:lnTo>
                    <a:pt x="91" y="432"/>
                  </a:lnTo>
                  <a:lnTo>
                    <a:pt x="70" y="418"/>
                  </a:lnTo>
                  <a:lnTo>
                    <a:pt x="54" y="400"/>
                  </a:lnTo>
                  <a:lnTo>
                    <a:pt x="39" y="381"/>
                  </a:lnTo>
                  <a:lnTo>
                    <a:pt x="27" y="360"/>
                  </a:lnTo>
                  <a:lnTo>
                    <a:pt x="19" y="339"/>
                  </a:lnTo>
                  <a:lnTo>
                    <a:pt x="12" y="316"/>
                  </a:lnTo>
                  <a:lnTo>
                    <a:pt x="7" y="293"/>
                  </a:lnTo>
                  <a:lnTo>
                    <a:pt x="3" y="271"/>
                  </a:lnTo>
                  <a:lnTo>
                    <a:pt x="1" y="250"/>
                  </a:lnTo>
                  <a:lnTo>
                    <a:pt x="0" y="231"/>
                  </a:lnTo>
                  <a:lnTo>
                    <a:pt x="0" y="214"/>
                  </a:lnTo>
                  <a:lnTo>
                    <a:pt x="0" y="199"/>
                  </a:lnTo>
                  <a:lnTo>
                    <a:pt x="1" y="189"/>
                  </a:lnTo>
                  <a:lnTo>
                    <a:pt x="1" y="183"/>
                  </a:lnTo>
                  <a:lnTo>
                    <a:pt x="1" y="180"/>
                  </a:lnTo>
                  <a:lnTo>
                    <a:pt x="4" y="145"/>
                  </a:lnTo>
                  <a:lnTo>
                    <a:pt x="12" y="117"/>
                  </a:lnTo>
                  <a:lnTo>
                    <a:pt x="21" y="91"/>
                  </a:lnTo>
                  <a:lnTo>
                    <a:pt x="33" y="70"/>
                  </a:lnTo>
                  <a:lnTo>
                    <a:pt x="48" y="53"/>
                  </a:lnTo>
                  <a:lnTo>
                    <a:pt x="62" y="39"/>
                  </a:lnTo>
                  <a:lnTo>
                    <a:pt x="79" y="27"/>
                  </a:lnTo>
                  <a:lnTo>
                    <a:pt x="94" y="18"/>
                  </a:lnTo>
                  <a:lnTo>
                    <a:pt x="111" y="11"/>
                  </a:lnTo>
                  <a:lnTo>
                    <a:pt x="127" y="6"/>
                  </a:lnTo>
                  <a:lnTo>
                    <a:pt x="141" y="4"/>
                  </a:lnTo>
                  <a:lnTo>
                    <a:pt x="153" y="1"/>
                  </a:lnTo>
                  <a:lnTo>
                    <a:pt x="164" y="1"/>
                  </a:lnTo>
                  <a:lnTo>
                    <a:pt x="171" y="0"/>
                  </a:lnTo>
                  <a:close/>
                </a:path>
              </a:pathLst>
            </a:custGeom>
            <a:grp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4" name="Freeform 612"/>
            <p:cNvSpPr/>
            <p:nvPr/>
          </p:nvSpPr>
          <p:spPr>
            <a:xfrm>
              <a:off x="8535600" y="2944080"/>
              <a:ext cx="60480" cy="34560"/>
            </a:xfrm>
            <a:custGeom>
              <a:avLst/>
              <a:gdLst/>
              <a:ahLst/>
              <a:cxnLst/>
              <a:rect l="l" t="t" r="r" b="b"/>
              <a:pathLst>
                <a:path w="743" h="426">
                  <a:moveTo>
                    <a:pt x="240" y="0"/>
                  </a:moveTo>
                  <a:lnTo>
                    <a:pt x="310" y="222"/>
                  </a:lnTo>
                  <a:lnTo>
                    <a:pt x="352" y="106"/>
                  </a:lnTo>
                  <a:lnTo>
                    <a:pt x="338" y="84"/>
                  </a:lnTo>
                  <a:lnTo>
                    <a:pt x="328" y="66"/>
                  </a:lnTo>
                  <a:lnTo>
                    <a:pt x="323" y="51"/>
                  </a:lnTo>
                  <a:lnTo>
                    <a:pt x="321" y="37"/>
                  </a:lnTo>
                  <a:lnTo>
                    <a:pt x="322" y="27"/>
                  </a:lnTo>
                  <a:lnTo>
                    <a:pt x="326" y="18"/>
                  </a:lnTo>
                  <a:lnTo>
                    <a:pt x="332" y="12"/>
                  </a:lnTo>
                  <a:lnTo>
                    <a:pt x="339" y="7"/>
                  </a:lnTo>
                  <a:lnTo>
                    <a:pt x="346" y="4"/>
                  </a:lnTo>
                  <a:lnTo>
                    <a:pt x="353" y="3"/>
                  </a:lnTo>
                  <a:lnTo>
                    <a:pt x="360" y="1"/>
                  </a:lnTo>
                  <a:lnTo>
                    <a:pt x="366" y="0"/>
                  </a:lnTo>
                  <a:lnTo>
                    <a:pt x="370" y="0"/>
                  </a:lnTo>
                  <a:lnTo>
                    <a:pt x="371" y="0"/>
                  </a:lnTo>
                  <a:lnTo>
                    <a:pt x="375" y="0"/>
                  </a:lnTo>
                  <a:lnTo>
                    <a:pt x="382" y="1"/>
                  </a:lnTo>
                  <a:lnTo>
                    <a:pt x="389" y="3"/>
                  </a:lnTo>
                  <a:lnTo>
                    <a:pt x="396" y="4"/>
                  </a:lnTo>
                  <a:lnTo>
                    <a:pt x="404" y="7"/>
                  </a:lnTo>
                  <a:lnTo>
                    <a:pt x="411" y="12"/>
                  </a:lnTo>
                  <a:lnTo>
                    <a:pt x="416" y="18"/>
                  </a:lnTo>
                  <a:lnTo>
                    <a:pt x="419" y="27"/>
                  </a:lnTo>
                  <a:lnTo>
                    <a:pt x="420" y="37"/>
                  </a:lnTo>
                  <a:lnTo>
                    <a:pt x="419" y="51"/>
                  </a:lnTo>
                  <a:lnTo>
                    <a:pt x="414" y="66"/>
                  </a:lnTo>
                  <a:lnTo>
                    <a:pt x="405" y="84"/>
                  </a:lnTo>
                  <a:lnTo>
                    <a:pt x="390" y="106"/>
                  </a:lnTo>
                  <a:lnTo>
                    <a:pt x="431" y="222"/>
                  </a:lnTo>
                  <a:lnTo>
                    <a:pt x="502" y="0"/>
                  </a:lnTo>
                  <a:lnTo>
                    <a:pt x="504" y="1"/>
                  </a:lnTo>
                  <a:lnTo>
                    <a:pt x="512" y="5"/>
                  </a:lnTo>
                  <a:lnTo>
                    <a:pt x="522" y="11"/>
                  </a:lnTo>
                  <a:lnTo>
                    <a:pt x="538" y="18"/>
                  </a:lnTo>
                  <a:lnTo>
                    <a:pt x="556" y="28"/>
                  </a:lnTo>
                  <a:lnTo>
                    <a:pt x="576" y="39"/>
                  </a:lnTo>
                  <a:lnTo>
                    <a:pt x="598" y="51"/>
                  </a:lnTo>
                  <a:lnTo>
                    <a:pt x="622" y="64"/>
                  </a:lnTo>
                  <a:lnTo>
                    <a:pt x="645" y="78"/>
                  </a:lnTo>
                  <a:lnTo>
                    <a:pt x="669" y="93"/>
                  </a:lnTo>
                  <a:lnTo>
                    <a:pt x="695" y="112"/>
                  </a:lnTo>
                  <a:lnTo>
                    <a:pt x="714" y="132"/>
                  </a:lnTo>
                  <a:lnTo>
                    <a:pt x="728" y="154"/>
                  </a:lnTo>
                  <a:lnTo>
                    <a:pt x="736" y="177"/>
                  </a:lnTo>
                  <a:lnTo>
                    <a:pt x="741" y="202"/>
                  </a:lnTo>
                  <a:lnTo>
                    <a:pt x="743" y="229"/>
                  </a:lnTo>
                  <a:lnTo>
                    <a:pt x="743" y="426"/>
                  </a:lnTo>
                  <a:lnTo>
                    <a:pt x="0" y="426"/>
                  </a:lnTo>
                  <a:lnTo>
                    <a:pt x="0" y="229"/>
                  </a:lnTo>
                  <a:lnTo>
                    <a:pt x="2" y="202"/>
                  </a:lnTo>
                  <a:lnTo>
                    <a:pt x="6" y="177"/>
                  </a:lnTo>
                  <a:lnTo>
                    <a:pt x="15" y="153"/>
                  </a:lnTo>
                  <a:lnTo>
                    <a:pt x="28" y="132"/>
                  </a:lnTo>
                  <a:lnTo>
                    <a:pt x="47" y="112"/>
                  </a:lnTo>
                  <a:lnTo>
                    <a:pt x="72" y="93"/>
                  </a:lnTo>
                  <a:lnTo>
                    <a:pt x="96" y="78"/>
                  </a:lnTo>
                  <a:lnTo>
                    <a:pt x="120" y="64"/>
                  </a:lnTo>
                  <a:lnTo>
                    <a:pt x="143" y="51"/>
                  </a:lnTo>
                  <a:lnTo>
                    <a:pt x="166" y="39"/>
                  </a:lnTo>
                  <a:lnTo>
                    <a:pt x="186" y="28"/>
                  </a:lnTo>
                  <a:lnTo>
                    <a:pt x="204" y="18"/>
                  </a:lnTo>
                  <a:lnTo>
                    <a:pt x="219" y="11"/>
                  </a:lnTo>
                  <a:lnTo>
                    <a:pt x="231" y="5"/>
                  </a:lnTo>
                  <a:lnTo>
                    <a:pt x="238" y="1"/>
                  </a:lnTo>
                  <a:lnTo>
                    <a:pt x="240" y="0"/>
                  </a:lnTo>
                  <a:close/>
                </a:path>
              </a:pathLst>
            </a:custGeom>
            <a:grp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5" name="Freeform 613"/>
            <p:cNvSpPr/>
            <p:nvPr/>
          </p:nvSpPr>
          <p:spPr>
            <a:xfrm>
              <a:off x="8683560" y="2902680"/>
              <a:ext cx="28800" cy="37080"/>
            </a:xfrm>
            <a:custGeom>
              <a:avLst/>
              <a:gdLst/>
              <a:ahLst/>
              <a:cxnLst/>
              <a:rect l="l" t="t" r="r" b="b"/>
              <a:pathLst>
                <a:path w="352" h="453">
                  <a:moveTo>
                    <a:pt x="170" y="0"/>
                  </a:moveTo>
                  <a:lnTo>
                    <a:pt x="175" y="0"/>
                  </a:lnTo>
                  <a:lnTo>
                    <a:pt x="180" y="0"/>
                  </a:lnTo>
                  <a:lnTo>
                    <a:pt x="188" y="1"/>
                  </a:lnTo>
                  <a:lnTo>
                    <a:pt x="199" y="1"/>
                  </a:lnTo>
                  <a:lnTo>
                    <a:pt x="211" y="4"/>
                  </a:lnTo>
                  <a:lnTo>
                    <a:pt x="226" y="6"/>
                  </a:lnTo>
                  <a:lnTo>
                    <a:pt x="241" y="11"/>
                  </a:lnTo>
                  <a:lnTo>
                    <a:pt x="258" y="18"/>
                  </a:lnTo>
                  <a:lnTo>
                    <a:pt x="274" y="27"/>
                  </a:lnTo>
                  <a:lnTo>
                    <a:pt x="289" y="39"/>
                  </a:lnTo>
                  <a:lnTo>
                    <a:pt x="305" y="53"/>
                  </a:lnTo>
                  <a:lnTo>
                    <a:pt x="319" y="71"/>
                  </a:lnTo>
                  <a:lnTo>
                    <a:pt x="331" y="91"/>
                  </a:lnTo>
                  <a:lnTo>
                    <a:pt x="341" y="117"/>
                  </a:lnTo>
                  <a:lnTo>
                    <a:pt x="347" y="145"/>
                  </a:lnTo>
                  <a:lnTo>
                    <a:pt x="350" y="180"/>
                  </a:lnTo>
                  <a:lnTo>
                    <a:pt x="350" y="183"/>
                  </a:lnTo>
                  <a:lnTo>
                    <a:pt x="352" y="189"/>
                  </a:lnTo>
                  <a:lnTo>
                    <a:pt x="352" y="199"/>
                  </a:lnTo>
                  <a:lnTo>
                    <a:pt x="352" y="214"/>
                  </a:lnTo>
                  <a:lnTo>
                    <a:pt x="352" y="231"/>
                  </a:lnTo>
                  <a:lnTo>
                    <a:pt x="350" y="250"/>
                  </a:lnTo>
                  <a:lnTo>
                    <a:pt x="348" y="271"/>
                  </a:lnTo>
                  <a:lnTo>
                    <a:pt x="346" y="293"/>
                  </a:lnTo>
                  <a:lnTo>
                    <a:pt x="340" y="316"/>
                  </a:lnTo>
                  <a:lnTo>
                    <a:pt x="332" y="339"/>
                  </a:lnTo>
                  <a:lnTo>
                    <a:pt x="324" y="360"/>
                  </a:lnTo>
                  <a:lnTo>
                    <a:pt x="312" y="381"/>
                  </a:lnTo>
                  <a:lnTo>
                    <a:pt x="298" y="400"/>
                  </a:lnTo>
                  <a:lnTo>
                    <a:pt x="281" y="418"/>
                  </a:lnTo>
                  <a:lnTo>
                    <a:pt x="260" y="432"/>
                  </a:lnTo>
                  <a:lnTo>
                    <a:pt x="236" y="443"/>
                  </a:lnTo>
                  <a:lnTo>
                    <a:pt x="209" y="450"/>
                  </a:lnTo>
                  <a:lnTo>
                    <a:pt x="178" y="453"/>
                  </a:lnTo>
                  <a:lnTo>
                    <a:pt x="175" y="453"/>
                  </a:lnTo>
                  <a:lnTo>
                    <a:pt x="144" y="450"/>
                  </a:lnTo>
                  <a:lnTo>
                    <a:pt x="116" y="443"/>
                  </a:lnTo>
                  <a:lnTo>
                    <a:pt x="92" y="432"/>
                  </a:lnTo>
                  <a:lnTo>
                    <a:pt x="72" y="418"/>
                  </a:lnTo>
                  <a:lnTo>
                    <a:pt x="55" y="400"/>
                  </a:lnTo>
                  <a:lnTo>
                    <a:pt x="41" y="381"/>
                  </a:lnTo>
                  <a:lnTo>
                    <a:pt x="29" y="360"/>
                  </a:lnTo>
                  <a:lnTo>
                    <a:pt x="20" y="339"/>
                  </a:lnTo>
                  <a:lnTo>
                    <a:pt x="13" y="316"/>
                  </a:lnTo>
                  <a:lnTo>
                    <a:pt x="7" y="293"/>
                  </a:lnTo>
                  <a:lnTo>
                    <a:pt x="4" y="271"/>
                  </a:lnTo>
                  <a:lnTo>
                    <a:pt x="1" y="250"/>
                  </a:lnTo>
                  <a:lnTo>
                    <a:pt x="0" y="231"/>
                  </a:lnTo>
                  <a:lnTo>
                    <a:pt x="0" y="214"/>
                  </a:lnTo>
                  <a:lnTo>
                    <a:pt x="0" y="199"/>
                  </a:lnTo>
                  <a:lnTo>
                    <a:pt x="0" y="189"/>
                  </a:lnTo>
                  <a:lnTo>
                    <a:pt x="1" y="183"/>
                  </a:lnTo>
                  <a:lnTo>
                    <a:pt x="0" y="180"/>
                  </a:lnTo>
                  <a:lnTo>
                    <a:pt x="4" y="145"/>
                  </a:lnTo>
                  <a:lnTo>
                    <a:pt x="11" y="117"/>
                  </a:lnTo>
                  <a:lnTo>
                    <a:pt x="20" y="91"/>
                  </a:lnTo>
                  <a:lnTo>
                    <a:pt x="32" y="70"/>
                  </a:lnTo>
                  <a:lnTo>
                    <a:pt x="47" y="53"/>
                  </a:lnTo>
                  <a:lnTo>
                    <a:pt x="62" y="39"/>
                  </a:lnTo>
                  <a:lnTo>
                    <a:pt x="78" y="27"/>
                  </a:lnTo>
                  <a:lnTo>
                    <a:pt x="94" y="18"/>
                  </a:lnTo>
                  <a:lnTo>
                    <a:pt x="110" y="11"/>
                  </a:lnTo>
                  <a:lnTo>
                    <a:pt x="126" y="6"/>
                  </a:lnTo>
                  <a:lnTo>
                    <a:pt x="140" y="4"/>
                  </a:lnTo>
                  <a:lnTo>
                    <a:pt x="152" y="1"/>
                  </a:lnTo>
                  <a:lnTo>
                    <a:pt x="163" y="1"/>
                  </a:lnTo>
                  <a:lnTo>
                    <a:pt x="170" y="0"/>
                  </a:lnTo>
                  <a:close/>
                </a:path>
              </a:pathLst>
            </a:custGeom>
            <a:grp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6" name="Freeform 614"/>
            <p:cNvSpPr/>
            <p:nvPr/>
          </p:nvSpPr>
          <p:spPr>
            <a:xfrm>
              <a:off x="8668080" y="2944080"/>
              <a:ext cx="60480" cy="34560"/>
            </a:xfrm>
            <a:custGeom>
              <a:avLst/>
              <a:gdLst/>
              <a:ahLst/>
              <a:cxnLst/>
              <a:rect l="l" t="t" r="r" b="b"/>
              <a:pathLst>
                <a:path w="743" h="426">
                  <a:moveTo>
                    <a:pt x="240" y="0"/>
                  </a:moveTo>
                  <a:lnTo>
                    <a:pt x="309" y="222"/>
                  </a:lnTo>
                  <a:lnTo>
                    <a:pt x="350" y="106"/>
                  </a:lnTo>
                  <a:lnTo>
                    <a:pt x="337" y="84"/>
                  </a:lnTo>
                  <a:lnTo>
                    <a:pt x="327" y="66"/>
                  </a:lnTo>
                  <a:lnTo>
                    <a:pt x="321" y="51"/>
                  </a:lnTo>
                  <a:lnTo>
                    <a:pt x="320" y="37"/>
                  </a:lnTo>
                  <a:lnTo>
                    <a:pt x="321" y="27"/>
                  </a:lnTo>
                  <a:lnTo>
                    <a:pt x="325" y="18"/>
                  </a:lnTo>
                  <a:lnTo>
                    <a:pt x="331" y="12"/>
                  </a:lnTo>
                  <a:lnTo>
                    <a:pt x="337" y="7"/>
                  </a:lnTo>
                  <a:lnTo>
                    <a:pt x="345" y="4"/>
                  </a:lnTo>
                  <a:lnTo>
                    <a:pt x="353" y="3"/>
                  </a:lnTo>
                  <a:lnTo>
                    <a:pt x="360" y="1"/>
                  </a:lnTo>
                  <a:lnTo>
                    <a:pt x="365" y="0"/>
                  </a:lnTo>
                  <a:lnTo>
                    <a:pt x="369" y="0"/>
                  </a:lnTo>
                  <a:lnTo>
                    <a:pt x="371" y="0"/>
                  </a:lnTo>
                  <a:lnTo>
                    <a:pt x="375" y="0"/>
                  </a:lnTo>
                  <a:lnTo>
                    <a:pt x="381" y="1"/>
                  </a:lnTo>
                  <a:lnTo>
                    <a:pt x="387" y="3"/>
                  </a:lnTo>
                  <a:lnTo>
                    <a:pt x="396" y="4"/>
                  </a:lnTo>
                  <a:lnTo>
                    <a:pt x="403" y="7"/>
                  </a:lnTo>
                  <a:lnTo>
                    <a:pt x="409" y="12"/>
                  </a:lnTo>
                  <a:lnTo>
                    <a:pt x="415" y="18"/>
                  </a:lnTo>
                  <a:lnTo>
                    <a:pt x="419" y="27"/>
                  </a:lnTo>
                  <a:lnTo>
                    <a:pt x="420" y="37"/>
                  </a:lnTo>
                  <a:lnTo>
                    <a:pt x="419" y="51"/>
                  </a:lnTo>
                  <a:lnTo>
                    <a:pt x="413" y="66"/>
                  </a:lnTo>
                  <a:lnTo>
                    <a:pt x="404" y="84"/>
                  </a:lnTo>
                  <a:lnTo>
                    <a:pt x="390" y="106"/>
                  </a:lnTo>
                  <a:lnTo>
                    <a:pt x="431" y="222"/>
                  </a:lnTo>
                  <a:lnTo>
                    <a:pt x="500" y="0"/>
                  </a:lnTo>
                  <a:lnTo>
                    <a:pt x="504" y="1"/>
                  </a:lnTo>
                  <a:lnTo>
                    <a:pt x="511" y="5"/>
                  </a:lnTo>
                  <a:lnTo>
                    <a:pt x="522" y="11"/>
                  </a:lnTo>
                  <a:lnTo>
                    <a:pt x="537" y="18"/>
                  </a:lnTo>
                  <a:lnTo>
                    <a:pt x="555" y="28"/>
                  </a:lnTo>
                  <a:lnTo>
                    <a:pt x="576" y="39"/>
                  </a:lnTo>
                  <a:lnTo>
                    <a:pt x="597" y="51"/>
                  </a:lnTo>
                  <a:lnTo>
                    <a:pt x="620" y="64"/>
                  </a:lnTo>
                  <a:lnTo>
                    <a:pt x="644" y="78"/>
                  </a:lnTo>
                  <a:lnTo>
                    <a:pt x="668" y="93"/>
                  </a:lnTo>
                  <a:lnTo>
                    <a:pt x="695" y="112"/>
                  </a:lnTo>
                  <a:lnTo>
                    <a:pt x="714" y="132"/>
                  </a:lnTo>
                  <a:lnTo>
                    <a:pt x="727" y="153"/>
                  </a:lnTo>
                  <a:lnTo>
                    <a:pt x="734" y="177"/>
                  </a:lnTo>
                  <a:lnTo>
                    <a:pt x="739" y="202"/>
                  </a:lnTo>
                  <a:lnTo>
                    <a:pt x="741" y="229"/>
                  </a:lnTo>
                  <a:lnTo>
                    <a:pt x="743" y="265"/>
                  </a:lnTo>
                  <a:lnTo>
                    <a:pt x="743" y="426"/>
                  </a:lnTo>
                  <a:lnTo>
                    <a:pt x="0" y="426"/>
                  </a:lnTo>
                  <a:lnTo>
                    <a:pt x="0" y="229"/>
                  </a:lnTo>
                  <a:lnTo>
                    <a:pt x="1" y="202"/>
                  </a:lnTo>
                  <a:lnTo>
                    <a:pt x="6" y="177"/>
                  </a:lnTo>
                  <a:lnTo>
                    <a:pt x="14" y="153"/>
                  </a:lnTo>
                  <a:lnTo>
                    <a:pt x="27" y="132"/>
                  </a:lnTo>
                  <a:lnTo>
                    <a:pt x="45" y="112"/>
                  </a:lnTo>
                  <a:lnTo>
                    <a:pt x="72" y="93"/>
                  </a:lnTo>
                  <a:lnTo>
                    <a:pt x="96" y="78"/>
                  </a:lnTo>
                  <a:lnTo>
                    <a:pt x="120" y="64"/>
                  </a:lnTo>
                  <a:lnTo>
                    <a:pt x="143" y="51"/>
                  </a:lnTo>
                  <a:lnTo>
                    <a:pt x="165" y="39"/>
                  </a:lnTo>
                  <a:lnTo>
                    <a:pt x="186" y="28"/>
                  </a:lnTo>
                  <a:lnTo>
                    <a:pt x="204" y="18"/>
                  </a:lnTo>
                  <a:lnTo>
                    <a:pt x="218" y="11"/>
                  </a:lnTo>
                  <a:lnTo>
                    <a:pt x="230" y="5"/>
                  </a:lnTo>
                  <a:lnTo>
                    <a:pt x="237" y="1"/>
                  </a:lnTo>
                  <a:lnTo>
                    <a:pt x="240" y="0"/>
                  </a:lnTo>
                  <a:close/>
                </a:path>
              </a:pathLst>
            </a:custGeom>
            <a:grp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7" name="Freeform 615"/>
            <p:cNvSpPr/>
            <p:nvPr/>
          </p:nvSpPr>
          <p:spPr>
            <a:xfrm>
              <a:off x="8470800" y="2893680"/>
              <a:ext cx="58320" cy="54000"/>
            </a:xfrm>
            <a:custGeom>
              <a:avLst/>
              <a:gdLst/>
              <a:ahLst/>
              <a:cxnLst/>
              <a:rect l="l" t="t" r="r" b="b"/>
              <a:pathLst>
                <a:path w="711" h="660">
                  <a:moveTo>
                    <a:pt x="356" y="0"/>
                  </a:moveTo>
                  <a:lnTo>
                    <a:pt x="372" y="4"/>
                  </a:lnTo>
                  <a:lnTo>
                    <a:pt x="386" y="12"/>
                  </a:lnTo>
                  <a:lnTo>
                    <a:pt x="395" y="26"/>
                  </a:lnTo>
                  <a:lnTo>
                    <a:pt x="399" y="43"/>
                  </a:lnTo>
                  <a:lnTo>
                    <a:pt x="399" y="391"/>
                  </a:lnTo>
                  <a:lnTo>
                    <a:pt x="692" y="581"/>
                  </a:lnTo>
                  <a:lnTo>
                    <a:pt x="701" y="590"/>
                  </a:lnTo>
                  <a:lnTo>
                    <a:pt x="708" y="601"/>
                  </a:lnTo>
                  <a:lnTo>
                    <a:pt x="711" y="614"/>
                  </a:lnTo>
                  <a:lnTo>
                    <a:pt x="710" y="628"/>
                  </a:lnTo>
                  <a:lnTo>
                    <a:pt x="704" y="640"/>
                  </a:lnTo>
                  <a:lnTo>
                    <a:pt x="694" y="650"/>
                  </a:lnTo>
                  <a:lnTo>
                    <a:pt x="681" y="658"/>
                  </a:lnTo>
                  <a:lnTo>
                    <a:pt x="668" y="660"/>
                  </a:lnTo>
                  <a:lnTo>
                    <a:pt x="656" y="658"/>
                  </a:lnTo>
                  <a:lnTo>
                    <a:pt x="645" y="653"/>
                  </a:lnTo>
                  <a:lnTo>
                    <a:pt x="356" y="466"/>
                  </a:lnTo>
                  <a:lnTo>
                    <a:pt x="68" y="653"/>
                  </a:lnTo>
                  <a:lnTo>
                    <a:pt x="56" y="658"/>
                  </a:lnTo>
                  <a:lnTo>
                    <a:pt x="44" y="660"/>
                  </a:lnTo>
                  <a:lnTo>
                    <a:pt x="29" y="658"/>
                  </a:lnTo>
                  <a:lnTo>
                    <a:pt x="17" y="650"/>
                  </a:lnTo>
                  <a:lnTo>
                    <a:pt x="8" y="640"/>
                  </a:lnTo>
                  <a:lnTo>
                    <a:pt x="2" y="628"/>
                  </a:lnTo>
                  <a:lnTo>
                    <a:pt x="0" y="614"/>
                  </a:lnTo>
                  <a:lnTo>
                    <a:pt x="3" y="601"/>
                  </a:lnTo>
                  <a:lnTo>
                    <a:pt x="10" y="589"/>
                  </a:lnTo>
                  <a:lnTo>
                    <a:pt x="21" y="581"/>
                  </a:lnTo>
                  <a:lnTo>
                    <a:pt x="312" y="391"/>
                  </a:lnTo>
                  <a:lnTo>
                    <a:pt x="312" y="43"/>
                  </a:lnTo>
                  <a:lnTo>
                    <a:pt x="316" y="26"/>
                  </a:lnTo>
                  <a:lnTo>
                    <a:pt x="326" y="13"/>
                  </a:lnTo>
                  <a:lnTo>
                    <a:pt x="339" y="4"/>
                  </a:lnTo>
                  <a:lnTo>
                    <a:pt x="356" y="0"/>
                  </a:lnTo>
                  <a:close/>
                </a:path>
              </a:pathLst>
            </a:custGeom>
            <a:grp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8" name="Freeform 616"/>
            <p:cNvSpPr/>
            <p:nvPr/>
          </p:nvSpPr>
          <p:spPr>
            <a:xfrm>
              <a:off x="8419320" y="2902680"/>
              <a:ext cx="28440" cy="37080"/>
            </a:xfrm>
            <a:custGeom>
              <a:avLst/>
              <a:gdLst/>
              <a:ahLst/>
              <a:cxnLst/>
              <a:rect l="l" t="t" r="r" b="b"/>
              <a:pathLst>
                <a:path w="352" h="453">
                  <a:moveTo>
                    <a:pt x="171" y="0"/>
                  </a:moveTo>
                  <a:lnTo>
                    <a:pt x="176" y="0"/>
                  </a:lnTo>
                  <a:lnTo>
                    <a:pt x="180" y="0"/>
                  </a:lnTo>
                  <a:lnTo>
                    <a:pt x="189" y="1"/>
                  </a:lnTo>
                  <a:lnTo>
                    <a:pt x="200" y="1"/>
                  </a:lnTo>
                  <a:lnTo>
                    <a:pt x="212" y="4"/>
                  </a:lnTo>
                  <a:lnTo>
                    <a:pt x="226" y="6"/>
                  </a:lnTo>
                  <a:lnTo>
                    <a:pt x="242" y="11"/>
                  </a:lnTo>
                  <a:lnTo>
                    <a:pt x="258" y="18"/>
                  </a:lnTo>
                  <a:lnTo>
                    <a:pt x="274" y="27"/>
                  </a:lnTo>
                  <a:lnTo>
                    <a:pt x="291" y="39"/>
                  </a:lnTo>
                  <a:lnTo>
                    <a:pt x="305" y="53"/>
                  </a:lnTo>
                  <a:lnTo>
                    <a:pt x="320" y="71"/>
                  </a:lnTo>
                  <a:lnTo>
                    <a:pt x="332" y="91"/>
                  </a:lnTo>
                  <a:lnTo>
                    <a:pt x="341" y="117"/>
                  </a:lnTo>
                  <a:lnTo>
                    <a:pt x="347" y="145"/>
                  </a:lnTo>
                  <a:lnTo>
                    <a:pt x="351" y="180"/>
                  </a:lnTo>
                  <a:lnTo>
                    <a:pt x="351" y="183"/>
                  </a:lnTo>
                  <a:lnTo>
                    <a:pt x="352" y="189"/>
                  </a:lnTo>
                  <a:lnTo>
                    <a:pt x="352" y="199"/>
                  </a:lnTo>
                  <a:lnTo>
                    <a:pt x="352" y="214"/>
                  </a:lnTo>
                  <a:lnTo>
                    <a:pt x="352" y="231"/>
                  </a:lnTo>
                  <a:lnTo>
                    <a:pt x="351" y="250"/>
                  </a:lnTo>
                  <a:lnTo>
                    <a:pt x="348" y="271"/>
                  </a:lnTo>
                  <a:lnTo>
                    <a:pt x="346" y="293"/>
                  </a:lnTo>
                  <a:lnTo>
                    <a:pt x="340" y="316"/>
                  </a:lnTo>
                  <a:lnTo>
                    <a:pt x="334" y="339"/>
                  </a:lnTo>
                  <a:lnTo>
                    <a:pt x="324" y="360"/>
                  </a:lnTo>
                  <a:lnTo>
                    <a:pt x="312" y="381"/>
                  </a:lnTo>
                  <a:lnTo>
                    <a:pt x="298" y="400"/>
                  </a:lnTo>
                  <a:lnTo>
                    <a:pt x="281" y="418"/>
                  </a:lnTo>
                  <a:lnTo>
                    <a:pt x="261" y="432"/>
                  </a:lnTo>
                  <a:lnTo>
                    <a:pt x="237" y="443"/>
                  </a:lnTo>
                  <a:lnTo>
                    <a:pt x="209" y="450"/>
                  </a:lnTo>
                  <a:lnTo>
                    <a:pt x="178" y="453"/>
                  </a:lnTo>
                  <a:lnTo>
                    <a:pt x="176" y="453"/>
                  </a:lnTo>
                  <a:lnTo>
                    <a:pt x="144" y="450"/>
                  </a:lnTo>
                  <a:lnTo>
                    <a:pt x="117" y="443"/>
                  </a:lnTo>
                  <a:lnTo>
                    <a:pt x="93" y="432"/>
                  </a:lnTo>
                  <a:lnTo>
                    <a:pt x="72" y="418"/>
                  </a:lnTo>
                  <a:lnTo>
                    <a:pt x="54" y="400"/>
                  </a:lnTo>
                  <a:lnTo>
                    <a:pt x="41" y="381"/>
                  </a:lnTo>
                  <a:lnTo>
                    <a:pt x="29" y="360"/>
                  </a:lnTo>
                  <a:lnTo>
                    <a:pt x="20" y="339"/>
                  </a:lnTo>
                  <a:lnTo>
                    <a:pt x="12" y="316"/>
                  </a:lnTo>
                  <a:lnTo>
                    <a:pt x="8" y="293"/>
                  </a:lnTo>
                  <a:lnTo>
                    <a:pt x="4" y="271"/>
                  </a:lnTo>
                  <a:lnTo>
                    <a:pt x="2" y="250"/>
                  </a:lnTo>
                  <a:lnTo>
                    <a:pt x="0" y="231"/>
                  </a:lnTo>
                  <a:lnTo>
                    <a:pt x="0" y="214"/>
                  </a:lnTo>
                  <a:lnTo>
                    <a:pt x="0" y="199"/>
                  </a:lnTo>
                  <a:lnTo>
                    <a:pt x="0" y="189"/>
                  </a:lnTo>
                  <a:lnTo>
                    <a:pt x="2" y="183"/>
                  </a:lnTo>
                  <a:lnTo>
                    <a:pt x="2" y="180"/>
                  </a:lnTo>
                  <a:lnTo>
                    <a:pt x="5" y="145"/>
                  </a:lnTo>
                  <a:lnTo>
                    <a:pt x="11" y="117"/>
                  </a:lnTo>
                  <a:lnTo>
                    <a:pt x="21" y="91"/>
                  </a:lnTo>
                  <a:lnTo>
                    <a:pt x="33" y="70"/>
                  </a:lnTo>
                  <a:lnTo>
                    <a:pt x="47" y="53"/>
                  </a:lnTo>
                  <a:lnTo>
                    <a:pt x="63" y="39"/>
                  </a:lnTo>
                  <a:lnTo>
                    <a:pt x="78" y="27"/>
                  </a:lnTo>
                  <a:lnTo>
                    <a:pt x="94" y="18"/>
                  </a:lnTo>
                  <a:lnTo>
                    <a:pt x="111" y="11"/>
                  </a:lnTo>
                  <a:lnTo>
                    <a:pt x="126" y="6"/>
                  </a:lnTo>
                  <a:lnTo>
                    <a:pt x="141" y="4"/>
                  </a:lnTo>
                  <a:lnTo>
                    <a:pt x="153" y="1"/>
                  </a:lnTo>
                  <a:lnTo>
                    <a:pt x="164" y="1"/>
                  </a:lnTo>
                  <a:lnTo>
                    <a:pt x="171" y="0"/>
                  </a:lnTo>
                  <a:close/>
                </a:path>
              </a:pathLst>
            </a:custGeom>
            <a:grp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9" name="Freeform 617"/>
            <p:cNvSpPr/>
            <p:nvPr/>
          </p:nvSpPr>
          <p:spPr>
            <a:xfrm>
              <a:off x="8403480" y="2944080"/>
              <a:ext cx="61200" cy="34560"/>
            </a:xfrm>
            <a:custGeom>
              <a:avLst/>
              <a:gdLst/>
              <a:ahLst/>
              <a:cxnLst/>
              <a:rect l="l" t="t" r="r" b="b"/>
              <a:pathLst>
                <a:path w="743" h="426">
                  <a:moveTo>
                    <a:pt x="240" y="0"/>
                  </a:moveTo>
                  <a:lnTo>
                    <a:pt x="311" y="222"/>
                  </a:lnTo>
                  <a:lnTo>
                    <a:pt x="352" y="106"/>
                  </a:lnTo>
                  <a:lnTo>
                    <a:pt x="337" y="84"/>
                  </a:lnTo>
                  <a:lnTo>
                    <a:pt x="328" y="66"/>
                  </a:lnTo>
                  <a:lnTo>
                    <a:pt x="323" y="51"/>
                  </a:lnTo>
                  <a:lnTo>
                    <a:pt x="320" y="37"/>
                  </a:lnTo>
                  <a:lnTo>
                    <a:pt x="322" y="27"/>
                  </a:lnTo>
                  <a:lnTo>
                    <a:pt x="326" y="18"/>
                  </a:lnTo>
                  <a:lnTo>
                    <a:pt x="331" y="12"/>
                  </a:lnTo>
                  <a:lnTo>
                    <a:pt x="338" y="7"/>
                  </a:lnTo>
                  <a:lnTo>
                    <a:pt x="346" y="4"/>
                  </a:lnTo>
                  <a:lnTo>
                    <a:pt x="353" y="3"/>
                  </a:lnTo>
                  <a:lnTo>
                    <a:pt x="360" y="1"/>
                  </a:lnTo>
                  <a:lnTo>
                    <a:pt x="366" y="0"/>
                  </a:lnTo>
                  <a:lnTo>
                    <a:pt x="370" y="0"/>
                  </a:lnTo>
                  <a:lnTo>
                    <a:pt x="372" y="0"/>
                  </a:lnTo>
                  <a:lnTo>
                    <a:pt x="376" y="0"/>
                  </a:lnTo>
                  <a:lnTo>
                    <a:pt x="382" y="1"/>
                  </a:lnTo>
                  <a:lnTo>
                    <a:pt x="389" y="3"/>
                  </a:lnTo>
                  <a:lnTo>
                    <a:pt x="396" y="4"/>
                  </a:lnTo>
                  <a:lnTo>
                    <a:pt x="403" y="7"/>
                  </a:lnTo>
                  <a:lnTo>
                    <a:pt x="410" y="12"/>
                  </a:lnTo>
                  <a:lnTo>
                    <a:pt x="415" y="18"/>
                  </a:lnTo>
                  <a:lnTo>
                    <a:pt x="420" y="27"/>
                  </a:lnTo>
                  <a:lnTo>
                    <a:pt x="421" y="37"/>
                  </a:lnTo>
                  <a:lnTo>
                    <a:pt x="419" y="51"/>
                  </a:lnTo>
                  <a:lnTo>
                    <a:pt x="414" y="66"/>
                  </a:lnTo>
                  <a:lnTo>
                    <a:pt x="404" y="84"/>
                  </a:lnTo>
                  <a:lnTo>
                    <a:pt x="390" y="106"/>
                  </a:lnTo>
                  <a:lnTo>
                    <a:pt x="431" y="222"/>
                  </a:lnTo>
                  <a:lnTo>
                    <a:pt x="502" y="0"/>
                  </a:lnTo>
                  <a:lnTo>
                    <a:pt x="504" y="1"/>
                  </a:lnTo>
                  <a:lnTo>
                    <a:pt x="511" y="5"/>
                  </a:lnTo>
                  <a:lnTo>
                    <a:pt x="523" y="11"/>
                  </a:lnTo>
                  <a:lnTo>
                    <a:pt x="538" y="18"/>
                  </a:lnTo>
                  <a:lnTo>
                    <a:pt x="556" y="28"/>
                  </a:lnTo>
                  <a:lnTo>
                    <a:pt x="576" y="39"/>
                  </a:lnTo>
                  <a:lnTo>
                    <a:pt x="598" y="51"/>
                  </a:lnTo>
                  <a:lnTo>
                    <a:pt x="622" y="64"/>
                  </a:lnTo>
                  <a:lnTo>
                    <a:pt x="646" y="78"/>
                  </a:lnTo>
                  <a:lnTo>
                    <a:pt x="670" y="93"/>
                  </a:lnTo>
                  <a:lnTo>
                    <a:pt x="695" y="112"/>
                  </a:lnTo>
                  <a:lnTo>
                    <a:pt x="714" y="132"/>
                  </a:lnTo>
                  <a:lnTo>
                    <a:pt x="727" y="154"/>
                  </a:lnTo>
                  <a:lnTo>
                    <a:pt x="736" y="177"/>
                  </a:lnTo>
                  <a:lnTo>
                    <a:pt x="740" y="202"/>
                  </a:lnTo>
                  <a:lnTo>
                    <a:pt x="743" y="229"/>
                  </a:lnTo>
                  <a:lnTo>
                    <a:pt x="743" y="426"/>
                  </a:lnTo>
                  <a:lnTo>
                    <a:pt x="0" y="426"/>
                  </a:lnTo>
                  <a:lnTo>
                    <a:pt x="0" y="229"/>
                  </a:lnTo>
                  <a:lnTo>
                    <a:pt x="1" y="202"/>
                  </a:lnTo>
                  <a:lnTo>
                    <a:pt x="6" y="177"/>
                  </a:lnTo>
                  <a:lnTo>
                    <a:pt x="14" y="153"/>
                  </a:lnTo>
                  <a:lnTo>
                    <a:pt x="28" y="132"/>
                  </a:lnTo>
                  <a:lnTo>
                    <a:pt x="47" y="112"/>
                  </a:lnTo>
                  <a:lnTo>
                    <a:pt x="72" y="93"/>
                  </a:lnTo>
                  <a:lnTo>
                    <a:pt x="96" y="78"/>
                  </a:lnTo>
                  <a:lnTo>
                    <a:pt x="120" y="64"/>
                  </a:lnTo>
                  <a:lnTo>
                    <a:pt x="144" y="51"/>
                  </a:lnTo>
                  <a:lnTo>
                    <a:pt x="166" y="39"/>
                  </a:lnTo>
                  <a:lnTo>
                    <a:pt x="186" y="28"/>
                  </a:lnTo>
                  <a:lnTo>
                    <a:pt x="204" y="18"/>
                  </a:lnTo>
                  <a:lnTo>
                    <a:pt x="218" y="11"/>
                  </a:lnTo>
                  <a:lnTo>
                    <a:pt x="230" y="5"/>
                  </a:lnTo>
                  <a:lnTo>
                    <a:pt x="238" y="1"/>
                  </a:lnTo>
                  <a:lnTo>
                    <a:pt x="240" y="0"/>
                  </a:lnTo>
                  <a:close/>
                </a:path>
              </a:pathLst>
            </a:custGeom>
            <a:grp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99" name="Группа 98"/>
          <p:cNvGrpSpPr/>
          <p:nvPr/>
        </p:nvGrpSpPr>
        <p:grpSpPr>
          <a:xfrm>
            <a:off x="2592040" y="3275781"/>
            <a:ext cx="1368153" cy="246221"/>
            <a:chOff x="2592040" y="3275781"/>
            <a:chExt cx="1368153" cy="246221"/>
          </a:xfrm>
        </p:grpSpPr>
        <p:sp>
          <p:nvSpPr>
            <p:cNvPr id="92" name="TextBox 91"/>
            <p:cNvSpPr txBox="1"/>
            <p:nvPr/>
          </p:nvSpPr>
          <p:spPr>
            <a:xfrm>
              <a:off x="3456136" y="3275781"/>
              <a:ext cx="5040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2024</a:t>
              </a:r>
              <a:endParaRPr lang="ru-RU" sz="1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2592040" y="3275781"/>
              <a:ext cx="5040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2023</a:t>
              </a:r>
              <a:endParaRPr lang="ru-RU" sz="1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01" name="Группа 100"/>
          <p:cNvGrpSpPr/>
          <p:nvPr/>
        </p:nvGrpSpPr>
        <p:grpSpPr>
          <a:xfrm>
            <a:off x="7272558" y="3275781"/>
            <a:ext cx="1368154" cy="246221"/>
            <a:chOff x="2592039" y="3275781"/>
            <a:chExt cx="1368154" cy="246221"/>
          </a:xfrm>
        </p:grpSpPr>
        <p:sp>
          <p:nvSpPr>
            <p:cNvPr id="107" name="TextBox 106"/>
            <p:cNvSpPr txBox="1"/>
            <p:nvPr/>
          </p:nvSpPr>
          <p:spPr>
            <a:xfrm>
              <a:off x="3456136" y="3275781"/>
              <a:ext cx="5040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2024</a:t>
              </a:r>
              <a:endPara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592039" y="3275781"/>
              <a:ext cx="5040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2023</a:t>
              </a:r>
              <a:endPara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32" name="Группа 131"/>
          <p:cNvGrpSpPr/>
          <p:nvPr/>
        </p:nvGrpSpPr>
        <p:grpSpPr>
          <a:xfrm>
            <a:off x="7056535" y="5292005"/>
            <a:ext cx="1368153" cy="246221"/>
            <a:chOff x="2592040" y="3275781"/>
            <a:chExt cx="1368153" cy="246221"/>
          </a:xfrm>
        </p:grpSpPr>
        <p:sp>
          <p:nvSpPr>
            <p:cNvPr id="136" name="TextBox 135"/>
            <p:cNvSpPr txBox="1"/>
            <p:nvPr/>
          </p:nvSpPr>
          <p:spPr>
            <a:xfrm>
              <a:off x="3456136" y="3275781"/>
              <a:ext cx="5040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2024</a:t>
              </a:r>
              <a:endParaRPr lang="ru-RU" sz="1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2592040" y="3275781"/>
              <a:ext cx="5040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2023</a:t>
              </a:r>
              <a:endParaRPr lang="ru-RU" sz="1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39" name="Группа 138"/>
          <p:cNvGrpSpPr/>
          <p:nvPr/>
        </p:nvGrpSpPr>
        <p:grpSpPr>
          <a:xfrm>
            <a:off x="2592040" y="5219997"/>
            <a:ext cx="1368153" cy="246221"/>
            <a:chOff x="2592040" y="3275781"/>
            <a:chExt cx="1368153" cy="246221"/>
          </a:xfrm>
        </p:grpSpPr>
        <p:sp>
          <p:nvSpPr>
            <p:cNvPr id="143" name="TextBox 142"/>
            <p:cNvSpPr txBox="1"/>
            <p:nvPr/>
          </p:nvSpPr>
          <p:spPr>
            <a:xfrm>
              <a:off x="3456136" y="3275781"/>
              <a:ext cx="5040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2024</a:t>
              </a:r>
              <a:endPara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2592040" y="3275781"/>
              <a:ext cx="5040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2023</a:t>
              </a:r>
              <a:endPara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96" name="Группа 195"/>
          <p:cNvGrpSpPr/>
          <p:nvPr/>
        </p:nvGrpSpPr>
        <p:grpSpPr>
          <a:xfrm>
            <a:off x="7920385" y="6948189"/>
            <a:ext cx="1368153" cy="246221"/>
            <a:chOff x="2592040" y="3275781"/>
            <a:chExt cx="1368153" cy="246221"/>
          </a:xfrm>
        </p:grpSpPr>
        <p:sp>
          <p:nvSpPr>
            <p:cNvPr id="200" name="TextBox 199"/>
            <p:cNvSpPr txBox="1"/>
            <p:nvPr/>
          </p:nvSpPr>
          <p:spPr>
            <a:xfrm>
              <a:off x="3456136" y="3275781"/>
              <a:ext cx="5040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2024</a:t>
              </a:r>
              <a:endParaRPr lang="ru-RU" sz="1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2592040" y="3275781"/>
              <a:ext cx="5040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2023</a:t>
              </a:r>
              <a:endParaRPr lang="ru-RU" sz="1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cxnSp>
        <p:nvCxnSpPr>
          <p:cNvPr id="203" name="Прямая соединительная линия 202"/>
          <p:cNvCxnSpPr/>
          <p:nvPr/>
        </p:nvCxnSpPr>
        <p:spPr>
          <a:xfrm>
            <a:off x="2448024" y="3275781"/>
            <a:ext cx="16561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1" name="Овал 130"/>
          <p:cNvSpPr/>
          <p:nvPr/>
        </p:nvSpPr>
        <p:spPr>
          <a:xfrm>
            <a:off x="6840512" y="6084093"/>
            <a:ext cx="504056" cy="5040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  <a:endParaRPr lang="ru-RU" sz="2800" b="1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206" name="Прямая соединительная линия 205"/>
          <p:cNvCxnSpPr/>
          <p:nvPr/>
        </p:nvCxnSpPr>
        <p:spPr>
          <a:xfrm>
            <a:off x="6912520" y="5292005"/>
            <a:ext cx="16561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8" name="Группа 227"/>
          <p:cNvGrpSpPr/>
          <p:nvPr/>
        </p:nvGrpSpPr>
        <p:grpSpPr>
          <a:xfrm>
            <a:off x="1511920" y="6948189"/>
            <a:ext cx="1656184" cy="246221"/>
            <a:chOff x="1511920" y="6948189"/>
            <a:chExt cx="1656184" cy="246221"/>
          </a:xfrm>
        </p:grpSpPr>
        <p:grpSp>
          <p:nvGrpSpPr>
            <p:cNvPr id="146" name="Группа 145"/>
            <p:cNvGrpSpPr/>
            <p:nvPr/>
          </p:nvGrpSpPr>
          <p:grpSpPr>
            <a:xfrm>
              <a:off x="1655689" y="6948189"/>
              <a:ext cx="1368153" cy="246221"/>
              <a:chOff x="2592040" y="3275781"/>
              <a:chExt cx="1368153" cy="246221"/>
            </a:xfrm>
          </p:grpSpPr>
          <p:sp>
            <p:nvSpPr>
              <p:cNvPr id="180" name="TextBox 179"/>
              <p:cNvSpPr txBox="1"/>
              <p:nvPr/>
            </p:nvSpPr>
            <p:spPr>
              <a:xfrm>
                <a:off x="3456136" y="3275781"/>
                <a:ext cx="50405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000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2024</a:t>
                </a:r>
                <a:endParaRPr lang="ru-RU" sz="10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82" name="TextBox 181"/>
              <p:cNvSpPr txBox="1"/>
              <p:nvPr/>
            </p:nvSpPr>
            <p:spPr>
              <a:xfrm>
                <a:off x="2592040" y="3275781"/>
                <a:ext cx="50405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000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2023</a:t>
                </a:r>
                <a:endParaRPr lang="ru-RU" sz="10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cxnSp>
          <p:nvCxnSpPr>
            <p:cNvPr id="209" name="Прямая соединительная линия 208"/>
            <p:cNvCxnSpPr/>
            <p:nvPr/>
          </p:nvCxnSpPr>
          <p:spPr>
            <a:xfrm>
              <a:off x="1511920" y="6948189"/>
              <a:ext cx="165618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10" name="Прямая соединительная линия 209"/>
          <p:cNvCxnSpPr/>
          <p:nvPr/>
        </p:nvCxnSpPr>
        <p:spPr>
          <a:xfrm>
            <a:off x="7776616" y="6948189"/>
            <a:ext cx="16561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6" name="Прямая соединительная линия 215"/>
          <p:cNvCxnSpPr/>
          <p:nvPr/>
        </p:nvCxnSpPr>
        <p:spPr>
          <a:xfrm>
            <a:off x="7200552" y="3275781"/>
            <a:ext cx="151216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8" name="Прямая соединительная линия 217"/>
          <p:cNvCxnSpPr/>
          <p:nvPr/>
        </p:nvCxnSpPr>
        <p:spPr>
          <a:xfrm>
            <a:off x="2520032" y="5219997"/>
            <a:ext cx="151216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9" name="Группа 228"/>
          <p:cNvGrpSpPr/>
          <p:nvPr/>
        </p:nvGrpSpPr>
        <p:grpSpPr>
          <a:xfrm>
            <a:off x="4680272" y="6948189"/>
            <a:ext cx="1512168" cy="246221"/>
            <a:chOff x="4680272" y="6948189"/>
            <a:chExt cx="1512168" cy="246221"/>
          </a:xfrm>
        </p:grpSpPr>
        <p:grpSp>
          <p:nvGrpSpPr>
            <p:cNvPr id="183" name="Группа 182"/>
            <p:cNvGrpSpPr/>
            <p:nvPr/>
          </p:nvGrpSpPr>
          <p:grpSpPr>
            <a:xfrm>
              <a:off x="4752280" y="6948189"/>
              <a:ext cx="1368153" cy="246221"/>
              <a:chOff x="2592040" y="3275781"/>
              <a:chExt cx="1368153" cy="246221"/>
            </a:xfrm>
          </p:grpSpPr>
          <p:sp>
            <p:nvSpPr>
              <p:cNvPr id="187" name="TextBox 186"/>
              <p:cNvSpPr txBox="1"/>
              <p:nvPr/>
            </p:nvSpPr>
            <p:spPr>
              <a:xfrm>
                <a:off x="3456136" y="3275781"/>
                <a:ext cx="50405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0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2024</a:t>
                </a:r>
                <a:endParaRPr lang="ru-RU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89" name="TextBox 188"/>
              <p:cNvSpPr txBox="1"/>
              <p:nvPr/>
            </p:nvSpPr>
            <p:spPr>
              <a:xfrm>
                <a:off x="2592040" y="3275781"/>
                <a:ext cx="50405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0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2023</a:t>
                </a:r>
                <a:endParaRPr lang="ru-RU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cxnSp>
          <p:nvCxnSpPr>
            <p:cNvPr id="221" name="Прямая соединительная линия 220"/>
            <p:cNvCxnSpPr/>
            <p:nvPr/>
          </p:nvCxnSpPr>
          <p:spPr>
            <a:xfrm>
              <a:off x="4680272" y="6948189"/>
              <a:ext cx="151216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0" name="Группа 229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231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233" name="Рисунок 232"/>
              <p:cNvPicPr>
                <a:picLocks noChangeAspect="1"/>
              </p:cNvPicPr>
              <p:nvPr/>
            </p:nvPicPr>
            <p:blipFill>
              <a:blip r:embed="rId9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34" name="Прямоугольник 233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2024 год </a:t>
                </a:r>
              </a:p>
            </p:txBody>
          </p:sp>
          <p:sp>
            <p:nvSpPr>
              <p:cNvPr id="235" name="Прямоугольник 234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ОСНОВНЫЕ ХАРАКТЕРИСТИКИ </a:t>
                </a: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ОБЛАСТНОГО БЮДЖЕТА</a:t>
                </a:r>
              </a:p>
            </p:txBody>
          </p:sp>
        </p:grpSp>
        <p:sp>
          <p:nvSpPr>
            <p:cNvPr id="232" name="Прямоугольник 231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11</a:t>
              </a:r>
              <a:endParaRPr lang="ru-RU" dirty="0"/>
            </a:p>
          </p:txBody>
        </p:sp>
      </p:grpSp>
      <p:sp>
        <p:nvSpPr>
          <p:cNvPr id="194" name="Овал 193"/>
          <p:cNvSpPr/>
          <p:nvPr/>
        </p:nvSpPr>
        <p:spPr>
          <a:xfrm>
            <a:off x="7056536" y="6389691"/>
            <a:ext cx="57606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5" name="Прямоугольник 194"/>
          <p:cNvSpPr/>
          <p:nvPr/>
        </p:nvSpPr>
        <p:spPr>
          <a:xfrm>
            <a:off x="7128544" y="6372125"/>
            <a:ext cx="3600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₽</a:t>
            </a:r>
            <a:endParaRPr lang="ru-RU" sz="3200" b="1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130" name="Диаграмма 129"/>
          <p:cNvGraphicFramePr/>
          <p:nvPr/>
        </p:nvGraphicFramePr>
        <p:xfrm>
          <a:off x="2015976" y="2195661"/>
          <a:ext cx="2664296" cy="1117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Диаграмма 36"/>
          <p:cNvGraphicFramePr/>
          <p:nvPr/>
        </p:nvGraphicFramePr>
        <p:xfrm>
          <a:off x="-1512416" y="2051645"/>
          <a:ext cx="11593041" cy="55080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7" name="Диаграмма 66"/>
          <p:cNvGraphicFramePr/>
          <p:nvPr/>
        </p:nvGraphicFramePr>
        <p:xfrm>
          <a:off x="6336456" y="2483693"/>
          <a:ext cx="3528392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9" name="TextBox 68"/>
          <p:cNvSpPr txBox="1"/>
          <p:nvPr/>
        </p:nvSpPr>
        <p:spPr>
          <a:xfrm>
            <a:off x="6061922" y="1835621"/>
            <a:ext cx="21467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2023</a:t>
            </a:r>
            <a:endParaRPr lang="ru-RU" sz="6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935856" y="755501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Расходы областного бюджета в разрезе государственных программ и </a:t>
            </a:r>
            <a:r>
              <a:rPr lang="ru-RU" sz="2000" b="1" dirty="0" err="1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непрограммных</a:t>
            </a:r>
            <a:r>
              <a:rPr lang="ru-RU" sz="20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направлений деятельности </a:t>
            </a:r>
          </a:p>
        </p:txBody>
      </p:sp>
      <p:grpSp>
        <p:nvGrpSpPr>
          <p:cNvPr id="3" name="Группа 33"/>
          <p:cNvGrpSpPr/>
          <p:nvPr/>
        </p:nvGrpSpPr>
        <p:grpSpPr>
          <a:xfrm>
            <a:off x="1263719" y="3563813"/>
            <a:ext cx="824265" cy="648000"/>
            <a:chOff x="4728265" y="467469"/>
            <a:chExt cx="1099142" cy="777686"/>
          </a:xfrm>
          <a:solidFill>
            <a:srgbClr val="A9C1DF"/>
          </a:solidFill>
        </p:grpSpPr>
        <p:sp>
          <p:nvSpPr>
            <p:cNvPr id="36" name="Овал 35"/>
            <p:cNvSpPr/>
            <p:nvPr/>
          </p:nvSpPr>
          <p:spPr>
            <a:xfrm>
              <a:off x="4824285" y="467469"/>
              <a:ext cx="864096" cy="77768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728265" y="640307"/>
              <a:ext cx="1099142" cy="4432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42</a:t>
              </a:r>
              <a:r>
                <a:rPr lang="ru-RU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%</a:t>
              </a:r>
              <a:endParaRPr lang="ru-RU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4" name="Группа 47"/>
          <p:cNvGrpSpPr/>
          <p:nvPr/>
        </p:nvGrpSpPr>
        <p:grpSpPr>
          <a:xfrm>
            <a:off x="2880072" y="6084165"/>
            <a:ext cx="756938" cy="648000"/>
            <a:chOff x="4777411" y="553888"/>
            <a:chExt cx="1009362" cy="777686"/>
          </a:xfrm>
        </p:grpSpPr>
        <p:sp>
          <p:nvSpPr>
            <p:cNvPr id="50" name="Овал 49"/>
            <p:cNvSpPr/>
            <p:nvPr/>
          </p:nvSpPr>
          <p:spPr>
            <a:xfrm>
              <a:off x="4824285" y="553888"/>
              <a:ext cx="864096" cy="777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777411" y="726726"/>
              <a:ext cx="1009362" cy="4432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11</a:t>
              </a:r>
              <a:r>
                <a:rPr lang="ru-RU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%</a:t>
              </a:r>
              <a:endParaRPr lang="ru-RU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5" name="Группа 51"/>
          <p:cNvGrpSpPr/>
          <p:nvPr/>
        </p:nvGrpSpPr>
        <p:grpSpPr>
          <a:xfrm>
            <a:off x="4067350" y="2195661"/>
            <a:ext cx="756938" cy="648072"/>
            <a:chOff x="4824288" y="467469"/>
            <a:chExt cx="756938" cy="648072"/>
          </a:xfrm>
        </p:grpSpPr>
        <p:sp>
          <p:nvSpPr>
            <p:cNvPr id="53" name="Овал 52"/>
            <p:cNvSpPr/>
            <p:nvPr/>
          </p:nvSpPr>
          <p:spPr>
            <a:xfrm>
              <a:off x="4824288" y="467469"/>
              <a:ext cx="648072" cy="648072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824288" y="611485"/>
              <a:ext cx="7569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</a:t>
              </a:r>
              <a:r>
                <a:rPr lang="en-US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</a:t>
              </a:r>
              <a:r>
                <a:rPr lang="ru-RU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%</a:t>
              </a:r>
              <a:endParaRPr lang="ru-RU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6" name="Группа 54"/>
          <p:cNvGrpSpPr/>
          <p:nvPr/>
        </p:nvGrpSpPr>
        <p:grpSpPr>
          <a:xfrm>
            <a:off x="5184328" y="3419797"/>
            <a:ext cx="756938" cy="648072"/>
            <a:chOff x="4824288" y="467469"/>
            <a:chExt cx="756938" cy="648072"/>
          </a:xfrm>
        </p:grpSpPr>
        <p:sp>
          <p:nvSpPr>
            <p:cNvPr id="56" name="Овал 55"/>
            <p:cNvSpPr/>
            <p:nvPr/>
          </p:nvSpPr>
          <p:spPr>
            <a:xfrm>
              <a:off x="4824288" y="467469"/>
              <a:ext cx="648072" cy="64807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824288" y="611485"/>
              <a:ext cx="7569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17%</a:t>
              </a:r>
              <a:endParaRPr lang="ru-RU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8" name="Группа 60"/>
          <p:cNvGrpSpPr/>
          <p:nvPr/>
        </p:nvGrpSpPr>
        <p:grpSpPr>
          <a:xfrm>
            <a:off x="5112320" y="5219997"/>
            <a:ext cx="756938" cy="648072"/>
            <a:chOff x="4824288" y="467469"/>
            <a:chExt cx="756938" cy="648072"/>
          </a:xfrm>
        </p:grpSpPr>
        <p:sp>
          <p:nvSpPr>
            <p:cNvPr id="62" name="Овал 61"/>
            <p:cNvSpPr/>
            <p:nvPr/>
          </p:nvSpPr>
          <p:spPr>
            <a:xfrm>
              <a:off x="4824288" y="467469"/>
              <a:ext cx="648072" cy="648072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824288" y="611485"/>
              <a:ext cx="7569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10%</a:t>
              </a:r>
              <a:endParaRPr lang="ru-RU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9" name="Группа 63"/>
          <p:cNvGrpSpPr/>
          <p:nvPr/>
        </p:nvGrpSpPr>
        <p:grpSpPr>
          <a:xfrm>
            <a:off x="4214826" y="5940077"/>
            <a:ext cx="681470" cy="648072"/>
            <a:chOff x="4824288" y="467469"/>
            <a:chExt cx="681470" cy="648072"/>
          </a:xfrm>
        </p:grpSpPr>
        <p:sp>
          <p:nvSpPr>
            <p:cNvPr id="65" name="Овал 64"/>
            <p:cNvSpPr/>
            <p:nvPr/>
          </p:nvSpPr>
          <p:spPr>
            <a:xfrm>
              <a:off x="4824288" y="467469"/>
              <a:ext cx="648072" cy="648072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896296" y="611485"/>
              <a:ext cx="6094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8</a:t>
              </a:r>
              <a:r>
                <a:rPr lang="ru-RU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%</a:t>
              </a:r>
              <a:endParaRPr lang="ru-RU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0" name="Группа 37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11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42" name="Рисунок 41"/>
              <p:cNvPicPr>
                <a:picLocks noChangeAspect="1"/>
              </p:cNvPicPr>
              <p:nvPr/>
            </p:nvPicPr>
            <p:blipFill>
              <a:blip r:embed="rId4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3" name="Прямоугольник 42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2024 год 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ОСНОВНЫЕ ХАРАКТЕРИСТИКИ </a:t>
                </a: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ОБЛАСТНОГО БЮДЖЕТА</a:t>
                </a:r>
              </a:p>
            </p:txBody>
          </p:sp>
        </p:grpSp>
        <p:sp>
          <p:nvSpPr>
            <p:cNvPr id="41" name="Прямоугольник 40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12</a:t>
              </a:r>
              <a:endParaRPr lang="ru-RU" dirty="0"/>
            </a:p>
          </p:txBody>
        </p:sp>
      </p:grpSp>
      <p:grpSp>
        <p:nvGrpSpPr>
          <p:cNvPr id="46" name="Группа 51"/>
          <p:cNvGrpSpPr/>
          <p:nvPr/>
        </p:nvGrpSpPr>
        <p:grpSpPr>
          <a:xfrm>
            <a:off x="8496696" y="2483693"/>
            <a:ext cx="627095" cy="504056"/>
            <a:chOff x="4752284" y="467469"/>
            <a:chExt cx="823992" cy="567063"/>
          </a:xfrm>
        </p:grpSpPr>
        <p:sp>
          <p:nvSpPr>
            <p:cNvPr id="47" name="Овал 46"/>
            <p:cNvSpPr/>
            <p:nvPr/>
          </p:nvSpPr>
          <p:spPr>
            <a:xfrm>
              <a:off x="4824289" y="467469"/>
              <a:ext cx="648072" cy="567063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752284" y="607274"/>
              <a:ext cx="823992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14%</a:t>
              </a:r>
              <a:endParaRPr lang="ru-RU" sz="1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52" name="Группа 54"/>
          <p:cNvGrpSpPr/>
          <p:nvPr/>
        </p:nvGrpSpPr>
        <p:grpSpPr>
          <a:xfrm>
            <a:off x="9216776" y="3779837"/>
            <a:ext cx="627095" cy="504056"/>
            <a:chOff x="4752277" y="467469"/>
            <a:chExt cx="823991" cy="648072"/>
          </a:xfrm>
        </p:grpSpPr>
        <p:sp>
          <p:nvSpPr>
            <p:cNvPr id="55" name="Овал 54"/>
            <p:cNvSpPr/>
            <p:nvPr/>
          </p:nvSpPr>
          <p:spPr>
            <a:xfrm>
              <a:off x="4824288" y="467469"/>
              <a:ext cx="648072" cy="64807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752277" y="611484"/>
              <a:ext cx="823991" cy="3957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22%</a:t>
              </a:r>
              <a:endParaRPr lang="ru-RU" sz="1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8424688" y="5075981"/>
            <a:ext cx="627095" cy="504000"/>
            <a:chOff x="4752278" y="467469"/>
            <a:chExt cx="757777" cy="648072"/>
          </a:xfrm>
        </p:grpSpPr>
        <p:sp>
          <p:nvSpPr>
            <p:cNvPr id="64" name="Овал 63"/>
            <p:cNvSpPr/>
            <p:nvPr/>
          </p:nvSpPr>
          <p:spPr>
            <a:xfrm>
              <a:off x="4824288" y="467469"/>
              <a:ext cx="648072" cy="648072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752278" y="611485"/>
              <a:ext cx="757777" cy="3957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14%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71" name="Группа 63"/>
          <p:cNvGrpSpPr/>
          <p:nvPr/>
        </p:nvGrpSpPr>
        <p:grpSpPr>
          <a:xfrm>
            <a:off x="7416576" y="5219997"/>
            <a:ext cx="627095" cy="504000"/>
            <a:chOff x="4752278" y="467469"/>
            <a:chExt cx="757777" cy="648072"/>
          </a:xfrm>
        </p:grpSpPr>
        <p:sp>
          <p:nvSpPr>
            <p:cNvPr id="72" name="Овал 71"/>
            <p:cNvSpPr/>
            <p:nvPr/>
          </p:nvSpPr>
          <p:spPr>
            <a:xfrm>
              <a:off x="4824288" y="467469"/>
              <a:ext cx="648072" cy="648072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752278" y="611485"/>
              <a:ext cx="757777" cy="3957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10%</a:t>
              </a:r>
              <a:endParaRPr lang="ru-RU" sz="1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74" name="Группа 47"/>
          <p:cNvGrpSpPr/>
          <p:nvPr/>
        </p:nvGrpSpPr>
        <p:grpSpPr>
          <a:xfrm>
            <a:off x="6480472" y="4211941"/>
            <a:ext cx="679994" cy="504000"/>
            <a:chOff x="4728263" y="553888"/>
            <a:chExt cx="1095723" cy="777686"/>
          </a:xfrm>
        </p:grpSpPr>
        <p:sp>
          <p:nvSpPr>
            <p:cNvPr id="75" name="Овал 74"/>
            <p:cNvSpPr/>
            <p:nvPr/>
          </p:nvSpPr>
          <p:spPr>
            <a:xfrm>
              <a:off x="4824285" y="553888"/>
              <a:ext cx="864096" cy="77768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728263" y="726726"/>
              <a:ext cx="1095723" cy="474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22%</a:t>
              </a:r>
              <a:endParaRPr lang="ru-RU" sz="1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80" name="Группа 33"/>
          <p:cNvGrpSpPr/>
          <p:nvPr/>
        </p:nvGrpSpPr>
        <p:grpSpPr>
          <a:xfrm>
            <a:off x="7168630" y="2699717"/>
            <a:ext cx="679994" cy="504000"/>
            <a:chOff x="4728267" y="467469"/>
            <a:chExt cx="1193183" cy="777686"/>
          </a:xfrm>
          <a:solidFill>
            <a:srgbClr val="A9C1DF"/>
          </a:solidFill>
        </p:grpSpPr>
        <p:sp>
          <p:nvSpPr>
            <p:cNvPr id="81" name="Овал 80"/>
            <p:cNvSpPr/>
            <p:nvPr/>
          </p:nvSpPr>
          <p:spPr>
            <a:xfrm>
              <a:off x="4824285" y="467469"/>
              <a:ext cx="864096" cy="77768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728267" y="640307"/>
              <a:ext cx="1193183" cy="474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18%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71760" y="1331565"/>
            <a:ext cx="33843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2024</a:t>
            </a:r>
            <a:endParaRPr lang="ru-RU" sz="9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3024088" y="3779837"/>
            <a:ext cx="1296144" cy="12961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TextBox 83"/>
          <p:cNvSpPr txBox="1"/>
          <p:nvPr/>
        </p:nvSpPr>
        <p:spPr>
          <a:xfrm>
            <a:off x="3168104" y="4139877"/>
            <a:ext cx="11095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153 243</a:t>
            </a:r>
            <a:endParaRPr lang="ru-RU" sz="16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млн.</a:t>
            </a:r>
            <a:r>
              <a:rPr lang="en-US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6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руб</a:t>
            </a:r>
            <a:endParaRPr lang="ru-RU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5" name="Овал 84"/>
          <p:cNvSpPr/>
          <p:nvPr/>
        </p:nvSpPr>
        <p:spPr>
          <a:xfrm>
            <a:off x="7632600" y="3491805"/>
            <a:ext cx="936104" cy="93610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TextBox 85"/>
          <p:cNvSpPr txBox="1"/>
          <p:nvPr/>
        </p:nvSpPr>
        <p:spPr>
          <a:xfrm>
            <a:off x="7632600" y="3707829"/>
            <a:ext cx="990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113 413</a:t>
            </a:r>
          </a:p>
          <a:p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млн.</a:t>
            </a:r>
            <a:r>
              <a:rPr lang="en-US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руб</a:t>
            </a:r>
            <a:endParaRPr lang="ru-RU" sz="1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Прямоугольник 71"/>
          <p:cNvSpPr/>
          <p:nvPr/>
        </p:nvSpPr>
        <p:spPr>
          <a:xfrm>
            <a:off x="4968304" y="6588149"/>
            <a:ext cx="1512168" cy="6047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 fontAlgn="t"/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15 680</a:t>
            </a:r>
            <a:endParaRPr lang="ru-RU" sz="1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935856" y="755501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Финансирование государственных программ Курской области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2023-2024 годах (млн. руб.)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431800" y="1763613"/>
            <a:ext cx="4320480" cy="554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4968304" y="1763613"/>
            <a:ext cx="1512168" cy="554400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6624488" y="1763613"/>
            <a:ext cx="1512168" cy="554400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8280672" y="1763613"/>
            <a:ext cx="1512168" cy="5544008"/>
          </a:xfrm>
          <a:prstGeom prst="rect">
            <a:avLst/>
          </a:prstGeom>
          <a:solidFill>
            <a:srgbClr val="7A9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431800" y="2375099"/>
            <a:ext cx="9433048" cy="4861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TextBox 53"/>
          <p:cNvSpPr txBox="1"/>
          <p:nvPr/>
        </p:nvSpPr>
        <p:spPr>
          <a:xfrm>
            <a:off x="5256336" y="1763613"/>
            <a:ext cx="966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2023</a:t>
            </a:r>
          </a:p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факт</a:t>
            </a:r>
            <a:endParaRPr lang="en-US" sz="16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840512" y="1763613"/>
            <a:ext cx="966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2024</a:t>
            </a:r>
          </a:p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план</a:t>
            </a:r>
            <a:endParaRPr lang="en-US" sz="16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496696" y="1763613"/>
            <a:ext cx="966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2024</a:t>
            </a:r>
          </a:p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факт</a:t>
            </a:r>
            <a:endParaRPr lang="en-US" sz="16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03808" y="1763613"/>
            <a:ext cx="41764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6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Наименование</a:t>
            </a:r>
          </a:p>
          <a:p>
            <a:pPr algn="ctr">
              <a:lnSpc>
                <a:spcPts val="1800"/>
              </a:lnSpc>
            </a:pPr>
            <a:r>
              <a:rPr lang="ru-RU" sz="16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Государственной программы</a:t>
            </a:r>
            <a:endParaRPr lang="ru-RU" sz="16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431800" y="2411685"/>
            <a:ext cx="43204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just" fontAlgn="t"/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Развитие здравоохранения</a:t>
            </a:r>
            <a:endParaRPr lang="ru-RU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431800" y="2771725"/>
            <a:ext cx="4320480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 fontAlgn="t"/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Развитие образования</a:t>
            </a:r>
            <a:endParaRPr lang="ru-RU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431800" y="3131765"/>
            <a:ext cx="43204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just" fontAlgn="t"/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Социальная поддержка граждан</a:t>
            </a:r>
            <a:endParaRPr lang="ru-RU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431800" y="3491805"/>
            <a:ext cx="4320480" cy="8194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 fontAlgn="t">
              <a:lnSpc>
                <a:spcPts val="1400"/>
              </a:lnSpc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Обеспечение доступности приоритетных объектов и услуг в приоритетных сферах жизнедеятельности инвалидов и других </a:t>
            </a:r>
            <a:r>
              <a:rPr lang="ru-RU" sz="1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маломобильных</a:t>
            </a: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групп населения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431800" y="4355901"/>
            <a:ext cx="4320480" cy="4603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just" fontAlgn="t">
              <a:lnSpc>
                <a:spcPts val="1400"/>
              </a:lnSpc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Обеспечение доступным и комфортным жильем          и коммунальными услугами граждан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431800" y="4859957"/>
            <a:ext cx="4320480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 fontAlgn="t"/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Содействие занятости населения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431800" y="5219997"/>
            <a:ext cx="4320480" cy="4603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just" fontAlgn="t">
              <a:lnSpc>
                <a:spcPts val="1400"/>
              </a:lnSpc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Создание условий для эффективного исполнения полномочий в сфере юстиции</a:t>
            </a:r>
            <a:endParaRPr lang="ru-RU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431800" y="5724053"/>
            <a:ext cx="4320480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 fontAlgn="t"/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Комплексное развитие сельских территорий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431800" y="6084093"/>
            <a:ext cx="4320480" cy="4514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just" fontAlgn="t">
              <a:lnSpc>
                <a:spcPts val="1400"/>
              </a:lnSpc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Развитие промышленности и повышение ее конкурентоспособности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4968304" y="2411685"/>
            <a:ext cx="1512168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 fontAlgn="t"/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15 788</a:t>
            </a:r>
            <a:endParaRPr lang="ru-RU" sz="1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6624488" y="2411685"/>
            <a:ext cx="1512168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 fontAlgn="t"/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17 271</a:t>
            </a:r>
            <a:endParaRPr lang="ru-RU" sz="1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8280672" y="2411685"/>
            <a:ext cx="1512168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 fontAlgn="t"/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17 828</a:t>
            </a:r>
            <a:endParaRPr lang="ru-RU" sz="1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113" name="Группа 112"/>
          <p:cNvGrpSpPr/>
          <p:nvPr/>
        </p:nvGrpSpPr>
        <p:grpSpPr>
          <a:xfrm>
            <a:off x="4968304" y="2771725"/>
            <a:ext cx="4824536" cy="307777"/>
            <a:chOff x="4968304" y="3131765"/>
            <a:chExt cx="4824536" cy="307777"/>
          </a:xfrm>
          <a:solidFill>
            <a:schemeClr val="bg1">
              <a:lumMod val="95000"/>
            </a:schemeClr>
          </a:solidFill>
        </p:grpSpPr>
        <p:sp>
          <p:nvSpPr>
            <p:cNvPr id="114" name="Прямоугольник 113"/>
            <p:cNvSpPr/>
            <p:nvPr/>
          </p:nvSpPr>
          <p:spPr>
            <a:xfrm>
              <a:off x="4968304" y="3131765"/>
              <a:ext cx="1512168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24 982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15" name="Прямоугольник 114"/>
            <p:cNvSpPr/>
            <p:nvPr/>
          </p:nvSpPr>
          <p:spPr>
            <a:xfrm>
              <a:off x="6624488" y="3131765"/>
              <a:ext cx="1512168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26 847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16" name="Прямоугольник 115"/>
            <p:cNvSpPr/>
            <p:nvPr/>
          </p:nvSpPr>
          <p:spPr>
            <a:xfrm>
              <a:off x="8280672" y="3131765"/>
              <a:ext cx="1512168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26 531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33" name="Группа 132"/>
          <p:cNvGrpSpPr/>
          <p:nvPr/>
        </p:nvGrpSpPr>
        <p:grpSpPr>
          <a:xfrm>
            <a:off x="4968304" y="3131765"/>
            <a:ext cx="4824536" cy="307777"/>
            <a:chOff x="4968304" y="3131765"/>
            <a:chExt cx="4824536" cy="307777"/>
          </a:xfrm>
          <a:solidFill>
            <a:schemeClr val="bg1">
              <a:lumMod val="85000"/>
            </a:schemeClr>
          </a:solidFill>
        </p:grpSpPr>
        <p:sp>
          <p:nvSpPr>
            <p:cNvPr id="134" name="Прямоугольник 133"/>
            <p:cNvSpPr/>
            <p:nvPr/>
          </p:nvSpPr>
          <p:spPr>
            <a:xfrm>
              <a:off x="4968304" y="3131765"/>
              <a:ext cx="1512168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11 790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35" name="Прямоугольник 134"/>
            <p:cNvSpPr/>
            <p:nvPr/>
          </p:nvSpPr>
          <p:spPr>
            <a:xfrm>
              <a:off x="6624488" y="3131765"/>
              <a:ext cx="1512168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12 244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36" name="Прямоугольник 135"/>
            <p:cNvSpPr/>
            <p:nvPr/>
          </p:nvSpPr>
          <p:spPr>
            <a:xfrm>
              <a:off x="8280672" y="3131765"/>
              <a:ext cx="1512168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12 846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37" name="Группа 136"/>
          <p:cNvGrpSpPr/>
          <p:nvPr/>
        </p:nvGrpSpPr>
        <p:grpSpPr>
          <a:xfrm>
            <a:off x="4968304" y="3491776"/>
            <a:ext cx="4824536" cy="800258"/>
            <a:chOff x="4968304" y="3131768"/>
            <a:chExt cx="4824536" cy="120829"/>
          </a:xfrm>
          <a:solidFill>
            <a:schemeClr val="bg1">
              <a:lumMod val="95000"/>
            </a:schemeClr>
          </a:solidFill>
        </p:grpSpPr>
        <p:sp>
          <p:nvSpPr>
            <p:cNvPr id="138" name="Прямоугольник 137"/>
            <p:cNvSpPr/>
            <p:nvPr/>
          </p:nvSpPr>
          <p:spPr>
            <a:xfrm>
              <a:off x="4968304" y="3131772"/>
              <a:ext cx="1512168" cy="12082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6</a:t>
              </a:r>
              <a:endPara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 fontAlgn="t"/>
              <a:endPara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 fontAlgn="t"/>
              <a:endPara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39" name="Прямоугольник 138"/>
            <p:cNvSpPr/>
            <p:nvPr/>
          </p:nvSpPr>
          <p:spPr>
            <a:xfrm>
              <a:off x="6624488" y="3131768"/>
              <a:ext cx="1512168" cy="12082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7</a:t>
              </a:r>
            </a:p>
            <a:p>
              <a:pPr algn="ctr" fontAlgn="t"/>
              <a:endPara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 fontAlgn="t"/>
              <a:endParaRPr lang="ru-RU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40" name="Прямоугольник 139"/>
            <p:cNvSpPr/>
            <p:nvPr/>
          </p:nvSpPr>
          <p:spPr>
            <a:xfrm>
              <a:off x="8280672" y="3131774"/>
              <a:ext cx="1512168" cy="12082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7</a:t>
              </a:r>
            </a:p>
            <a:p>
              <a:pPr algn="ctr" fontAlgn="t"/>
              <a:endPara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 fontAlgn="t"/>
              <a:endParaRPr lang="ru-RU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45" name="Группа 144"/>
          <p:cNvGrpSpPr/>
          <p:nvPr/>
        </p:nvGrpSpPr>
        <p:grpSpPr>
          <a:xfrm>
            <a:off x="4968304" y="4859957"/>
            <a:ext cx="4824536" cy="307777"/>
            <a:chOff x="4968304" y="3131765"/>
            <a:chExt cx="4824536" cy="307777"/>
          </a:xfrm>
          <a:solidFill>
            <a:schemeClr val="bg1">
              <a:lumMod val="95000"/>
            </a:schemeClr>
          </a:solidFill>
        </p:grpSpPr>
        <p:sp>
          <p:nvSpPr>
            <p:cNvPr id="146" name="Прямоугольник 145"/>
            <p:cNvSpPr/>
            <p:nvPr/>
          </p:nvSpPr>
          <p:spPr>
            <a:xfrm>
              <a:off x="4968304" y="3131765"/>
              <a:ext cx="1512168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524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47" name="Прямоугольник 146"/>
            <p:cNvSpPr/>
            <p:nvPr/>
          </p:nvSpPr>
          <p:spPr>
            <a:xfrm>
              <a:off x="6624488" y="3131765"/>
              <a:ext cx="1512168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479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48" name="Прямоугольник 147"/>
            <p:cNvSpPr/>
            <p:nvPr/>
          </p:nvSpPr>
          <p:spPr>
            <a:xfrm>
              <a:off x="8280672" y="3131765"/>
              <a:ext cx="1512168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460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49" name="Группа 148"/>
          <p:cNvGrpSpPr/>
          <p:nvPr/>
        </p:nvGrpSpPr>
        <p:grpSpPr>
          <a:xfrm>
            <a:off x="4968304" y="5219991"/>
            <a:ext cx="4824536" cy="446282"/>
            <a:chOff x="4968304" y="3131772"/>
            <a:chExt cx="4824536" cy="212347"/>
          </a:xfrm>
          <a:solidFill>
            <a:schemeClr val="bg1">
              <a:lumMod val="85000"/>
            </a:schemeClr>
          </a:solidFill>
        </p:grpSpPr>
        <p:sp>
          <p:nvSpPr>
            <p:cNvPr id="150" name="Прямоугольник 149"/>
            <p:cNvSpPr/>
            <p:nvPr/>
          </p:nvSpPr>
          <p:spPr>
            <a:xfrm>
              <a:off x="4968304" y="3131772"/>
              <a:ext cx="1512168" cy="21234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454</a:t>
              </a:r>
            </a:p>
            <a:p>
              <a:pPr algn="ctr" fontAlgn="t"/>
              <a:endParaRPr lang="ru-RU" sz="9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51" name="Прямоугольник 150"/>
            <p:cNvSpPr/>
            <p:nvPr/>
          </p:nvSpPr>
          <p:spPr>
            <a:xfrm>
              <a:off x="6624488" y="3131773"/>
              <a:ext cx="1512168" cy="21234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492</a:t>
              </a:r>
            </a:p>
            <a:p>
              <a:pPr algn="ctr" fontAlgn="t"/>
              <a:endParaRPr lang="ru-RU" sz="9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52" name="Прямоугольник 151"/>
            <p:cNvSpPr/>
            <p:nvPr/>
          </p:nvSpPr>
          <p:spPr>
            <a:xfrm>
              <a:off x="8280672" y="3131775"/>
              <a:ext cx="1512168" cy="21234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510</a:t>
              </a:r>
            </a:p>
            <a:p>
              <a:pPr algn="ctr" fontAlgn="t"/>
              <a:endParaRPr lang="ru-RU" sz="9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53" name="Группа 152"/>
          <p:cNvGrpSpPr/>
          <p:nvPr/>
        </p:nvGrpSpPr>
        <p:grpSpPr>
          <a:xfrm>
            <a:off x="4968304" y="5724053"/>
            <a:ext cx="4824536" cy="307777"/>
            <a:chOff x="4968304" y="3131765"/>
            <a:chExt cx="4824536" cy="307777"/>
          </a:xfrm>
          <a:solidFill>
            <a:schemeClr val="bg1">
              <a:lumMod val="95000"/>
            </a:schemeClr>
          </a:solidFill>
        </p:grpSpPr>
        <p:sp>
          <p:nvSpPr>
            <p:cNvPr id="154" name="Прямоугольник 153"/>
            <p:cNvSpPr/>
            <p:nvPr/>
          </p:nvSpPr>
          <p:spPr>
            <a:xfrm>
              <a:off x="4968304" y="3131765"/>
              <a:ext cx="1512168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1 303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55" name="Прямоугольник 154"/>
            <p:cNvSpPr/>
            <p:nvPr/>
          </p:nvSpPr>
          <p:spPr>
            <a:xfrm>
              <a:off x="6624488" y="3131765"/>
              <a:ext cx="1512168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626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56" name="Прямоугольник 155"/>
            <p:cNvSpPr/>
            <p:nvPr/>
          </p:nvSpPr>
          <p:spPr>
            <a:xfrm>
              <a:off x="8280672" y="3131765"/>
              <a:ext cx="1512168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620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57" name="Группа 156"/>
          <p:cNvGrpSpPr/>
          <p:nvPr/>
        </p:nvGrpSpPr>
        <p:grpSpPr>
          <a:xfrm>
            <a:off x="4968304" y="6084089"/>
            <a:ext cx="4824536" cy="446283"/>
            <a:chOff x="4968304" y="3131762"/>
            <a:chExt cx="4824536" cy="217443"/>
          </a:xfrm>
          <a:solidFill>
            <a:schemeClr val="bg1">
              <a:lumMod val="85000"/>
            </a:schemeClr>
          </a:solidFill>
        </p:grpSpPr>
        <p:sp>
          <p:nvSpPr>
            <p:cNvPr id="158" name="Прямоугольник 157"/>
            <p:cNvSpPr/>
            <p:nvPr/>
          </p:nvSpPr>
          <p:spPr>
            <a:xfrm>
              <a:off x="4968304" y="3131762"/>
              <a:ext cx="1512168" cy="21743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548</a:t>
              </a:r>
            </a:p>
            <a:p>
              <a:pPr algn="ctr" fontAlgn="t"/>
              <a:endParaRPr lang="ru-RU" sz="9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59" name="Прямоугольник 158"/>
            <p:cNvSpPr/>
            <p:nvPr/>
          </p:nvSpPr>
          <p:spPr>
            <a:xfrm>
              <a:off x="6624488" y="3131765"/>
              <a:ext cx="1512168" cy="21744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110</a:t>
              </a:r>
            </a:p>
            <a:p>
              <a:pPr algn="ctr" fontAlgn="t"/>
              <a:endParaRPr lang="ru-RU" sz="9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60" name="Прямоугольник 159"/>
            <p:cNvSpPr/>
            <p:nvPr/>
          </p:nvSpPr>
          <p:spPr>
            <a:xfrm>
              <a:off x="8280672" y="3131764"/>
              <a:ext cx="1512168" cy="21744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110</a:t>
              </a:r>
            </a:p>
            <a:p>
              <a:pPr algn="ctr" fontAlgn="t"/>
              <a:endParaRPr lang="ru-RU" sz="9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61" name="Прямоугольник 160"/>
          <p:cNvSpPr/>
          <p:nvPr/>
        </p:nvSpPr>
        <p:spPr>
          <a:xfrm>
            <a:off x="431800" y="6588149"/>
            <a:ext cx="4320480" cy="6046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 fontAlgn="t">
              <a:lnSpc>
                <a:spcPts val="1300"/>
              </a:lnSpc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Развитие транспортной системы, обеспечение перевозки пассажиров и безопасности дорожного движения</a:t>
            </a:r>
          </a:p>
        </p:txBody>
      </p:sp>
      <p:grpSp>
        <p:nvGrpSpPr>
          <p:cNvPr id="162" name="Группа 161"/>
          <p:cNvGrpSpPr/>
          <p:nvPr/>
        </p:nvGrpSpPr>
        <p:grpSpPr>
          <a:xfrm>
            <a:off x="4968304" y="6588152"/>
            <a:ext cx="4824536" cy="600174"/>
            <a:chOff x="4968304" y="3131759"/>
            <a:chExt cx="4824536" cy="159297"/>
          </a:xfrm>
          <a:solidFill>
            <a:schemeClr val="bg1">
              <a:lumMod val="95000"/>
            </a:schemeClr>
          </a:solidFill>
        </p:grpSpPr>
        <p:sp>
          <p:nvSpPr>
            <p:cNvPr id="163" name="Прямоугольник 162"/>
            <p:cNvSpPr/>
            <p:nvPr/>
          </p:nvSpPr>
          <p:spPr>
            <a:xfrm>
              <a:off x="4968304" y="3131759"/>
              <a:ext cx="1512168" cy="15929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15 680</a:t>
              </a:r>
            </a:p>
            <a:p>
              <a:pPr algn="ctr" fontAlgn="t"/>
              <a:endPara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 fontAlgn="t"/>
              <a:endParaRPr lang="ru-RU" sz="5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64" name="Прямоугольник 163"/>
            <p:cNvSpPr/>
            <p:nvPr/>
          </p:nvSpPr>
          <p:spPr>
            <a:xfrm>
              <a:off x="6624488" y="3131761"/>
              <a:ext cx="1512168" cy="15929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15 475</a:t>
              </a:r>
            </a:p>
            <a:p>
              <a:pPr algn="ctr" fontAlgn="t"/>
              <a:endParaRPr lang="ru-RU" sz="500" b="1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 fontAlgn="t"/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65" name="Прямоугольник 164"/>
            <p:cNvSpPr/>
            <p:nvPr/>
          </p:nvSpPr>
          <p:spPr>
            <a:xfrm>
              <a:off x="8280672" y="3131762"/>
              <a:ext cx="1512168" cy="15929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15 348</a:t>
              </a:r>
            </a:p>
            <a:p>
              <a:pPr algn="ctr" fontAlgn="t"/>
              <a:endParaRPr lang="ru-RU" sz="500" b="1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 fontAlgn="t"/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73" name="Группа 72"/>
          <p:cNvGrpSpPr/>
          <p:nvPr/>
        </p:nvGrpSpPr>
        <p:grpSpPr>
          <a:xfrm>
            <a:off x="4968304" y="4355893"/>
            <a:ext cx="4824536" cy="461664"/>
            <a:chOff x="4968304" y="3131763"/>
            <a:chExt cx="4824536" cy="219661"/>
          </a:xfrm>
          <a:solidFill>
            <a:schemeClr val="bg1">
              <a:lumMod val="85000"/>
            </a:schemeClr>
          </a:solidFill>
        </p:grpSpPr>
        <p:sp>
          <p:nvSpPr>
            <p:cNvPr id="74" name="Прямоугольник 73"/>
            <p:cNvSpPr/>
            <p:nvPr/>
          </p:nvSpPr>
          <p:spPr>
            <a:xfrm>
              <a:off x="4968304" y="3131763"/>
              <a:ext cx="1512168" cy="21966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2 339</a:t>
              </a:r>
            </a:p>
            <a:p>
              <a:pPr algn="ctr" fontAlgn="t"/>
              <a:endParaRPr lang="ru-RU" sz="10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6624488" y="3131763"/>
              <a:ext cx="1512168" cy="21966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2 230</a:t>
              </a:r>
            </a:p>
            <a:p>
              <a:pPr algn="ctr" fontAlgn="t"/>
              <a:endParaRPr lang="ru-RU" sz="10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6" name="Прямоугольник 75"/>
            <p:cNvSpPr/>
            <p:nvPr/>
          </p:nvSpPr>
          <p:spPr>
            <a:xfrm>
              <a:off x="8280672" y="3131763"/>
              <a:ext cx="1512168" cy="21966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2 177</a:t>
              </a:r>
            </a:p>
            <a:p>
              <a:pPr algn="ctr" fontAlgn="t"/>
              <a:endParaRPr lang="ru-RU" sz="10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82" name="Группа 81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83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85" name="Рисунок 84"/>
              <p:cNvPicPr>
                <a:picLocks noChangeAspect="1"/>
              </p:cNvPicPr>
              <p:nvPr/>
            </p:nvPicPr>
            <p:blipFill>
              <a:blip r:embed="rId3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6" name="Прямоугольник 85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2024 год </a:t>
                </a:r>
              </a:p>
            </p:txBody>
          </p:sp>
          <p:sp>
            <p:nvSpPr>
              <p:cNvPr id="87" name="Прямоугольник 86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ОСНОВНЫЕ ХАРАКТЕРИСТИКИ </a:t>
                </a: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ОБЛАСТНОГО БЮДЖЕТА</a:t>
                </a:r>
              </a:p>
            </p:txBody>
          </p:sp>
        </p:grpSp>
        <p:sp>
          <p:nvSpPr>
            <p:cNvPr id="84" name="Прямоугольник 83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13</a:t>
              </a:r>
              <a:endParaRPr lang="ru-RU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935856" y="755501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Финансирование государственных программ Курской области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2023-2024 годах (млн. руб.)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431800" y="1763613"/>
            <a:ext cx="4320480" cy="554461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4968304" y="1763613"/>
            <a:ext cx="1512168" cy="554461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6624488" y="1763613"/>
            <a:ext cx="1512168" cy="554461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8280672" y="1763613"/>
            <a:ext cx="1512168" cy="5544616"/>
          </a:xfrm>
          <a:prstGeom prst="rect">
            <a:avLst/>
          </a:prstGeom>
          <a:solidFill>
            <a:srgbClr val="7A9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431800" y="2375099"/>
            <a:ext cx="9433048" cy="4861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TextBox 56"/>
          <p:cNvSpPr txBox="1"/>
          <p:nvPr/>
        </p:nvSpPr>
        <p:spPr>
          <a:xfrm>
            <a:off x="503808" y="1763613"/>
            <a:ext cx="41764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6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Наименование</a:t>
            </a:r>
          </a:p>
          <a:p>
            <a:pPr algn="ctr">
              <a:lnSpc>
                <a:spcPts val="1800"/>
              </a:lnSpc>
            </a:pPr>
            <a:r>
              <a:rPr lang="ru-RU" sz="16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Государственной программы</a:t>
            </a:r>
            <a:endParaRPr lang="ru-RU" sz="16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431800" y="2411685"/>
            <a:ext cx="43204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just" fontAlgn="t"/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Развитие информационного общества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431800" y="2771725"/>
            <a:ext cx="4320480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 fontAlgn="t"/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Развитие физической культуры и спорта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431800" y="4715941"/>
            <a:ext cx="4320480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 fontAlgn="t"/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Развитие архивного дела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431800" y="3491805"/>
            <a:ext cx="4320480" cy="8104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 fontAlgn="t">
              <a:lnSpc>
                <a:spcPts val="1370"/>
              </a:lnSpc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Защита населения и территорий                         от чрезвычайных ситуаций, обеспечение пожарной безопасности и безопасности людей на водных объектах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431800" y="5075981"/>
            <a:ext cx="4320480" cy="81945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just" fontAlgn="t">
              <a:lnSpc>
                <a:spcPts val="1370"/>
              </a:lnSpc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Повышение эффективности реализации молодежной политики, создание благоприятных условий для развития туризма и развитие системы оздоровления и отдыха детей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431800" y="3131765"/>
            <a:ext cx="4320480" cy="309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just" fontAlgn="t">
              <a:lnSpc>
                <a:spcPts val="1400"/>
              </a:lnSpc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Развитие культуры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431800" y="4355902"/>
            <a:ext cx="43204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just" fontAlgn="t"/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Развитие экономики и внешних связей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431800" y="5940076"/>
            <a:ext cx="4320480" cy="5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 fontAlgn="t">
              <a:lnSpc>
                <a:spcPts val="1200"/>
              </a:lnSpc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Развитие сельского хозяйства и регулирование рынков сельскохозяйственной продукции, сырья                       и продовольствия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4968304" y="2411685"/>
            <a:ext cx="1512168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 fontAlgn="t"/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306</a:t>
            </a:r>
            <a:endParaRPr lang="ru-RU" sz="1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6624488" y="2411685"/>
            <a:ext cx="1512168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 fontAlgn="t"/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864</a:t>
            </a:r>
            <a:endParaRPr lang="ru-RU" sz="1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8280672" y="2411685"/>
            <a:ext cx="1512168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 fontAlgn="t"/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861</a:t>
            </a:r>
            <a:endParaRPr lang="ru-RU" sz="1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3" name="Группа 112"/>
          <p:cNvGrpSpPr/>
          <p:nvPr/>
        </p:nvGrpSpPr>
        <p:grpSpPr>
          <a:xfrm>
            <a:off x="4968304" y="2771725"/>
            <a:ext cx="4824536" cy="307777"/>
            <a:chOff x="4968304" y="3131765"/>
            <a:chExt cx="4824536" cy="307777"/>
          </a:xfrm>
          <a:solidFill>
            <a:schemeClr val="bg1">
              <a:lumMod val="95000"/>
            </a:schemeClr>
          </a:solidFill>
        </p:grpSpPr>
        <p:sp>
          <p:nvSpPr>
            <p:cNvPr id="114" name="Прямоугольник 113"/>
            <p:cNvSpPr/>
            <p:nvPr/>
          </p:nvSpPr>
          <p:spPr>
            <a:xfrm>
              <a:off x="4968304" y="3131765"/>
              <a:ext cx="1512168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1 102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15" name="Прямоугольник 114"/>
            <p:cNvSpPr/>
            <p:nvPr/>
          </p:nvSpPr>
          <p:spPr>
            <a:xfrm>
              <a:off x="6624488" y="3131765"/>
              <a:ext cx="1512168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 1 442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16" name="Прямоугольник 115"/>
            <p:cNvSpPr/>
            <p:nvPr/>
          </p:nvSpPr>
          <p:spPr>
            <a:xfrm>
              <a:off x="8280672" y="3131765"/>
              <a:ext cx="1512168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1 226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4" name="Группа 132"/>
          <p:cNvGrpSpPr/>
          <p:nvPr/>
        </p:nvGrpSpPr>
        <p:grpSpPr>
          <a:xfrm>
            <a:off x="4968304" y="3131765"/>
            <a:ext cx="4824536" cy="309600"/>
            <a:chOff x="4968304" y="3131765"/>
            <a:chExt cx="4824536" cy="307777"/>
          </a:xfrm>
          <a:solidFill>
            <a:schemeClr val="bg1">
              <a:lumMod val="85000"/>
            </a:schemeClr>
          </a:solidFill>
        </p:grpSpPr>
        <p:sp>
          <p:nvSpPr>
            <p:cNvPr id="134" name="Прямоугольник 133"/>
            <p:cNvSpPr/>
            <p:nvPr/>
          </p:nvSpPr>
          <p:spPr>
            <a:xfrm>
              <a:off x="4968304" y="3131765"/>
              <a:ext cx="1512168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3 211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35" name="Прямоугольник 134"/>
            <p:cNvSpPr/>
            <p:nvPr/>
          </p:nvSpPr>
          <p:spPr>
            <a:xfrm>
              <a:off x="6624488" y="3131765"/>
              <a:ext cx="1512168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3 101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36" name="Прямоугольник 135"/>
            <p:cNvSpPr/>
            <p:nvPr/>
          </p:nvSpPr>
          <p:spPr>
            <a:xfrm>
              <a:off x="8280672" y="3131765"/>
              <a:ext cx="1512168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3 049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5" name="Группа 136"/>
          <p:cNvGrpSpPr/>
          <p:nvPr/>
        </p:nvGrpSpPr>
        <p:grpSpPr>
          <a:xfrm>
            <a:off x="4968304" y="3491822"/>
            <a:ext cx="4824536" cy="815624"/>
            <a:chOff x="4968304" y="3131766"/>
            <a:chExt cx="4824536" cy="117761"/>
          </a:xfrm>
          <a:solidFill>
            <a:schemeClr val="bg1">
              <a:lumMod val="95000"/>
            </a:schemeClr>
          </a:solidFill>
        </p:grpSpPr>
        <p:sp>
          <p:nvSpPr>
            <p:cNvPr id="138" name="Прямоугольник 137"/>
            <p:cNvSpPr/>
            <p:nvPr/>
          </p:nvSpPr>
          <p:spPr>
            <a:xfrm>
              <a:off x="4968304" y="3131766"/>
              <a:ext cx="1512168" cy="11775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1 087</a:t>
              </a:r>
            </a:p>
            <a:p>
              <a:pPr algn="ctr" fontAlgn="t"/>
              <a:endPara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 fontAlgn="t"/>
              <a:endPara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 fontAlgn="t"/>
              <a:endParaRPr lang="ru-RU" sz="5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39" name="Прямоугольник 138"/>
            <p:cNvSpPr/>
            <p:nvPr/>
          </p:nvSpPr>
          <p:spPr>
            <a:xfrm>
              <a:off x="6624488" y="3131766"/>
              <a:ext cx="1512168" cy="11775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1 152</a:t>
              </a:r>
            </a:p>
            <a:p>
              <a:pPr algn="ctr" fontAlgn="t"/>
              <a:endPara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 fontAlgn="t"/>
              <a:endPara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 fontAlgn="t"/>
              <a:endParaRPr lang="ru-RU" sz="5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40" name="Прямоугольник 139"/>
            <p:cNvSpPr/>
            <p:nvPr/>
          </p:nvSpPr>
          <p:spPr>
            <a:xfrm>
              <a:off x="8280672" y="3131768"/>
              <a:ext cx="1512168" cy="11775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1 148</a:t>
              </a:r>
            </a:p>
            <a:p>
              <a:pPr algn="ctr" fontAlgn="t"/>
              <a:endPara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 fontAlgn="t"/>
              <a:endPara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 fontAlgn="t"/>
              <a:endParaRPr lang="ru-RU" sz="5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6" name="Группа 140"/>
          <p:cNvGrpSpPr/>
          <p:nvPr/>
        </p:nvGrpSpPr>
        <p:grpSpPr>
          <a:xfrm>
            <a:off x="4968304" y="4355897"/>
            <a:ext cx="4824536" cy="309600"/>
            <a:chOff x="4968304" y="3131765"/>
            <a:chExt cx="4824536" cy="330824"/>
          </a:xfrm>
          <a:solidFill>
            <a:schemeClr val="bg1">
              <a:lumMod val="85000"/>
            </a:schemeClr>
          </a:solidFill>
        </p:grpSpPr>
        <p:sp>
          <p:nvSpPr>
            <p:cNvPr id="142" name="Прямоугольник 141"/>
            <p:cNvSpPr/>
            <p:nvPr/>
          </p:nvSpPr>
          <p:spPr>
            <a:xfrm>
              <a:off x="4968304" y="3131765"/>
              <a:ext cx="1512168" cy="33082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1 4</a:t>
              </a:r>
              <a:r>
                <a:rPr lang="en-US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4</a:t>
              </a:r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1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43" name="Прямоугольник 142"/>
            <p:cNvSpPr/>
            <p:nvPr/>
          </p:nvSpPr>
          <p:spPr>
            <a:xfrm>
              <a:off x="6624488" y="3131765"/>
              <a:ext cx="1512168" cy="32887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352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44" name="Прямоугольник 143"/>
            <p:cNvSpPr/>
            <p:nvPr/>
          </p:nvSpPr>
          <p:spPr>
            <a:xfrm>
              <a:off x="8280672" y="3131765"/>
              <a:ext cx="1512168" cy="32887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370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7" name="Группа 144"/>
          <p:cNvGrpSpPr/>
          <p:nvPr/>
        </p:nvGrpSpPr>
        <p:grpSpPr>
          <a:xfrm>
            <a:off x="4968304" y="4715941"/>
            <a:ext cx="4824536" cy="307777"/>
            <a:chOff x="4968304" y="3131765"/>
            <a:chExt cx="4824536" cy="307777"/>
          </a:xfrm>
          <a:solidFill>
            <a:schemeClr val="bg1">
              <a:lumMod val="95000"/>
            </a:schemeClr>
          </a:solidFill>
        </p:grpSpPr>
        <p:sp>
          <p:nvSpPr>
            <p:cNvPr id="146" name="Прямоугольник 145"/>
            <p:cNvSpPr/>
            <p:nvPr/>
          </p:nvSpPr>
          <p:spPr>
            <a:xfrm>
              <a:off x="4968304" y="3131765"/>
              <a:ext cx="1512168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118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47" name="Прямоугольник 146"/>
            <p:cNvSpPr/>
            <p:nvPr/>
          </p:nvSpPr>
          <p:spPr>
            <a:xfrm>
              <a:off x="6624488" y="3131765"/>
              <a:ext cx="1512168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118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48" name="Прямоугольник 147"/>
            <p:cNvSpPr/>
            <p:nvPr/>
          </p:nvSpPr>
          <p:spPr>
            <a:xfrm>
              <a:off x="8280672" y="3131765"/>
              <a:ext cx="1512168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118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8" name="Группа 148"/>
          <p:cNvGrpSpPr/>
          <p:nvPr/>
        </p:nvGrpSpPr>
        <p:grpSpPr>
          <a:xfrm>
            <a:off x="4968304" y="5076004"/>
            <a:ext cx="4824536" cy="815624"/>
            <a:chOff x="4968304" y="3131764"/>
            <a:chExt cx="4824536" cy="117761"/>
          </a:xfrm>
          <a:solidFill>
            <a:schemeClr val="bg1">
              <a:lumMod val="85000"/>
            </a:schemeClr>
          </a:solidFill>
        </p:grpSpPr>
        <p:sp>
          <p:nvSpPr>
            <p:cNvPr id="150" name="Прямоугольник 149"/>
            <p:cNvSpPr/>
            <p:nvPr/>
          </p:nvSpPr>
          <p:spPr>
            <a:xfrm>
              <a:off x="4968304" y="3131764"/>
              <a:ext cx="1512168" cy="11775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698</a:t>
              </a:r>
            </a:p>
            <a:p>
              <a:pPr algn="ctr" fontAlgn="t"/>
              <a:endPara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 fontAlgn="t"/>
              <a:endPara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 fontAlgn="t"/>
              <a:endParaRPr lang="ru-RU" sz="5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51" name="Прямоугольник 150"/>
            <p:cNvSpPr/>
            <p:nvPr/>
          </p:nvSpPr>
          <p:spPr>
            <a:xfrm>
              <a:off x="6624488" y="3131766"/>
              <a:ext cx="1512168" cy="11775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846</a:t>
              </a:r>
            </a:p>
            <a:p>
              <a:pPr algn="ctr" fontAlgn="t"/>
              <a:endPara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 fontAlgn="t"/>
              <a:endPara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 fontAlgn="t"/>
              <a:endParaRPr lang="ru-RU" sz="5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52" name="Прямоугольник 151"/>
            <p:cNvSpPr/>
            <p:nvPr/>
          </p:nvSpPr>
          <p:spPr>
            <a:xfrm>
              <a:off x="8280672" y="3131764"/>
              <a:ext cx="1512168" cy="11775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819</a:t>
              </a:r>
            </a:p>
            <a:p>
              <a:pPr algn="ctr" fontAlgn="t"/>
              <a:endPara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 fontAlgn="t"/>
              <a:endPara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 fontAlgn="t"/>
              <a:endParaRPr lang="ru-RU" sz="5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0" name="Группа 156"/>
          <p:cNvGrpSpPr/>
          <p:nvPr/>
        </p:nvGrpSpPr>
        <p:grpSpPr>
          <a:xfrm>
            <a:off x="4968304" y="5940078"/>
            <a:ext cx="4824536" cy="584782"/>
            <a:chOff x="4968304" y="3131761"/>
            <a:chExt cx="4824536" cy="166948"/>
          </a:xfrm>
          <a:solidFill>
            <a:schemeClr val="bg1">
              <a:lumMod val="95000"/>
            </a:schemeClr>
          </a:solidFill>
        </p:grpSpPr>
        <p:sp>
          <p:nvSpPr>
            <p:cNvPr id="158" name="Прямоугольник 157"/>
            <p:cNvSpPr/>
            <p:nvPr/>
          </p:nvSpPr>
          <p:spPr>
            <a:xfrm>
              <a:off x="4968304" y="3131763"/>
              <a:ext cx="1512168" cy="16694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4 788</a:t>
              </a:r>
            </a:p>
            <a:p>
              <a:pPr algn="ctr" fontAlgn="t"/>
              <a:endPara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 fontAlgn="t"/>
              <a:endParaRPr lang="ru-RU" sz="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59" name="Прямоугольник 158"/>
            <p:cNvSpPr/>
            <p:nvPr/>
          </p:nvSpPr>
          <p:spPr>
            <a:xfrm>
              <a:off x="6624488" y="3131761"/>
              <a:ext cx="1512168" cy="16694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3 013</a:t>
              </a:r>
            </a:p>
            <a:p>
              <a:pPr algn="ctr" fontAlgn="t"/>
              <a:endParaRPr lang="ru-RU" sz="400" b="1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 fontAlgn="t"/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60" name="Прямоугольник 159"/>
            <p:cNvSpPr/>
            <p:nvPr/>
          </p:nvSpPr>
          <p:spPr>
            <a:xfrm>
              <a:off x="8280672" y="3131762"/>
              <a:ext cx="1512168" cy="16694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2 986</a:t>
              </a:r>
            </a:p>
            <a:p>
              <a:pPr algn="ctr" fontAlgn="t"/>
              <a:endPara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 fontAlgn="t"/>
              <a:endParaRPr lang="ru-RU" sz="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73" name="Прямоугольник 72"/>
          <p:cNvSpPr/>
          <p:nvPr/>
        </p:nvSpPr>
        <p:spPr>
          <a:xfrm>
            <a:off x="431800" y="6588149"/>
            <a:ext cx="4320480" cy="6046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just" fontAlgn="t">
              <a:lnSpc>
                <a:spcPts val="1300"/>
              </a:lnSpc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Оказание содействия добровольному переселению в Курскую область соотечественников, проживающих за рубежом</a:t>
            </a:r>
          </a:p>
        </p:txBody>
      </p:sp>
      <p:grpSp>
        <p:nvGrpSpPr>
          <p:cNvPr id="74" name="Группа 140"/>
          <p:cNvGrpSpPr/>
          <p:nvPr/>
        </p:nvGrpSpPr>
        <p:grpSpPr>
          <a:xfrm>
            <a:off x="4968304" y="6588137"/>
            <a:ext cx="4824536" cy="600172"/>
            <a:chOff x="4968304" y="3131765"/>
            <a:chExt cx="4824536" cy="167070"/>
          </a:xfrm>
          <a:solidFill>
            <a:schemeClr val="bg1">
              <a:lumMod val="85000"/>
            </a:schemeClr>
          </a:solidFill>
        </p:grpSpPr>
        <p:sp>
          <p:nvSpPr>
            <p:cNvPr id="75" name="Прямоугольник 74"/>
            <p:cNvSpPr/>
            <p:nvPr/>
          </p:nvSpPr>
          <p:spPr>
            <a:xfrm>
              <a:off x="4968304" y="3131767"/>
              <a:ext cx="1512168" cy="16706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2</a:t>
              </a:r>
            </a:p>
            <a:p>
              <a:pPr algn="ctr" fontAlgn="t"/>
              <a:endParaRPr lang="ru-RU" sz="19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6" name="Прямоугольник 75"/>
            <p:cNvSpPr/>
            <p:nvPr/>
          </p:nvSpPr>
          <p:spPr>
            <a:xfrm>
              <a:off x="6624488" y="3131767"/>
              <a:ext cx="1512168" cy="16706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Х</a:t>
              </a:r>
            </a:p>
            <a:p>
              <a:pPr algn="ctr" fontAlgn="t"/>
              <a:endParaRPr lang="ru-RU" sz="19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7" name="Прямоугольник 76"/>
            <p:cNvSpPr/>
            <p:nvPr/>
          </p:nvSpPr>
          <p:spPr>
            <a:xfrm>
              <a:off x="8280672" y="3131765"/>
              <a:ext cx="1512168" cy="16706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Х</a:t>
              </a:r>
            </a:p>
            <a:p>
              <a:pPr algn="ctr" fontAlgn="t"/>
              <a:endParaRPr lang="ru-RU" sz="19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5256336" y="1763613"/>
            <a:ext cx="966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2023</a:t>
            </a:r>
          </a:p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факт</a:t>
            </a:r>
            <a:endParaRPr lang="en-US" sz="16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912520" y="1763613"/>
            <a:ext cx="966931" cy="618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2024</a:t>
            </a:r>
          </a:p>
          <a:p>
            <a:pPr algn="ctr">
              <a:lnSpc>
                <a:spcPct val="900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план</a:t>
            </a:r>
            <a:endParaRPr lang="en-US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568704" y="1763613"/>
            <a:ext cx="966931" cy="618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2024</a:t>
            </a:r>
          </a:p>
          <a:p>
            <a:pPr algn="ctr">
              <a:lnSpc>
                <a:spcPct val="900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факт</a:t>
            </a:r>
            <a:endParaRPr lang="en-US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72" name="Группа 71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78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80" name="Рисунок 79"/>
              <p:cNvPicPr>
                <a:picLocks noChangeAspect="1"/>
              </p:cNvPicPr>
              <p:nvPr/>
            </p:nvPicPr>
            <p:blipFill>
              <a:blip r:embed="rId3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1" name="Прямоугольник 80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2024 год </a:t>
                </a:r>
              </a:p>
            </p:txBody>
          </p:sp>
          <p:sp>
            <p:nvSpPr>
              <p:cNvPr id="82" name="Прямоугольник 81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ОСНОВНЫЕ ХАРАКТЕРИСТИКИ </a:t>
                </a: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ОБЛАСТНОГО БЮДЖЕТА</a:t>
                </a:r>
              </a:p>
            </p:txBody>
          </p:sp>
        </p:grpSp>
        <p:sp>
          <p:nvSpPr>
            <p:cNvPr id="79" name="Прямоугольник 78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14</a:t>
              </a:r>
              <a:endParaRPr lang="ru-RU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935856" y="755501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Финансирование государственных программ Курской области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2023-2024 годах (млн. руб.)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431800" y="1763613"/>
            <a:ext cx="4320480" cy="554461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4968304" y="1763613"/>
            <a:ext cx="1512168" cy="554461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6624488" y="1763613"/>
            <a:ext cx="1512168" cy="554461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8280672" y="1763613"/>
            <a:ext cx="1512168" cy="5544616"/>
          </a:xfrm>
          <a:prstGeom prst="rect">
            <a:avLst/>
          </a:prstGeom>
          <a:solidFill>
            <a:srgbClr val="7A9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431800" y="2375099"/>
            <a:ext cx="9433048" cy="4861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TextBox 56"/>
          <p:cNvSpPr txBox="1"/>
          <p:nvPr/>
        </p:nvSpPr>
        <p:spPr>
          <a:xfrm>
            <a:off x="503808" y="1835621"/>
            <a:ext cx="41764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6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Наименование</a:t>
            </a:r>
          </a:p>
          <a:p>
            <a:pPr algn="ctr">
              <a:lnSpc>
                <a:spcPts val="1800"/>
              </a:lnSpc>
            </a:pPr>
            <a:r>
              <a:rPr lang="ru-RU" sz="16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Государственной программы</a:t>
            </a:r>
            <a:endParaRPr lang="ru-RU" sz="16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431800" y="2411685"/>
            <a:ext cx="43204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just" fontAlgn="t"/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Развитие лесного хозяйства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431800" y="2771725"/>
            <a:ext cx="4320480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 fontAlgn="t"/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Управление государственным имуществом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431800" y="4787949"/>
            <a:ext cx="4320480" cy="4603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 fontAlgn="t">
              <a:lnSpc>
                <a:spcPts val="1400"/>
              </a:lnSpc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Повышение </a:t>
            </a:r>
            <a:r>
              <a:rPr lang="ru-RU" sz="1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энергоэффективности</a:t>
            </a: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и развитие энергетики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431800" y="3491805"/>
            <a:ext cx="4320480" cy="8675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 fontAlgn="t">
              <a:lnSpc>
                <a:spcPts val="1500"/>
              </a:lnSpc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Создание новых мест в общеобразовательных организациях Курской области в соответствии             с прогнозируемой потребностью                           и современными условиями обучения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431800" y="5292005"/>
            <a:ext cx="4320480" cy="8675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just" fontAlgn="t">
              <a:lnSpc>
                <a:spcPts val="1500"/>
              </a:lnSpc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Создание условий для эффективного                           и ответственного управления региональными             и муниципальными финансами, государственным долгом и повышения устойчивости бюджетов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431800" y="3131765"/>
            <a:ext cx="43204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just" fontAlgn="t"/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Профилактика правонарушений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431800" y="4427909"/>
            <a:ext cx="43204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just" fontAlgn="t"/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Формирование современной городской среды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431800" y="6228109"/>
            <a:ext cx="4320480" cy="4603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 fontAlgn="t">
              <a:lnSpc>
                <a:spcPts val="1400"/>
              </a:lnSpc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Воспроизводство и использование природных ресурсов, охрана окружающей среды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4968304" y="2411685"/>
            <a:ext cx="1512168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 fontAlgn="t"/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168</a:t>
            </a:r>
            <a:endParaRPr lang="ru-RU" sz="1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6624488" y="2411685"/>
            <a:ext cx="1512168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 fontAlgn="t"/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175</a:t>
            </a:r>
            <a:endParaRPr lang="ru-RU" sz="1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8280672" y="2411685"/>
            <a:ext cx="1512168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 fontAlgn="t"/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180</a:t>
            </a:r>
            <a:endParaRPr lang="ru-RU" sz="1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3" name="Группа 112"/>
          <p:cNvGrpSpPr/>
          <p:nvPr/>
        </p:nvGrpSpPr>
        <p:grpSpPr>
          <a:xfrm>
            <a:off x="4968304" y="2771725"/>
            <a:ext cx="4824536" cy="307777"/>
            <a:chOff x="4968304" y="3131765"/>
            <a:chExt cx="4824536" cy="307777"/>
          </a:xfrm>
          <a:solidFill>
            <a:schemeClr val="bg1">
              <a:lumMod val="95000"/>
            </a:schemeClr>
          </a:solidFill>
        </p:grpSpPr>
        <p:sp>
          <p:nvSpPr>
            <p:cNvPr id="114" name="Прямоугольник 113"/>
            <p:cNvSpPr/>
            <p:nvPr/>
          </p:nvSpPr>
          <p:spPr>
            <a:xfrm>
              <a:off x="4968304" y="3131765"/>
              <a:ext cx="1512168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213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15" name="Прямоугольник 114"/>
            <p:cNvSpPr/>
            <p:nvPr/>
          </p:nvSpPr>
          <p:spPr>
            <a:xfrm>
              <a:off x="6624488" y="3131765"/>
              <a:ext cx="1512168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233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16" name="Прямоугольник 115"/>
            <p:cNvSpPr/>
            <p:nvPr/>
          </p:nvSpPr>
          <p:spPr>
            <a:xfrm>
              <a:off x="8280672" y="3131765"/>
              <a:ext cx="1512168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237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4" name="Группа 132"/>
          <p:cNvGrpSpPr/>
          <p:nvPr/>
        </p:nvGrpSpPr>
        <p:grpSpPr>
          <a:xfrm>
            <a:off x="4968304" y="3131765"/>
            <a:ext cx="4824536" cy="309600"/>
            <a:chOff x="4968304" y="3131765"/>
            <a:chExt cx="4824536" cy="307777"/>
          </a:xfrm>
          <a:solidFill>
            <a:schemeClr val="bg1">
              <a:lumMod val="85000"/>
            </a:schemeClr>
          </a:solidFill>
        </p:grpSpPr>
        <p:sp>
          <p:nvSpPr>
            <p:cNvPr id="134" name="Прямоугольник 133"/>
            <p:cNvSpPr/>
            <p:nvPr/>
          </p:nvSpPr>
          <p:spPr>
            <a:xfrm>
              <a:off x="4968304" y="3131765"/>
              <a:ext cx="1512168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591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35" name="Прямоугольник 134"/>
            <p:cNvSpPr/>
            <p:nvPr/>
          </p:nvSpPr>
          <p:spPr>
            <a:xfrm>
              <a:off x="6624488" y="3131765"/>
              <a:ext cx="1512168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43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36" name="Прямоугольник 135"/>
            <p:cNvSpPr/>
            <p:nvPr/>
          </p:nvSpPr>
          <p:spPr>
            <a:xfrm>
              <a:off x="8280672" y="3131765"/>
              <a:ext cx="1512168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42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5" name="Группа 136"/>
          <p:cNvGrpSpPr/>
          <p:nvPr/>
        </p:nvGrpSpPr>
        <p:grpSpPr>
          <a:xfrm>
            <a:off x="4968304" y="3491802"/>
            <a:ext cx="4824536" cy="861776"/>
            <a:chOff x="4968304" y="3131764"/>
            <a:chExt cx="4824536" cy="108452"/>
          </a:xfrm>
          <a:solidFill>
            <a:schemeClr val="bg1">
              <a:lumMod val="95000"/>
            </a:schemeClr>
          </a:solidFill>
        </p:grpSpPr>
        <p:sp>
          <p:nvSpPr>
            <p:cNvPr id="138" name="Прямоугольник 137"/>
            <p:cNvSpPr/>
            <p:nvPr/>
          </p:nvSpPr>
          <p:spPr>
            <a:xfrm>
              <a:off x="4968304" y="3131764"/>
              <a:ext cx="1512168" cy="10845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892</a:t>
              </a:r>
            </a:p>
            <a:p>
              <a:pPr algn="ctr" fontAlgn="t"/>
              <a:endPara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 fontAlgn="t"/>
              <a:endPara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 fontAlgn="t"/>
              <a:endParaRPr lang="ru-RU" sz="7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39" name="Прямоугольник 138"/>
            <p:cNvSpPr/>
            <p:nvPr/>
          </p:nvSpPr>
          <p:spPr>
            <a:xfrm>
              <a:off x="6624488" y="3131764"/>
              <a:ext cx="1512168" cy="10651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Х</a:t>
              </a:r>
            </a:p>
            <a:p>
              <a:pPr algn="ctr" fontAlgn="t"/>
              <a:endPara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 fontAlgn="t"/>
              <a:endPara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 fontAlgn="t"/>
              <a:endParaRPr lang="ru-RU" sz="7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40" name="Прямоугольник 139"/>
            <p:cNvSpPr/>
            <p:nvPr/>
          </p:nvSpPr>
          <p:spPr>
            <a:xfrm>
              <a:off x="8280672" y="3131766"/>
              <a:ext cx="1512168" cy="10651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Х</a:t>
              </a:r>
            </a:p>
            <a:p>
              <a:pPr algn="ctr" fontAlgn="t"/>
              <a:endPara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 fontAlgn="t"/>
              <a:endPara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 fontAlgn="t"/>
              <a:endParaRPr lang="ru-RU" sz="7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6" name="Группа 140"/>
          <p:cNvGrpSpPr/>
          <p:nvPr/>
        </p:nvGrpSpPr>
        <p:grpSpPr>
          <a:xfrm>
            <a:off x="4968304" y="4427909"/>
            <a:ext cx="4824536" cy="309600"/>
            <a:chOff x="4968304" y="3131765"/>
            <a:chExt cx="4824536" cy="330824"/>
          </a:xfrm>
          <a:solidFill>
            <a:schemeClr val="bg1">
              <a:lumMod val="85000"/>
            </a:schemeClr>
          </a:solidFill>
        </p:grpSpPr>
        <p:sp>
          <p:nvSpPr>
            <p:cNvPr id="142" name="Прямоугольник 141"/>
            <p:cNvSpPr/>
            <p:nvPr/>
          </p:nvSpPr>
          <p:spPr>
            <a:xfrm>
              <a:off x="4968304" y="3131765"/>
              <a:ext cx="1512168" cy="33082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674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43" name="Прямоугольник 142"/>
            <p:cNvSpPr/>
            <p:nvPr/>
          </p:nvSpPr>
          <p:spPr>
            <a:xfrm>
              <a:off x="6624488" y="3131765"/>
              <a:ext cx="1512168" cy="32887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514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44" name="Прямоугольник 143"/>
            <p:cNvSpPr/>
            <p:nvPr/>
          </p:nvSpPr>
          <p:spPr>
            <a:xfrm>
              <a:off x="8280672" y="3131765"/>
              <a:ext cx="1512168" cy="32887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513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7" name="Группа 144"/>
          <p:cNvGrpSpPr/>
          <p:nvPr/>
        </p:nvGrpSpPr>
        <p:grpSpPr>
          <a:xfrm>
            <a:off x="4968304" y="4787952"/>
            <a:ext cx="4824536" cy="307777"/>
            <a:chOff x="4968304" y="3131765"/>
            <a:chExt cx="4824536" cy="137304"/>
          </a:xfrm>
          <a:solidFill>
            <a:schemeClr val="bg1">
              <a:lumMod val="95000"/>
            </a:schemeClr>
          </a:solidFill>
        </p:grpSpPr>
        <p:sp>
          <p:nvSpPr>
            <p:cNvPr id="146" name="Прямоугольник 145"/>
            <p:cNvSpPr/>
            <p:nvPr/>
          </p:nvSpPr>
          <p:spPr>
            <a:xfrm>
              <a:off x="4968304" y="3131765"/>
              <a:ext cx="1512168" cy="13730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29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47" name="Прямоугольник 146"/>
            <p:cNvSpPr/>
            <p:nvPr/>
          </p:nvSpPr>
          <p:spPr>
            <a:xfrm>
              <a:off x="6624488" y="3131765"/>
              <a:ext cx="1512168" cy="13730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40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48" name="Прямоугольник 147"/>
            <p:cNvSpPr/>
            <p:nvPr/>
          </p:nvSpPr>
          <p:spPr>
            <a:xfrm>
              <a:off x="8280672" y="3131765"/>
              <a:ext cx="1512168" cy="13730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12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8" name="Группа 148"/>
          <p:cNvGrpSpPr/>
          <p:nvPr/>
        </p:nvGrpSpPr>
        <p:grpSpPr>
          <a:xfrm>
            <a:off x="4968304" y="5292008"/>
            <a:ext cx="4824536" cy="831025"/>
            <a:chOff x="4968304" y="3131760"/>
            <a:chExt cx="4824536" cy="104582"/>
          </a:xfrm>
          <a:solidFill>
            <a:schemeClr val="bg1">
              <a:lumMod val="85000"/>
            </a:schemeClr>
          </a:solidFill>
        </p:grpSpPr>
        <p:sp>
          <p:nvSpPr>
            <p:cNvPr id="150" name="Прямоугольник 149"/>
            <p:cNvSpPr/>
            <p:nvPr/>
          </p:nvSpPr>
          <p:spPr>
            <a:xfrm>
              <a:off x="4968304" y="3131763"/>
              <a:ext cx="1512168" cy="10457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1 569</a:t>
              </a:r>
            </a:p>
            <a:p>
              <a:pPr algn="ctr" fontAlgn="t"/>
              <a:endPara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 fontAlgn="t"/>
              <a:endPara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 fontAlgn="t"/>
              <a:endParaRPr lang="ru-RU" sz="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51" name="Прямоугольник 150"/>
            <p:cNvSpPr/>
            <p:nvPr/>
          </p:nvSpPr>
          <p:spPr>
            <a:xfrm>
              <a:off x="6624488" y="3131760"/>
              <a:ext cx="1512168" cy="10457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Х</a:t>
              </a:r>
            </a:p>
            <a:p>
              <a:pPr algn="ctr" fontAlgn="t"/>
              <a:endPara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 fontAlgn="t"/>
              <a:endPara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 fontAlgn="t"/>
              <a:endParaRPr lang="ru-RU" sz="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52" name="Прямоугольник 151"/>
            <p:cNvSpPr/>
            <p:nvPr/>
          </p:nvSpPr>
          <p:spPr>
            <a:xfrm>
              <a:off x="8280672" y="3131761"/>
              <a:ext cx="1512168" cy="10457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Х</a:t>
              </a:r>
            </a:p>
            <a:p>
              <a:pPr algn="ctr" fontAlgn="t"/>
              <a:endPara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 fontAlgn="t"/>
              <a:endPara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 fontAlgn="t"/>
              <a:endParaRPr lang="ru-RU" sz="600" b="1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9" name="Группа 156"/>
          <p:cNvGrpSpPr/>
          <p:nvPr/>
        </p:nvGrpSpPr>
        <p:grpSpPr>
          <a:xfrm>
            <a:off x="4968304" y="6228106"/>
            <a:ext cx="4824536" cy="446277"/>
            <a:chOff x="4968304" y="3131765"/>
            <a:chExt cx="4824536" cy="199094"/>
          </a:xfrm>
          <a:solidFill>
            <a:schemeClr val="bg1">
              <a:lumMod val="95000"/>
            </a:schemeClr>
          </a:solidFill>
        </p:grpSpPr>
        <p:sp>
          <p:nvSpPr>
            <p:cNvPr id="158" name="Прямоугольник 157"/>
            <p:cNvSpPr/>
            <p:nvPr/>
          </p:nvSpPr>
          <p:spPr>
            <a:xfrm>
              <a:off x="4968304" y="3131765"/>
              <a:ext cx="1512168" cy="19909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2 294</a:t>
              </a:r>
            </a:p>
            <a:p>
              <a:pPr algn="ctr" fontAlgn="t"/>
              <a:endParaRPr lang="ru-RU" sz="9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59" name="Прямоугольник 158"/>
            <p:cNvSpPr/>
            <p:nvPr/>
          </p:nvSpPr>
          <p:spPr>
            <a:xfrm>
              <a:off x="6624488" y="3131765"/>
              <a:ext cx="1512168" cy="19909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578</a:t>
              </a:r>
            </a:p>
            <a:p>
              <a:pPr algn="ctr" fontAlgn="t"/>
              <a:endParaRPr lang="ru-RU" sz="9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60" name="Прямоугольник 159"/>
            <p:cNvSpPr/>
            <p:nvPr/>
          </p:nvSpPr>
          <p:spPr>
            <a:xfrm>
              <a:off x="8280672" y="3131765"/>
              <a:ext cx="1512168" cy="19909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667</a:t>
              </a:r>
            </a:p>
            <a:p>
              <a:pPr algn="ctr" fontAlgn="t"/>
              <a:endParaRPr lang="ru-RU" sz="9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73" name="Прямоугольник 72"/>
          <p:cNvSpPr/>
          <p:nvPr/>
        </p:nvSpPr>
        <p:spPr>
          <a:xfrm>
            <a:off x="431800" y="6732165"/>
            <a:ext cx="4320480" cy="4603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just" fontAlgn="t">
              <a:lnSpc>
                <a:spcPts val="1400"/>
              </a:lnSpc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Реализация государственной политики в сфере печати и массовой информации</a:t>
            </a:r>
          </a:p>
        </p:txBody>
      </p:sp>
      <p:grpSp>
        <p:nvGrpSpPr>
          <p:cNvPr id="10" name="Группа 140"/>
          <p:cNvGrpSpPr/>
          <p:nvPr/>
        </p:nvGrpSpPr>
        <p:grpSpPr>
          <a:xfrm>
            <a:off x="4968304" y="6732161"/>
            <a:ext cx="4824536" cy="461673"/>
            <a:chOff x="4968304" y="3131767"/>
            <a:chExt cx="4824536" cy="221386"/>
          </a:xfrm>
          <a:solidFill>
            <a:schemeClr val="bg1">
              <a:lumMod val="85000"/>
            </a:schemeClr>
          </a:solidFill>
        </p:grpSpPr>
        <p:sp>
          <p:nvSpPr>
            <p:cNvPr id="75" name="Прямоугольник 74"/>
            <p:cNvSpPr/>
            <p:nvPr/>
          </p:nvSpPr>
          <p:spPr>
            <a:xfrm>
              <a:off x="4968304" y="3131768"/>
              <a:ext cx="1512168" cy="22138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197</a:t>
              </a:r>
            </a:p>
            <a:p>
              <a:pPr algn="ctr" fontAlgn="t"/>
              <a:endParaRPr lang="ru-RU" sz="10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6" name="Прямоугольник 75"/>
            <p:cNvSpPr/>
            <p:nvPr/>
          </p:nvSpPr>
          <p:spPr>
            <a:xfrm>
              <a:off x="6624488" y="3131767"/>
              <a:ext cx="1512168" cy="22138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204</a:t>
              </a:r>
            </a:p>
            <a:p>
              <a:pPr algn="ctr" fontAlgn="t"/>
              <a:endParaRPr lang="ru-RU" sz="10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7" name="Прямоугольник 76"/>
            <p:cNvSpPr/>
            <p:nvPr/>
          </p:nvSpPr>
          <p:spPr>
            <a:xfrm>
              <a:off x="8280672" y="3131771"/>
              <a:ext cx="1512168" cy="22138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t"/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206</a:t>
              </a:r>
            </a:p>
            <a:p>
              <a:pPr algn="ctr" fontAlgn="t"/>
              <a:endParaRPr lang="ru-RU" sz="10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5256336" y="1763613"/>
            <a:ext cx="966931" cy="618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2023</a:t>
            </a:r>
          </a:p>
          <a:p>
            <a:pPr algn="ctr">
              <a:lnSpc>
                <a:spcPct val="900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факт</a:t>
            </a:r>
            <a:endParaRPr lang="en-US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8568704" y="1763613"/>
            <a:ext cx="966931" cy="618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2024</a:t>
            </a:r>
          </a:p>
          <a:p>
            <a:pPr algn="ctr">
              <a:lnSpc>
                <a:spcPct val="900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факт</a:t>
            </a:r>
            <a:endParaRPr lang="en-US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912520" y="1763613"/>
            <a:ext cx="966931" cy="618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2024</a:t>
            </a:r>
          </a:p>
          <a:p>
            <a:pPr algn="ctr">
              <a:lnSpc>
                <a:spcPct val="900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план</a:t>
            </a:r>
            <a:endParaRPr lang="en-US" sz="14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72" name="Группа 71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74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79" name="Рисунок 78"/>
              <p:cNvPicPr>
                <a:picLocks noChangeAspect="1"/>
              </p:cNvPicPr>
              <p:nvPr/>
            </p:nvPicPr>
            <p:blipFill>
              <a:blip r:embed="rId3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0" name="Прямоугольник 79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2024 год </a:t>
                </a:r>
              </a:p>
            </p:txBody>
          </p:sp>
          <p:sp>
            <p:nvSpPr>
              <p:cNvPr id="81" name="Прямоугольник 80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ОСНОВНЫЕ ХАРАКТЕРИСТИКИ </a:t>
                </a: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ОБЛАСТНОГО БЮДЖЕТА</a:t>
                </a:r>
              </a:p>
            </p:txBody>
          </p:sp>
        </p:grpSp>
        <p:sp>
          <p:nvSpPr>
            <p:cNvPr id="78" name="Прямоугольник 77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15</a:t>
              </a:r>
              <a:endParaRPr lang="ru-RU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935856" y="755501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Меры социальной поддержки граждан в рамках государственных программ Курской области</a:t>
            </a:r>
          </a:p>
        </p:txBody>
      </p:sp>
      <p:graphicFrame>
        <p:nvGraphicFramePr>
          <p:cNvPr id="62" name="Схема 61"/>
          <p:cNvGraphicFramePr/>
          <p:nvPr/>
        </p:nvGraphicFramePr>
        <p:xfrm>
          <a:off x="309327" y="2045255"/>
          <a:ext cx="9505056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5" name="Схема 64"/>
          <p:cNvGraphicFramePr/>
          <p:nvPr/>
        </p:nvGraphicFramePr>
        <p:xfrm>
          <a:off x="251780" y="4536499"/>
          <a:ext cx="9577064" cy="648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2" name="Прямоугольник 71"/>
          <p:cNvSpPr/>
          <p:nvPr/>
        </p:nvSpPr>
        <p:spPr>
          <a:xfrm>
            <a:off x="2916076" y="1685215"/>
            <a:ext cx="4291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СОЦИАЛЬНАЯ ПОДДЕРЖКА ГРАЖДАН 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3888184" y="4176459"/>
            <a:ext cx="2304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ЗДРАВООХРАНЕНИЕ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251780" y="2693327"/>
            <a:ext cx="957706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 том числе: </a:t>
            </a:r>
          </a:p>
          <a:p>
            <a:pPr algn="just"/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ежемесячное пособие в связи с рождением и воспитанием ребенка 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– 1,2 млрд. руб.;</a:t>
            </a:r>
          </a:p>
          <a:p>
            <a:pPr algn="just"/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обеспечение мер социальной поддержки ветеранов труда и тружеников тыла </a:t>
            </a: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–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1,2 млрд. руб.;</a:t>
            </a:r>
          </a:p>
          <a:p>
            <a:pPr algn="just"/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меры социальной поддержки гражданам, имеющим звание «Ветеран труда Курской области» 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- 674,3 млн. руб.;</a:t>
            </a:r>
          </a:p>
          <a:p>
            <a:pPr algn="just">
              <a:buFontTx/>
              <a:buChar char="-"/>
            </a:pP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оплата жилищно-коммунальных услуг отдельным категориям граждан </a:t>
            </a: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–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579,0 млн. руб.;</a:t>
            </a:r>
          </a:p>
          <a:p>
            <a:pPr algn="just">
              <a:buFontTx/>
              <a:buChar char="-"/>
            </a:pP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единовременная денежная выплата отдельным категориям военнослужащих и членам семьи военнослужащего 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– 441,1 млн.руб.</a:t>
            </a:r>
          </a:p>
          <a:p>
            <a:pPr algn="just">
              <a:buFontTx/>
              <a:buChar char="-"/>
            </a:pP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единовременная денежная выплата гражданам, заключившим краткосрочный контракт (трудовое соглашение), контракт с Министерством обороны Российской Федерации о прохождении военной службы 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– 440,2 млн. руб.</a:t>
            </a:r>
          </a:p>
        </p:txBody>
      </p:sp>
      <p:sp>
        <p:nvSpPr>
          <p:cNvPr id="82" name="Прямоугольник 81"/>
          <p:cNvSpPr/>
          <p:nvPr/>
        </p:nvSpPr>
        <p:spPr>
          <a:xfrm>
            <a:off x="251780" y="5184571"/>
            <a:ext cx="957706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 том числе: </a:t>
            </a:r>
          </a:p>
          <a:p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лекарственное обеспечение </a:t>
            </a: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– 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2,8 млрд. руб.;</a:t>
            </a:r>
          </a:p>
          <a:p>
            <a:pPr>
              <a:buFontTx/>
              <a:buChar char="-"/>
            </a:pP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осуществление социальной выплаты медицинским и иным работникам, оказывающим медицинскую помощь (участвующим в оказании и обеспечивающим оказание медицинской помощи) лицам, получившим ранения (увечья, травмы, контузии) в ходе специальной военной операции, а также проводящим и участвующим в проведении судебно-медицинской экспертизы – 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308,2 млн. руб.;</a:t>
            </a:r>
          </a:p>
          <a:p>
            <a:pPr>
              <a:buFontTx/>
              <a:buChar char="-"/>
            </a:pP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социальная поддержка отдельным категориям граждан по оплате жилого помещения и коммунальных услуг (работники здравоохранения) – 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150,7 млн. руб.;</a:t>
            </a:r>
          </a:p>
          <a:p>
            <a:pPr>
              <a:buFontTx/>
              <a:buChar char="-"/>
            </a:pP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специальная социальная выплата отдельным категориям медицинских работников государственных медицинских организаций Курской области, оказывающих медицинскую помощь, не входящую в базовую программу обязательного медицинского страхования  - 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63,4 млн. руб.;</a:t>
            </a:r>
          </a:p>
          <a:p>
            <a:pPr>
              <a:buFontTx/>
              <a:buChar char="-"/>
            </a:pP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единовременные компенсационные выплаты медицинским работникам, прибывшим (переехавшим) на работу в сельские населенные пункты, либо рабочие поселки, либо поселки городского типа, либо города с населением до 50 тысяч человек </a:t>
            </a: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– 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28,7 млн. руб.;</a:t>
            </a:r>
          </a:p>
          <a:p>
            <a:pPr>
              <a:buFontTx/>
              <a:buChar char="-"/>
            </a:pP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прочие меры поддержки отдельным категориям граждан 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– 24,6 млн. руб.;</a:t>
            </a:r>
          </a:p>
        </p:txBody>
      </p:sp>
      <p:grpSp>
        <p:nvGrpSpPr>
          <p:cNvPr id="2" name="Группа 21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3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25" name="Рисунок 24"/>
              <p:cNvPicPr>
                <a:picLocks noChangeAspect="1"/>
              </p:cNvPicPr>
              <p:nvPr/>
            </p:nvPicPr>
            <p:blipFill>
              <a:blip r:embed="rId13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6" name="Прямоугольник 25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2024 год </a:t>
                </a:r>
              </a:p>
            </p:txBody>
          </p:sp>
          <p:sp>
            <p:nvSpPr>
              <p:cNvPr id="27" name="Прямоугольник 26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ОСНОВНЫЕ ХАРАКТЕРИСТИКИ </a:t>
                </a: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ОБЛАСТНОГО БЮДЖЕТА</a:t>
                </a:r>
              </a:p>
            </p:txBody>
          </p:sp>
        </p:grpSp>
        <p:sp>
          <p:nvSpPr>
            <p:cNvPr id="24" name="Прямоугольник 23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16</a:t>
              </a:r>
              <a:endParaRPr lang="ru-RU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935856" y="755501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Меры социальной поддержки граждан в рамках государственных программ Курской области</a:t>
            </a:r>
          </a:p>
        </p:txBody>
      </p:sp>
      <p:graphicFrame>
        <p:nvGraphicFramePr>
          <p:cNvPr id="62" name="Схема 61"/>
          <p:cNvGraphicFramePr/>
          <p:nvPr/>
        </p:nvGraphicFramePr>
        <p:xfrm>
          <a:off x="323788" y="3705214"/>
          <a:ext cx="9505056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2" name="Прямоугольник 71"/>
          <p:cNvSpPr/>
          <p:nvPr/>
        </p:nvSpPr>
        <p:spPr>
          <a:xfrm>
            <a:off x="3172590" y="3345174"/>
            <a:ext cx="3807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ФИЗИЧЕСКАЯ КУЛЬТУРА И СПОРТ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287784" y="4425294"/>
            <a:ext cx="95770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 том числе: </a:t>
            </a:r>
          </a:p>
          <a:p>
            <a:pPr>
              <a:buFontTx/>
              <a:buChar char="-"/>
            </a:pP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выплата стипендии Правительства Курской области ведущим спортсменам Курской области 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–</a:t>
            </a:r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12,3 млн. руб.;</a:t>
            </a:r>
          </a:p>
          <a:p>
            <a:pPr>
              <a:buFontTx/>
              <a:buChar char="-"/>
            </a:pP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дополнительное материальное обеспечение за выдающиеся достижения и особые заслуги перед Российской Федерацией в области физической культуры и спорта 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–</a:t>
            </a:r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0,3 млн.руб</a:t>
            </a:r>
            <a:r>
              <a:rPr lang="ru-RU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63" name="Схема 62"/>
          <p:cNvGraphicFramePr/>
          <p:nvPr/>
        </p:nvGraphicFramePr>
        <p:xfrm>
          <a:off x="289099" y="5577422"/>
          <a:ext cx="9577064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4" name="Прямоугольник 73"/>
          <p:cNvSpPr/>
          <p:nvPr/>
        </p:nvSpPr>
        <p:spPr>
          <a:xfrm>
            <a:off x="3024088" y="5217382"/>
            <a:ext cx="4035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МОЛОДЕЖНАЯ ПОЛИТИКА, ТУРИЗМ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253095" y="6297502"/>
            <a:ext cx="95770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 том числе: </a:t>
            </a:r>
          </a:p>
          <a:p>
            <a:pPr algn="just"/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оздоровление и отдых детей Курской области </a:t>
            </a: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– 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381,1 млн.руб.; </a:t>
            </a:r>
            <a:endParaRPr lang="ru-RU" sz="1100" dirty="0" smtClean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государственная поддержка талантливой молодежи </a:t>
            </a: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–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31,1 млн.руб.;  </a:t>
            </a:r>
          </a:p>
          <a:p>
            <a:pPr algn="just">
              <a:buFontTx/>
              <a:buChar char="-"/>
            </a:pP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государственная поддержка молодежных и детских общественных объединений 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– 1,8 млн.руб</a:t>
            </a:r>
            <a:r>
              <a:rPr lang="ru-RU" sz="10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sz="105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2" name="Группа 17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3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21" name="Рисунок 20"/>
              <p:cNvPicPr>
                <a:picLocks noChangeAspect="1"/>
              </p:cNvPicPr>
              <p:nvPr/>
            </p:nvPicPr>
            <p:blipFill>
              <a:blip r:embed="rId13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" name="Прямоугольник 21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2024 год </a:t>
                </a:r>
              </a:p>
            </p:txBody>
          </p:sp>
          <p:sp>
            <p:nvSpPr>
              <p:cNvPr id="23" name="Прямоугольник 22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ОСНОВНЫЕ ХАРАКТЕРИСТИКИ </a:t>
                </a: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ОБЛАСТНОГО БЮДЖЕТА</a:t>
                </a:r>
              </a:p>
            </p:txBody>
          </p:sp>
        </p:grpSp>
        <p:sp>
          <p:nvSpPr>
            <p:cNvPr id="20" name="Прямоугольник 19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17</a:t>
              </a:r>
              <a:endParaRPr lang="ru-RU" dirty="0"/>
            </a:p>
          </p:txBody>
        </p:sp>
      </p:grpSp>
      <p:graphicFrame>
        <p:nvGraphicFramePr>
          <p:cNvPr id="25" name="Схема 24"/>
          <p:cNvGraphicFramePr/>
          <p:nvPr/>
        </p:nvGraphicFramePr>
        <p:xfrm>
          <a:off x="298350" y="1879753"/>
          <a:ext cx="9577064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6" name="Прямоугольник 25"/>
          <p:cNvSpPr/>
          <p:nvPr/>
        </p:nvSpPr>
        <p:spPr>
          <a:xfrm>
            <a:off x="4176216" y="1547589"/>
            <a:ext cx="1821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ОБРАЗОВАНИЕ 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51780" y="2599833"/>
            <a:ext cx="95770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 том числе: </a:t>
            </a:r>
          </a:p>
          <a:p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отдельным категориям граждан (дети-сироты; компенсации части родительской платы за присмотр и уход за детьми, посещающими образовательные организации, и прочее) </a:t>
            </a: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– 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299,7млн. руб.;</a:t>
            </a:r>
          </a:p>
          <a:p>
            <a:pPr algn="just"/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учащимся и студентам </a:t>
            </a: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–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90,4 млн. руб.</a:t>
            </a: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;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935856" y="755501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Меры социальной поддержки граждан в рамках государственных программ Курской области</a:t>
            </a:r>
          </a:p>
        </p:txBody>
      </p:sp>
      <p:grpSp>
        <p:nvGrpSpPr>
          <p:cNvPr id="2" name="Группа 15"/>
          <p:cNvGrpSpPr/>
          <p:nvPr/>
        </p:nvGrpSpPr>
        <p:grpSpPr>
          <a:xfrm>
            <a:off x="251780" y="2967275"/>
            <a:ext cx="9577064" cy="1964689"/>
            <a:chOff x="287784" y="3419797"/>
            <a:chExt cx="9577064" cy="1500915"/>
          </a:xfrm>
        </p:grpSpPr>
        <p:graphicFrame>
          <p:nvGraphicFramePr>
            <p:cNvPr id="63" name="Схема 62"/>
            <p:cNvGraphicFramePr/>
            <p:nvPr/>
          </p:nvGraphicFramePr>
          <p:xfrm>
            <a:off x="287784" y="3710488"/>
            <a:ext cx="9577064" cy="59077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74" name="Прямоугольник 73"/>
            <p:cNvSpPr/>
            <p:nvPr/>
          </p:nvSpPr>
          <p:spPr>
            <a:xfrm>
              <a:off x="1987233" y="3419797"/>
              <a:ext cx="61061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ТРАНСПОРТ, БЕЗОПАСНОСТЬ ДОРОЖНОГО ДВИЖЕНИЯ</a:t>
              </a:r>
              <a:endParaRPr lang="ru-RU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1" name="Прямоугольник 80"/>
            <p:cNvSpPr/>
            <p:nvPr/>
          </p:nvSpPr>
          <p:spPr>
            <a:xfrm>
              <a:off x="287784" y="4285876"/>
              <a:ext cx="9577064" cy="634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2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в том числе: </a:t>
              </a:r>
            </a:p>
            <a:p>
              <a:pPr algn="just"/>
              <a:r>
                <a:rPr lang="ru-RU" sz="1100" dirty="0" smtClean="0">
                  <a:solidFill>
                    <a:schemeClr val="bg1">
                      <a:lumMod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- предоставление льготы по оплате проезда в автомобильном и городском электрическом транспорте общего пользования городского и пригородного сообщений, а также предоставление льготы по оплате проезда отдельным категориям граждан в размере </a:t>
              </a:r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50%</a:t>
              </a:r>
              <a:r>
                <a:rPr lang="ru-RU" sz="1100" dirty="0" smtClean="0">
                  <a:solidFill>
                    <a:schemeClr val="bg1">
                      <a:lumMod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и </a:t>
              </a:r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100%</a:t>
              </a:r>
              <a:r>
                <a:rPr lang="ru-RU" sz="1100" dirty="0" smtClean="0">
                  <a:solidFill>
                    <a:schemeClr val="bg1">
                      <a:lumMod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от стоимости проездного билета.</a:t>
              </a:r>
              <a:endParaRPr lang="ru-RU" sz="11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3" name="Группа 16"/>
          <p:cNvGrpSpPr/>
          <p:nvPr/>
        </p:nvGrpSpPr>
        <p:grpSpPr>
          <a:xfrm>
            <a:off x="215776" y="4787949"/>
            <a:ext cx="9649072" cy="2808312"/>
            <a:chOff x="215776" y="5364013"/>
            <a:chExt cx="9649072" cy="2361194"/>
          </a:xfrm>
        </p:grpSpPr>
        <p:graphicFrame>
          <p:nvGraphicFramePr>
            <p:cNvPr id="65" name="Схема 64"/>
            <p:cNvGraphicFramePr/>
            <p:nvPr/>
          </p:nvGraphicFramePr>
          <p:xfrm>
            <a:off x="215776" y="5689654"/>
            <a:ext cx="9577064" cy="57606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sp>
          <p:nvSpPr>
            <p:cNvPr id="79" name="Прямоугольник 78"/>
            <p:cNvSpPr/>
            <p:nvPr/>
          </p:nvSpPr>
          <p:spPr>
            <a:xfrm>
              <a:off x="1367904" y="5364013"/>
              <a:ext cx="7056784" cy="3105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ДОСТУПНОЕ КОМФОРТНОЕ ЖИЛЬЕ, ЖКУ </a:t>
              </a:r>
              <a:endParaRPr lang="ru-RU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2" name="Прямоугольник 81"/>
            <p:cNvSpPr/>
            <p:nvPr/>
          </p:nvSpPr>
          <p:spPr>
            <a:xfrm>
              <a:off x="287784" y="6265717"/>
              <a:ext cx="9577064" cy="14594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ru-RU" sz="12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в том числе: </a:t>
              </a:r>
            </a:p>
            <a:p>
              <a:pPr>
                <a:lnSpc>
                  <a:spcPct val="120000"/>
                </a:lnSpc>
                <a:buFontTx/>
                <a:buChar char="-"/>
              </a:pPr>
              <a:r>
                <a:rPr lang="ru-RU" sz="1100" dirty="0" smtClean="0">
                  <a:solidFill>
                    <a:schemeClr val="bg1">
                      <a:lumMod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государственная поддержка молодых семей в улучшении жилищных условий </a:t>
              </a:r>
              <a:r>
                <a:rPr lang="ru-RU" sz="1100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– </a:t>
              </a:r>
              <a:r>
                <a:rPr lang="ru-RU" sz="11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58,1 млн. руб.;</a:t>
              </a:r>
            </a:p>
            <a:p>
              <a:pPr>
                <a:lnSpc>
                  <a:spcPct val="120000"/>
                </a:lnSpc>
                <a:buFontTx/>
                <a:buChar char="-"/>
              </a:pPr>
              <a:r>
                <a:rPr lang="ru-RU" sz="1100" dirty="0" smtClean="0">
                  <a:solidFill>
                    <a:schemeClr val="bg1">
                      <a:lumMod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социальная выплата отдельным категориям граждан на уплату первоначального взноса при получении ипотечного жилищного кредита (займа) на приобретение жилья в Курской области – </a:t>
              </a:r>
              <a:r>
                <a:rPr lang="ru-RU" sz="11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48,0 млн. руб.;</a:t>
              </a:r>
            </a:p>
            <a:p>
              <a:pPr>
                <a:lnSpc>
                  <a:spcPct val="120000"/>
                </a:lnSpc>
                <a:buFontTx/>
                <a:buChar char="-"/>
              </a:pPr>
              <a:r>
                <a:rPr lang="ru-RU" sz="1100" dirty="0" smtClean="0">
                  <a:solidFill>
                    <a:schemeClr val="bg1">
                      <a:lumMod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улучшение жилищных условий отдельных категорий граждан с использованием льготного ипотечного кредитования с привлечением средств застройщиков – </a:t>
              </a:r>
              <a:r>
                <a:rPr lang="ru-RU" sz="11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20,6 млн. руб.;</a:t>
              </a:r>
            </a:p>
            <a:p>
              <a:pPr>
                <a:lnSpc>
                  <a:spcPct val="120000"/>
                </a:lnSpc>
                <a:buFontTx/>
                <a:buChar char="-"/>
              </a:pPr>
              <a:r>
                <a:rPr lang="ru-RU" sz="1100" dirty="0" smtClean="0">
                  <a:solidFill>
                    <a:schemeClr val="bg1">
                      <a:lumMod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обеспечение жильем инвалидов и семей, имеющих детей-инвалидов, а также ветеранов боевых действий </a:t>
              </a:r>
              <a:r>
                <a:rPr lang="ru-RU" sz="1100" dirty="0" smtClean="0"/>
                <a:t>– </a:t>
              </a:r>
              <a:r>
                <a:rPr lang="ru-RU" sz="11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11,3 млн. руб.;</a:t>
              </a:r>
            </a:p>
            <a:p>
              <a:pPr>
                <a:lnSpc>
                  <a:spcPct val="120000"/>
                </a:lnSpc>
              </a:pPr>
              <a:r>
                <a:rPr lang="ru-RU" sz="1100" dirty="0" smtClean="0">
                  <a:solidFill>
                    <a:schemeClr val="bg1">
                      <a:lumMod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- оказание содействия для приобретения жилья государственными служащими Курской области – </a:t>
              </a:r>
              <a:r>
                <a:rPr lang="ru-RU" sz="11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4,7 млн. руб.</a:t>
              </a:r>
            </a:p>
          </p:txBody>
        </p:sp>
      </p:grpSp>
      <p:grpSp>
        <p:nvGrpSpPr>
          <p:cNvPr id="4" name="Группа 14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5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20" name="Рисунок 19"/>
              <p:cNvPicPr>
                <a:picLocks noChangeAspect="1"/>
              </p:cNvPicPr>
              <p:nvPr/>
            </p:nvPicPr>
            <p:blipFill>
              <a:blip r:embed="rId13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1" name="Прямоугольник 20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2024 год </a:t>
                </a:r>
              </a:p>
            </p:txBody>
          </p:sp>
          <p:sp>
            <p:nvSpPr>
              <p:cNvPr id="22" name="Прямоугольник 21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ОСНОВНЫЕ ХАРАКТЕРИСТИКИ </a:t>
                </a: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ОБЛАСТНОГО БЮДЖЕТА</a:t>
                </a:r>
              </a:p>
            </p:txBody>
          </p:sp>
        </p:grpSp>
        <p:sp>
          <p:nvSpPr>
            <p:cNvPr id="19" name="Прямоугольник 18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18</a:t>
              </a:r>
              <a:endParaRPr lang="ru-RU" dirty="0"/>
            </a:p>
          </p:txBody>
        </p:sp>
      </p:grpSp>
      <p:graphicFrame>
        <p:nvGraphicFramePr>
          <p:cNvPr id="17" name="Схема 16"/>
          <p:cNvGraphicFramePr/>
          <p:nvPr/>
        </p:nvGraphicFramePr>
        <p:xfrm>
          <a:off x="287784" y="1835621"/>
          <a:ext cx="9577064" cy="576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1511920" y="1475581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РАЗВИТИЕ СЕЛЬСКОЙ ТЕРРИТОРИИ 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51780" y="2411685"/>
            <a:ext cx="957706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 том числе: </a:t>
            </a:r>
          </a:p>
          <a:p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предоставление социальных выплат на улучшение жилищных условий граждан, проживающих на сельских территориях, предоставляется в расчете на 1 семью исходя из расчетной стоимости строительства (приобретения) жилья.</a:t>
            </a:r>
            <a:endParaRPr lang="ru-RU" sz="11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Прямоугольник 79"/>
          <p:cNvSpPr/>
          <p:nvPr/>
        </p:nvSpPr>
        <p:spPr>
          <a:xfrm>
            <a:off x="316557" y="2477303"/>
            <a:ext cx="957706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 том числе: </a:t>
            </a:r>
          </a:p>
          <a:p>
            <a:pPr>
              <a:buFontTx/>
              <a:buChar char="-"/>
            </a:pP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осуществление социальных выплат гражданам, признанным в установленном порядке безработными (выплата пособий по безработице, выплата досрочных пенсий) </a:t>
            </a: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– 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157,4 млн. руб.;</a:t>
            </a:r>
          </a:p>
          <a:p>
            <a:pPr>
              <a:buFontTx/>
              <a:buChar char="-"/>
            </a:pP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предоставление единовременной финансовой помощи при государственной регистрации в качестве юридического лица, индивидуального предпринимателя, либо крестьянского (фермерского) хозяйства гражданам, признанным в установленном порядке безработными – 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6,6 млн. руб.;</a:t>
            </a:r>
          </a:p>
          <a:p>
            <a:pPr>
              <a:buFontTx/>
              <a:buChar char="-"/>
            </a:pP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Прочие выплаты (Единовременные выплата семьям: переселившимся в сельскую местность; имеющим двух и более несовершеннолетних членов семьи и др.) – 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1,1 млн. руб</a:t>
            </a:r>
            <a:r>
              <a:rPr lang="ru-RU" sz="1100" b="1" dirty="0" smtClean="0"/>
              <a:t>.</a:t>
            </a:r>
            <a:endParaRPr lang="ru-RU" sz="11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935856" y="755501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Меры социальной поддержки граждан в рамках государственных программ Курской области</a:t>
            </a:r>
          </a:p>
        </p:txBody>
      </p:sp>
      <p:graphicFrame>
        <p:nvGraphicFramePr>
          <p:cNvPr id="62" name="Схема 61"/>
          <p:cNvGraphicFramePr/>
          <p:nvPr/>
        </p:nvGraphicFramePr>
        <p:xfrm>
          <a:off x="309327" y="1835621"/>
          <a:ext cx="9505056" cy="648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3" name="Схема 62"/>
          <p:cNvGraphicFramePr/>
          <p:nvPr/>
        </p:nvGraphicFramePr>
        <p:xfrm>
          <a:off x="273323" y="4088423"/>
          <a:ext cx="9577064" cy="637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2" name="Прямоугольник 71"/>
          <p:cNvSpPr/>
          <p:nvPr/>
        </p:nvSpPr>
        <p:spPr>
          <a:xfrm>
            <a:off x="2880072" y="1475581"/>
            <a:ext cx="4416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СОДЕЙСТВИЕ ЗАНЯТОСТИ НАСЕЛЕНИЯ 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4248471" y="3728383"/>
            <a:ext cx="1281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КУЛЬТУРА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316557" y="4654210"/>
            <a:ext cx="9577064" cy="114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 том числе: </a:t>
            </a:r>
          </a:p>
          <a:p>
            <a:pPr algn="just">
              <a:buFontTx/>
              <a:buChar char="-"/>
            </a:pP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стипендии, денежные премии обучающимся  и преподавателям профессиональных образовательных организаций сферы культуры и искусства Курской области – 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5,2 млн.руб.;</a:t>
            </a:r>
          </a:p>
          <a:p>
            <a:pPr algn="just">
              <a:buFontTx/>
              <a:buChar char="-"/>
            </a:pP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материальное обеспечение детей-сирот и детей, оставшихся без попечения родителей – 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3,1 млн. руб.;</a:t>
            </a:r>
          </a:p>
          <a:p>
            <a:pPr algn="just"/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пособия курским писателям – 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0,7 млн.руб.;</a:t>
            </a:r>
          </a:p>
          <a:p>
            <a:pPr algn="just">
              <a:buFontTx/>
              <a:buChar char="-"/>
            </a:pP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предоставление единовременной материальной помощи членам региональных творческих союзов </a:t>
            </a: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–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0,2 млн.руб.</a:t>
            </a:r>
            <a:endParaRPr lang="ru-RU" sz="11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14" name="Схема 13"/>
          <p:cNvGraphicFramePr/>
          <p:nvPr/>
        </p:nvGraphicFramePr>
        <p:xfrm>
          <a:off x="273323" y="6426055"/>
          <a:ext cx="9577064" cy="666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320911" y="5796061"/>
            <a:ext cx="95439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ОБЕСПЕЧЕНИЕ ДОСТУПНОСТИ ПРИОРИТЕТНЫХ ОБЪЕКТОВ И УСЛУГ ДЛЯ ИНВАЛИДОВ И ДРУГИХ МАЛОМОБИЛЬНЫХ ГРУПП НАСЕЛЕНИЯ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16557" y="7034888"/>
            <a:ext cx="9577064" cy="48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 том числе: </a:t>
            </a:r>
          </a:p>
          <a:p>
            <a:pPr algn="just">
              <a:lnSpc>
                <a:spcPct val="120000"/>
              </a:lnSpc>
            </a:pP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приобретение для инвалидов и детей-инвалидов технических средств реабилитации</a:t>
            </a:r>
            <a:r>
              <a:rPr lang="ru-RU" sz="105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sz="105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2" name="Группа 16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3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20" name="Рисунок 19"/>
              <p:cNvPicPr>
                <a:picLocks noChangeAspect="1"/>
              </p:cNvPicPr>
              <p:nvPr/>
            </p:nvPicPr>
            <p:blipFill>
              <a:blip r:embed="rId18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1" name="Прямоугольник 20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2024 год </a:t>
                </a:r>
              </a:p>
            </p:txBody>
          </p:sp>
          <p:sp>
            <p:nvSpPr>
              <p:cNvPr id="22" name="Прямоугольник 21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ОСНОВНЫЕ ХАРАКТЕРИСТИКИ </a:t>
                </a: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ОБЛАСТНОГО БЮДЖЕТА</a:t>
                </a:r>
              </a:p>
            </p:txBody>
          </p:sp>
        </p:grpSp>
        <p:sp>
          <p:nvSpPr>
            <p:cNvPr id="19" name="Прямоугольник 18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19</a:t>
              </a:r>
              <a:endParaRPr lang="ru-RU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Box 121"/>
          <p:cNvSpPr txBox="1"/>
          <p:nvPr/>
        </p:nvSpPr>
        <p:spPr>
          <a:xfrm>
            <a:off x="9216776" y="6732165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44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121" name="Группа 120"/>
          <p:cNvGrpSpPr/>
          <p:nvPr/>
        </p:nvGrpSpPr>
        <p:grpSpPr>
          <a:xfrm>
            <a:off x="936076" y="7308229"/>
            <a:ext cx="8640000" cy="251446"/>
            <a:chOff x="863848" y="7092205"/>
            <a:chExt cx="8640000" cy="360040"/>
          </a:xfrm>
        </p:grpSpPr>
        <p:cxnSp>
          <p:nvCxnSpPr>
            <p:cNvPr id="92" name="Прямая соединительная линия 91"/>
            <p:cNvCxnSpPr/>
            <p:nvPr/>
          </p:nvCxnSpPr>
          <p:spPr>
            <a:xfrm>
              <a:off x="863848" y="7092205"/>
              <a:ext cx="8640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0" name="Прямая соединительная линия 119"/>
            <p:cNvCxnSpPr/>
            <p:nvPr/>
          </p:nvCxnSpPr>
          <p:spPr>
            <a:xfrm>
              <a:off x="863848" y="7452245"/>
              <a:ext cx="8640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7" name="TextBox 156"/>
          <p:cNvSpPr txBox="1"/>
          <p:nvPr/>
        </p:nvSpPr>
        <p:spPr>
          <a:xfrm>
            <a:off x="863848" y="6444133"/>
            <a:ext cx="5998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Информация о повышении финансовой грамотности населения Курской области 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863848" y="5868069"/>
            <a:ext cx="83936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Информация о проведении опроса мнения граждан (заинтересованных пользователей) о «Бюджете для граждан»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41888" y="0"/>
            <a:ext cx="2286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Содержание </a:t>
            </a:r>
            <a:endParaRPr lang="ru-RU" sz="2400" b="1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3808" y="395461"/>
            <a:ext cx="332142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2A60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  <a:endParaRPr lang="ru-RU" b="1" dirty="0">
              <a:solidFill>
                <a:srgbClr val="2A609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3848" y="395461"/>
            <a:ext cx="17441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2A60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ВВОДНАЯ ЧАСТЬ</a:t>
            </a:r>
            <a:endParaRPr lang="ru-RU" sz="1400" b="1" dirty="0">
              <a:solidFill>
                <a:srgbClr val="2A609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3848" y="683493"/>
            <a:ext cx="23503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Основные вопросы о бюджете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3848" y="971525"/>
            <a:ext cx="47852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Административно-территориальное устройство Курской области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936076" y="683493"/>
            <a:ext cx="8640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936076" y="971525"/>
            <a:ext cx="8640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936076" y="1259557"/>
            <a:ext cx="8640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40" name="Группа 139"/>
          <p:cNvGrpSpPr/>
          <p:nvPr/>
        </p:nvGrpSpPr>
        <p:grpSpPr>
          <a:xfrm>
            <a:off x="503808" y="1259557"/>
            <a:ext cx="9072268" cy="3168352"/>
            <a:chOff x="647824" y="1547589"/>
            <a:chExt cx="9072268" cy="3168352"/>
          </a:xfrm>
        </p:grpSpPr>
        <p:grpSp>
          <p:nvGrpSpPr>
            <p:cNvPr id="88" name="Группа 87"/>
            <p:cNvGrpSpPr/>
            <p:nvPr/>
          </p:nvGrpSpPr>
          <p:grpSpPr>
            <a:xfrm>
              <a:off x="647824" y="1547589"/>
              <a:ext cx="8249627" cy="369332"/>
              <a:chOff x="647824" y="1475581"/>
              <a:chExt cx="8249627" cy="369332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647824" y="1475581"/>
                <a:ext cx="332142" cy="36933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ru-RU" b="1" dirty="0" smtClean="0">
                    <a:solidFill>
                      <a:srgbClr val="2A6099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2</a:t>
                </a:r>
                <a:endParaRPr lang="ru-RU" b="1" dirty="0">
                  <a:solidFill>
                    <a:srgbClr val="2A6099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8712720" y="1475581"/>
                <a:ext cx="184731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endParaRPr lang="ru-RU" sz="1600" b="1" dirty="0">
                  <a:solidFill>
                    <a:schemeClr val="accent5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007864" y="1475581"/>
                <a:ext cx="599394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b="1" dirty="0" smtClean="0">
                    <a:solidFill>
                      <a:srgbClr val="2A6099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ОСНОВНЫЕ ХАРАКТЕРИСТИКИ БЮДЖЕТА КУРСКОЙ ОБЛАСТИ</a:t>
                </a:r>
                <a:endParaRPr lang="ru-RU" sz="1400" b="1" dirty="0">
                  <a:solidFill>
                    <a:srgbClr val="2A6099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cxnSp>
          <p:nvCxnSpPr>
            <p:cNvPr id="22" name="Прямая соединительная линия 21"/>
            <p:cNvCxnSpPr/>
            <p:nvPr/>
          </p:nvCxnSpPr>
          <p:spPr>
            <a:xfrm>
              <a:off x="1080312" y="2411685"/>
              <a:ext cx="7920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9" name="TextBox 88"/>
            <p:cNvSpPr txBox="1"/>
            <p:nvPr/>
          </p:nvSpPr>
          <p:spPr>
            <a:xfrm>
              <a:off x="1007864" y="1835621"/>
              <a:ext cx="32383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solidFill>
                    <a:schemeClr val="bg1">
                      <a:lumMod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Основные параметры областного бюджета</a:t>
              </a:r>
              <a:endParaRPr lang="ru-RU" sz="12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007864" y="2123653"/>
              <a:ext cx="50770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solidFill>
                    <a:schemeClr val="bg1">
                      <a:lumMod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Структура налоговых и неналоговых доходов областного бюджета </a:t>
              </a:r>
              <a:endParaRPr lang="ru-RU" sz="12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94" name="Прямая соединительная линия 93"/>
            <p:cNvCxnSpPr/>
            <p:nvPr/>
          </p:nvCxnSpPr>
          <p:spPr>
            <a:xfrm>
              <a:off x="1079872" y="2699717"/>
              <a:ext cx="7920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5" name="TextBox 94"/>
            <p:cNvSpPr txBox="1"/>
            <p:nvPr/>
          </p:nvSpPr>
          <p:spPr>
            <a:xfrm>
              <a:off x="1007424" y="2411685"/>
              <a:ext cx="29803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solidFill>
                    <a:schemeClr val="bg1">
                      <a:lumMod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Структура безвозмездных поступлений</a:t>
              </a:r>
              <a:endParaRPr lang="ru-RU" sz="12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97" name="Прямая соединительная линия 96"/>
            <p:cNvCxnSpPr/>
            <p:nvPr/>
          </p:nvCxnSpPr>
          <p:spPr>
            <a:xfrm>
              <a:off x="1079872" y="2987749"/>
              <a:ext cx="7920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8" name="TextBox 97"/>
            <p:cNvSpPr txBox="1"/>
            <p:nvPr/>
          </p:nvSpPr>
          <p:spPr>
            <a:xfrm>
              <a:off x="1007424" y="2699717"/>
              <a:ext cx="31213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solidFill>
                    <a:schemeClr val="bg1">
                      <a:lumMod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Структура расходов областного бюджета</a:t>
              </a:r>
              <a:endParaRPr lang="ru-RU" sz="12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100" name="Прямая соединительная линия 99"/>
            <p:cNvCxnSpPr/>
            <p:nvPr/>
          </p:nvCxnSpPr>
          <p:spPr>
            <a:xfrm>
              <a:off x="1079872" y="3275781"/>
              <a:ext cx="7920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/>
          </p:nvSpPr>
          <p:spPr>
            <a:xfrm>
              <a:off x="1007864" y="3851845"/>
              <a:ext cx="38843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spc="-40" dirty="0" smtClean="0">
                  <a:solidFill>
                    <a:schemeClr val="bg1">
                      <a:lumMod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Реализация национальных проектов в Курской области</a:t>
              </a:r>
              <a:endParaRPr lang="ru-RU" sz="1200" spc="-4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103" name="Прямая соединительная линия 102"/>
            <p:cNvCxnSpPr/>
            <p:nvPr/>
          </p:nvCxnSpPr>
          <p:spPr>
            <a:xfrm>
              <a:off x="1079872" y="3563813"/>
              <a:ext cx="7920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4" name="TextBox 103"/>
            <p:cNvSpPr txBox="1"/>
            <p:nvPr/>
          </p:nvSpPr>
          <p:spPr>
            <a:xfrm>
              <a:off x="1007864" y="2987749"/>
              <a:ext cx="45961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solidFill>
                    <a:schemeClr val="bg1">
                      <a:lumMod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Финансирование государственных программ Курской области</a:t>
              </a:r>
              <a:endParaRPr lang="ru-RU" sz="12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106" name="Прямая соединительная линия 105"/>
            <p:cNvCxnSpPr/>
            <p:nvPr/>
          </p:nvCxnSpPr>
          <p:spPr>
            <a:xfrm>
              <a:off x="1079872" y="3851845"/>
              <a:ext cx="7920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7" name="TextBox 106"/>
            <p:cNvSpPr txBox="1"/>
            <p:nvPr/>
          </p:nvSpPr>
          <p:spPr>
            <a:xfrm>
              <a:off x="1007864" y="3275781"/>
              <a:ext cx="70775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solidFill>
                    <a:schemeClr val="bg1">
                      <a:lumMod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Меры социальной поддержки граждан в рамках государственных программ Курской области </a:t>
              </a:r>
              <a:endParaRPr lang="ru-RU" sz="12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109" name="Прямая соединительная линия 108"/>
            <p:cNvCxnSpPr/>
            <p:nvPr/>
          </p:nvCxnSpPr>
          <p:spPr>
            <a:xfrm>
              <a:off x="1079872" y="4139877"/>
              <a:ext cx="7920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0" name="TextBox 109"/>
            <p:cNvSpPr txBox="1"/>
            <p:nvPr/>
          </p:nvSpPr>
          <p:spPr>
            <a:xfrm>
              <a:off x="1007864" y="3563813"/>
              <a:ext cx="35637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solidFill>
                    <a:schemeClr val="bg1">
                      <a:lumMod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Социально значимые объекты Курской области</a:t>
              </a:r>
              <a:endParaRPr lang="ru-RU" sz="12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1080092" y="1835621"/>
              <a:ext cx="8640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080092" y="2123653"/>
              <a:ext cx="8640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3" name="Прямая соединительная линия 92"/>
            <p:cNvCxnSpPr/>
            <p:nvPr/>
          </p:nvCxnSpPr>
          <p:spPr>
            <a:xfrm>
              <a:off x="1080092" y="2411685"/>
              <a:ext cx="8640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Прямая соединительная линия 95"/>
            <p:cNvCxnSpPr/>
            <p:nvPr/>
          </p:nvCxnSpPr>
          <p:spPr>
            <a:xfrm>
              <a:off x="1080092" y="2699717"/>
              <a:ext cx="8640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Прямая соединительная линия 98"/>
            <p:cNvCxnSpPr/>
            <p:nvPr/>
          </p:nvCxnSpPr>
          <p:spPr>
            <a:xfrm>
              <a:off x="1080092" y="2987749"/>
              <a:ext cx="8640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Прямая соединительная линия 101"/>
            <p:cNvCxnSpPr/>
            <p:nvPr/>
          </p:nvCxnSpPr>
          <p:spPr>
            <a:xfrm>
              <a:off x="1080092" y="3275781"/>
              <a:ext cx="8640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Прямая соединительная линия 104"/>
            <p:cNvCxnSpPr/>
            <p:nvPr/>
          </p:nvCxnSpPr>
          <p:spPr>
            <a:xfrm>
              <a:off x="1080092" y="3563813"/>
              <a:ext cx="8640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Прямая соединительная линия 107"/>
            <p:cNvCxnSpPr/>
            <p:nvPr/>
          </p:nvCxnSpPr>
          <p:spPr>
            <a:xfrm>
              <a:off x="1080092" y="3851845"/>
              <a:ext cx="8640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Прямая соединительная линия 110"/>
            <p:cNvCxnSpPr/>
            <p:nvPr/>
          </p:nvCxnSpPr>
          <p:spPr>
            <a:xfrm>
              <a:off x="1080092" y="4139877"/>
              <a:ext cx="8640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Прямая соединительная линия 111"/>
            <p:cNvCxnSpPr/>
            <p:nvPr/>
          </p:nvCxnSpPr>
          <p:spPr>
            <a:xfrm>
              <a:off x="1080092" y="4427909"/>
              <a:ext cx="8640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3" name="TextBox 112"/>
            <p:cNvSpPr txBox="1"/>
            <p:nvPr/>
          </p:nvSpPr>
          <p:spPr>
            <a:xfrm>
              <a:off x="1007424" y="4139877"/>
              <a:ext cx="38635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solidFill>
                    <a:schemeClr val="bg1">
                      <a:lumMod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Оказание финансовой помощи местным бюджетам </a:t>
              </a:r>
              <a:endParaRPr lang="ru-RU" sz="12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127" name="Прямая соединительная линия 126"/>
            <p:cNvCxnSpPr/>
            <p:nvPr/>
          </p:nvCxnSpPr>
          <p:spPr>
            <a:xfrm>
              <a:off x="1079872" y="4427909"/>
              <a:ext cx="8640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8" name="Прямая соединительная линия 127"/>
            <p:cNvCxnSpPr/>
            <p:nvPr/>
          </p:nvCxnSpPr>
          <p:spPr>
            <a:xfrm>
              <a:off x="1079872" y="4715941"/>
              <a:ext cx="8640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1" name="TextBox 130"/>
            <p:cNvSpPr txBox="1"/>
            <p:nvPr/>
          </p:nvSpPr>
          <p:spPr>
            <a:xfrm>
              <a:off x="1007864" y="4427909"/>
              <a:ext cx="301556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solidFill>
                    <a:schemeClr val="bg1">
                      <a:lumMod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Государственный долг Курской области</a:t>
              </a:r>
              <a:endParaRPr lang="ru-RU" sz="12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32" name="Группа 131"/>
          <p:cNvGrpSpPr/>
          <p:nvPr/>
        </p:nvGrpSpPr>
        <p:grpSpPr>
          <a:xfrm>
            <a:off x="503808" y="4427909"/>
            <a:ext cx="8249627" cy="419854"/>
            <a:chOff x="647824" y="1394281"/>
            <a:chExt cx="8249627" cy="419854"/>
          </a:xfrm>
        </p:grpSpPr>
        <p:sp>
          <p:nvSpPr>
            <p:cNvPr id="133" name="TextBox 132"/>
            <p:cNvSpPr txBox="1"/>
            <p:nvPr/>
          </p:nvSpPr>
          <p:spPr>
            <a:xfrm>
              <a:off x="647824" y="1394281"/>
              <a:ext cx="332142" cy="3693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rgbClr val="2A6099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</a:t>
              </a:r>
              <a:endParaRPr lang="ru-RU" b="1" dirty="0">
                <a:solidFill>
                  <a:srgbClr val="2A6099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8712720" y="1475581"/>
              <a:ext cx="184731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ru-RU" sz="1600" b="1" dirty="0">
                <a:solidFill>
                  <a:schemeClr val="accent5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1007864" y="1403573"/>
              <a:ext cx="34519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solidFill>
                    <a:srgbClr val="2A6099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ДОПОЛНИТЕЛЬНАЯ ИНФОРМАЦИЯ</a:t>
              </a:r>
              <a:endParaRPr lang="ru-RU" sz="1400" b="1" dirty="0">
                <a:solidFill>
                  <a:srgbClr val="2A6099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36" name="TextBox 135"/>
          <p:cNvSpPr txBox="1"/>
          <p:nvPr/>
        </p:nvSpPr>
        <p:spPr>
          <a:xfrm>
            <a:off x="863848" y="4715941"/>
            <a:ext cx="45304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Реализация проекта «Народный бюджет» в Курской области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37" name="Прямая соединительная линия 136"/>
          <p:cNvCxnSpPr/>
          <p:nvPr/>
        </p:nvCxnSpPr>
        <p:spPr>
          <a:xfrm>
            <a:off x="1007864" y="4715941"/>
            <a:ext cx="8640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7" name="TextBox 166"/>
          <p:cNvSpPr txBox="1"/>
          <p:nvPr/>
        </p:nvSpPr>
        <p:spPr>
          <a:xfrm>
            <a:off x="9360792" y="395461"/>
            <a:ext cx="204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endParaRPr lang="ru-RU" sz="1600" b="1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9360792" y="683493"/>
            <a:ext cx="204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9348798" y="971525"/>
            <a:ext cx="216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9360792" y="1547589"/>
            <a:ext cx="204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7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9360792" y="1835621"/>
            <a:ext cx="360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8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9360792" y="2123653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9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9000752" y="2411685"/>
            <a:ext cx="708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10-12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9288784" y="3563813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23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9288784" y="4139877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9000752" y="4715941"/>
            <a:ext cx="708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28-31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9" name="TextBox 208"/>
          <p:cNvSpPr txBox="1"/>
          <p:nvPr/>
        </p:nvSpPr>
        <p:spPr>
          <a:xfrm>
            <a:off x="9360792" y="1259557"/>
            <a:ext cx="204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</a:t>
            </a:r>
            <a:endParaRPr lang="ru-RU" sz="1600" b="1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10" name="TextBox 209"/>
          <p:cNvSpPr txBox="1"/>
          <p:nvPr/>
        </p:nvSpPr>
        <p:spPr>
          <a:xfrm>
            <a:off x="9216776" y="4427909"/>
            <a:ext cx="564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  <a:endParaRPr lang="ru-RU" sz="1600" b="1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9000752" y="2699717"/>
            <a:ext cx="708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13-15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9000752" y="2987749"/>
            <a:ext cx="708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16-19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9000752" y="3275781"/>
            <a:ext cx="708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20-22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9000752" y="3851845"/>
            <a:ext cx="708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24-25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38" name="Прямая соединительная линия 137"/>
          <p:cNvCxnSpPr/>
          <p:nvPr/>
        </p:nvCxnSpPr>
        <p:spPr>
          <a:xfrm>
            <a:off x="936076" y="5003973"/>
            <a:ext cx="8640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4" name="Прямая соединительная линия 143"/>
          <p:cNvCxnSpPr/>
          <p:nvPr/>
        </p:nvCxnSpPr>
        <p:spPr>
          <a:xfrm>
            <a:off x="935856" y="5292005"/>
            <a:ext cx="8640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6" name="Прямая соединительная линия 145"/>
          <p:cNvCxnSpPr/>
          <p:nvPr/>
        </p:nvCxnSpPr>
        <p:spPr>
          <a:xfrm>
            <a:off x="936076" y="5292005"/>
            <a:ext cx="8640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7" name="Прямая соединительная линия 146"/>
          <p:cNvCxnSpPr/>
          <p:nvPr/>
        </p:nvCxnSpPr>
        <p:spPr>
          <a:xfrm>
            <a:off x="936076" y="5580037"/>
            <a:ext cx="8640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0" name="Прямая соединительная линия 149"/>
          <p:cNvCxnSpPr/>
          <p:nvPr/>
        </p:nvCxnSpPr>
        <p:spPr>
          <a:xfrm>
            <a:off x="936076" y="5868069"/>
            <a:ext cx="8640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6" name="Прямая соединительная линия 155"/>
          <p:cNvCxnSpPr/>
          <p:nvPr/>
        </p:nvCxnSpPr>
        <p:spPr>
          <a:xfrm>
            <a:off x="936076" y="6156101"/>
            <a:ext cx="8640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9" name="Прямая соединительная линия 158"/>
          <p:cNvCxnSpPr/>
          <p:nvPr/>
        </p:nvCxnSpPr>
        <p:spPr>
          <a:xfrm>
            <a:off x="936076" y="6444133"/>
            <a:ext cx="8640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2" name="Прямая соединительная линия 161"/>
          <p:cNvCxnSpPr/>
          <p:nvPr/>
        </p:nvCxnSpPr>
        <p:spPr>
          <a:xfrm>
            <a:off x="936076" y="6732165"/>
            <a:ext cx="8640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2" name="TextBox 141"/>
          <p:cNvSpPr txBox="1"/>
          <p:nvPr/>
        </p:nvSpPr>
        <p:spPr>
          <a:xfrm>
            <a:off x="863848" y="5292005"/>
            <a:ext cx="25875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Дорожный фонд Курской области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863848" y="5580037"/>
            <a:ext cx="20649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Рейтинги Курской области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863848" y="6743198"/>
            <a:ext cx="4873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Информация о бюджете в сети «Интернет» и в социальных сетях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863848" y="7031230"/>
            <a:ext cx="44582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Контактная информация для взаимодействия с гражданами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9288784" y="5580037"/>
            <a:ext cx="4200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35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9000752" y="5292005"/>
            <a:ext cx="708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33-34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9288784" y="5868069"/>
            <a:ext cx="4200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36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9288784" y="6156101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38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9288784" y="7000452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45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6" name="TextBox 175"/>
          <p:cNvSpPr txBox="1"/>
          <p:nvPr/>
        </p:nvSpPr>
        <p:spPr>
          <a:xfrm>
            <a:off x="9072760" y="6444133"/>
            <a:ext cx="636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39-43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863848" y="5003973"/>
            <a:ext cx="30973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Капитальные вложения Курской области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9288784" y="5003973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32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863848" y="6156102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 региональном конкурсе творческих проектов для популяризации «Бюджета для граждан»</a:t>
            </a:r>
          </a:p>
          <a:p>
            <a:pPr>
              <a:spcBef>
                <a:spcPct val="0"/>
              </a:spcBef>
              <a:defRPr/>
            </a:pPr>
            <a:endParaRPr lang="ru-RU" sz="1200" dirty="0" smtClean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39" name="Прямая соединительная линия 138"/>
          <p:cNvCxnSpPr/>
          <p:nvPr/>
        </p:nvCxnSpPr>
        <p:spPr>
          <a:xfrm>
            <a:off x="935856" y="7020197"/>
            <a:ext cx="8640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935856" y="611485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Социально значимые объекты Курской области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10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12" name="Рисунок 11"/>
              <p:cNvPicPr>
                <a:picLocks noChangeAspect="1"/>
              </p:cNvPicPr>
              <p:nvPr/>
            </p:nvPicPr>
            <p:blipFill>
              <a:blip r:embed="rId3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" name="Прямоугольник 12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2024 год </a:t>
                </a:r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ОСНОВНЫЕ ХАРАКТЕРИСТИКИ </a:t>
                </a: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ОБЛАСТНОГО БЮДЖЕТА</a:t>
                </a:r>
              </a:p>
            </p:txBody>
          </p:sp>
        </p:grpSp>
        <p:sp>
          <p:nvSpPr>
            <p:cNvPr id="11" name="Прямоугольник 10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20</a:t>
              </a:r>
              <a:endParaRPr lang="ru-RU" dirty="0"/>
            </a:p>
          </p:txBody>
        </p:sp>
      </p:grp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143769" y="1115538"/>
          <a:ext cx="9793087" cy="5515949"/>
        </p:xfrm>
        <a:graphic>
          <a:graphicData uri="http://schemas.openxmlformats.org/drawingml/2006/table">
            <a:tbl>
              <a:tblPr/>
              <a:tblGrid>
                <a:gridCol w="2227746"/>
                <a:gridCol w="1732693"/>
                <a:gridCol w="1053807"/>
                <a:gridCol w="966083"/>
                <a:gridCol w="966083"/>
                <a:gridCol w="758443"/>
                <a:gridCol w="2088232"/>
              </a:tblGrid>
              <a:tr h="51396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latin typeface="Tahoma"/>
                          <a:ea typeface="Calibri"/>
                          <a:cs typeface="Times New Roman"/>
                        </a:rPr>
                        <a:t>Наименование социально значимых мероприятий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51" marR="41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latin typeface="Tahoma"/>
                          <a:ea typeface="Calibri"/>
                          <a:cs typeface="Times New Roman"/>
                        </a:rPr>
                        <a:t>Наименование объекта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51" marR="41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latin typeface="Tahoma"/>
                          <a:ea typeface="Calibri"/>
                          <a:cs typeface="Times New Roman"/>
                        </a:rPr>
                        <a:t>Место реализации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51" marR="41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latin typeface="Tahoma"/>
                          <a:ea typeface="Calibri"/>
                          <a:cs typeface="Times New Roman"/>
                        </a:rPr>
                        <a:t>Стоимость (остаточная стоимость) строительства объекта, тыс. рублей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51" marR="41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latin typeface="Tahoma"/>
                          <a:ea typeface="Calibri"/>
                          <a:cs typeface="Times New Roman"/>
                        </a:rPr>
                        <a:t>Срок ввода в эксплуатацию</a:t>
                      </a:r>
                      <a:endParaRPr lang="ru-RU" sz="10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51" marR="41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latin typeface="Tahoma"/>
                          <a:ea typeface="Calibri"/>
                          <a:cs typeface="Times New Roman"/>
                        </a:rPr>
                        <a:t>Ожидаемый результат</a:t>
                      </a:r>
                      <a:endParaRPr lang="ru-RU" sz="10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51" marR="41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5763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latin typeface="Tahoma"/>
                          <a:ea typeface="Calibri"/>
                          <a:cs typeface="Times New Roman"/>
                        </a:rPr>
                        <a:t>всего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51" marR="41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latin typeface="Tahoma"/>
                          <a:ea typeface="Calibri"/>
                          <a:cs typeface="Times New Roman"/>
                        </a:rPr>
                        <a:t>в т.ч. средства областного бюджета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51" marR="41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9432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ahoma"/>
                          <a:ea typeface="Calibri"/>
                          <a:cs typeface="Times New Roman"/>
                        </a:rPr>
                        <a:t>Государственная программа Курской области «Развитие здравоохранения в Курской области»</a:t>
                      </a:r>
                      <a:endParaRPr lang="ru-RU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51" marR="41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0630"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Новое строительство или</a:t>
                      </a:r>
                      <a:b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</a:b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реконструкция детских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больниц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(корпусов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)</a:t>
                      </a:r>
                      <a:b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</a:br>
                      <a:endParaRPr lang="ru-RU" sz="1000" dirty="0">
                        <a:solidFill>
                          <a:schemeClr val="tx1"/>
                        </a:solidFill>
                        <a:latin typeface="Tahoma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Многопрофильная областная детская клиническая больница 3 уровня в г. Курске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г. Курск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1 276 125,213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357 706,413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2027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Ввод в действие детской больницы на 320 койко мест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3516"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Строительство фельдшерско-акушерских пунктов и отделений общей врачебной практики на территории Курской области в рамках реализации мероприятий региональной программы «Модернизация первичного звена здравоохранения Курской области»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Фельдшерско-акушерские пункты, врачебные амбулатории, отделения общей врачебной практики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Касторенский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 р-н, Курчатовский р-н, </a:t>
                      </a:r>
                      <a:r>
                        <a:rPr lang="ru-RU" sz="1000" dirty="0" err="1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Пристенский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 р-н, </a:t>
                      </a:r>
                      <a:r>
                        <a:rPr lang="ru-RU" sz="1000" dirty="0" err="1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Солнцевский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 р-н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685 579,196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253 515,195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2024 год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Ввод в действие в сельской местности фельдшерско-акушерских пунктов – 31, врачебных амбулаторий – 1, отделений общей врачебной практики – 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877"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Государственная программа Курской области «Развитие образования в Курской области»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14708"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Создание дополнительных мест для детей в общеобразовательных организациях, осуществляющих образовательную деятельность по образовательным программам дошкольного образования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Дошкольные образовательные организации на территории Курской области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Октябрьский р-н,                          г. Курск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74 275,660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44 417,228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2024-2025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Доступность дошкольного образования для детей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6093"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Создание новых мест в общеобразовательных организациях Курской области</a:t>
                      </a:r>
                      <a:b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</a:br>
                      <a:endParaRPr lang="ru-RU" sz="1000" dirty="0">
                        <a:solidFill>
                          <a:schemeClr val="tx1"/>
                        </a:solidFill>
                        <a:latin typeface="Tahoma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Общеобразовательные организации на территории Курской области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г. Курск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953 415,989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647 009,929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2025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Увеличение количества мест в общеобразовательных учреждениях, ликвидация второй смены обучения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935856" y="611485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Социально значимые объекты Курской области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10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12" name="Рисунок 11"/>
              <p:cNvPicPr>
                <a:picLocks noChangeAspect="1"/>
              </p:cNvPicPr>
              <p:nvPr/>
            </p:nvPicPr>
            <p:blipFill>
              <a:blip r:embed="rId3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" name="Прямоугольник 12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2024 год </a:t>
                </a:r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ОСНОВНЫЕ ХАРАКТЕРИСТИКИ </a:t>
                </a: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ОБЛАСТНОГО БЮДЖЕТА</a:t>
                </a:r>
              </a:p>
            </p:txBody>
          </p:sp>
        </p:grpSp>
        <p:sp>
          <p:nvSpPr>
            <p:cNvPr id="11" name="Прямоугольник 10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21</a:t>
              </a:r>
              <a:endParaRPr lang="ru-RU" dirty="0"/>
            </a:p>
          </p:txBody>
        </p:sp>
      </p:grp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143769" y="1115538"/>
          <a:ext cx="9793087" cy="6349098"/>
        </p:xfrm>
        <a:graphic>
          <a:graphicData uri="http://schemas.openxmlformats.org/drawingml/2006/table">
            <a:tbl>
              <a:tblPr/>
              <a:tblGrid>
                <a:gridCol w="2227746"/>
                <a:gridCol w="1732693"/>
                <a:gridCol w="1053807"/>
                <a:gridCol w="966083"/>
                <a:gridCol w="966083"/>
                <a:gridCol w="758443"/>
                <a:gridCol w="2088232"/>
              </a:tblGrid>
              <a:tr h="51069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latin typeface="Tahoma"/>
                          <a:ea typeface="Calibri"/>
                          <a:cs typeface="Times New Roman"/>
                        </a:rPr>
                        <a:t>Наименование социально значимых мероприятий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51" marR="41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latin typeface="Tahoma"/>
                          <a:ea typeface="Calibri"/>
                          <a:cs typeface="Times New Roman"/>
                        </a:rPr>
                        <a:t>Наименование объекта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51" marR="41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latin typeface="Tahoma"/>
                          <a:ea typeface="Calibri"/>
                          <a:cs typeface="Times New Roman"/>
                        </a:rPr>
                        <a:t>Место реализации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51" marR="41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latin typeface="Tahoma"/>
                          <a:ea typeface="Calibri"/>
                          <a:cs typeface="Times New Roman"/>
                        </a:rPr>
                        <a:t>Стоимость (остаточная стоимость) строительства объекта, тыс. рублей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51" marR="41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latin typeface="Tahoma"/>
                          <a:ea typeface="Calibri"/>
                          <a:cs typeface="Times New Roman"/>
                        </a:rPr>
                        <a:t>Срок ввода в эксплуатацию</a:t>
                      </a:r>
                      <a:endParaRPr lang="ru-RU" sz="10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51" marR="41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chemeClr val="bg1"/>
                          </a:solidFill>
                          <a:latin typeface="Tahoma"/>
                          <a:ea typeface="Calibri"/>
                          <a:cs typeface="Times New Roman"/>
                        </a:rPr>
                        <a:t>Ожидаемый результат</a:t>
                      </a:r>
                      <a:endParaRPr lang="ru-RU" sz="10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51" marR="41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5859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latin typeface="Tahoma"/>
                          <a:ea typeface="Calibri"/>
                          <a:cs typeface="Times New Roman"/>
                        </a:rPr>
                        <a:t>всего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51" marR="41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latin typeface="Tahoma"/>
                          <a:ea typeface="Calibri"/>
                          <a:cs typeface="Times New Roman"/>
                        </a:rPr>
                        <a:t>в т.ч. средства областного бюджета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51" marR="41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1175"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Государственная программа Курской области «Социальная поддержка граждан в Курской области»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42288">
                <a:tc>
                  <a:txBody>
                    <a:bodyPr/>
                    <a:lstStyle/>
                    <a:p>
                      <a:pPr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Повышение доступности социального обслуживания населения;</a:t>
                      </a:r>
                      <a:b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</a:b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улучшение демографической ситуации</a:t>
                      </a:r>
                      <a:b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</a:br>
                      <a:endParaRPr lang="ru-RU" sz="1000" dirty="0">
                        <a:solidFill>
                          <a:schemeClr val="tx1"/>
                        </a:solidFill>
                        <a:latin typeface="Tahoma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Дом-интернат для престарелых и инвалидов в д. Чурилово, </a:t>
                      </a:r>
                      <a:r>
                        <a:rPr lang="ru-RU" sz="1000" dirty="0" err="1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Камышинский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 сельский совет Курского района Курской области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 Курский р-н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810 613,645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53 279,345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2025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Удовлетворение потребностей граждан пожилого возраста и инвалидов в постоянном постороннем уходе в сфере социального обслуживания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1175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ahoma"/>
                          <a:ea typeface="Calibri"/>
                          <a:cs typeface="Times New Roman"/>
                        </a:rPr>
                        <a:t>Государственная программа Курской области «Комплексное развитие сельских территорий Курской области»</a:t>
                      </a:r>
                      <a:endParaRPr lang="ru-RU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41373"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Строительство муниципальных дошкольных образовательных организаций в рамках реализации проектов комплексного развития сельских территорий (агломераций)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Муниципальное дошкольное учреждение – детский 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сад  в  п. Долгая Щека </a:t>
                      </a:r>
                      <a:r>
                        <a:rPr lang="ru-RU" sz="1000" dirty="0" err="1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Железногорского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 района Курской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Железногорский р-н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64 792,492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19 847,298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2025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Ввод в действие в сельской местности детского сада на 60 мест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4136"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Строительство объектов спортивной инфраструктуры муниципальной собственности для занятий физической культурой и спортом в рамках реализации проектов комплексного развития сельских территорий (агломераций)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Муниципальный многофункциональный физкультурно-оздоровительный комплекс в п. Долгая Щека </a:t>
                      </a:r>
                      <a:r>
                        <a:rPr lang="ru-RU" sz="1000" dirty="0" err="1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Железногорского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 района Курской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Железногорский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 р-н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92 949,497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43 457,899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2025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Создание условий населению для занятий физической культурой и спортом и ведения здорового образа жизни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2951"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Строительство объектов спортивной инфраструктуры муниципальной собственности для занятий физической культурой и спортом в рамках реализации проектов комплексного развития сельских территорий (агломераций)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Бассейн МКОУ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«</a:t>
                      </a:r>
                      <a:r>
                        <a:rPr lang="ru-RU" sz="1000" dirty="0" err="1" smtClean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Медвенская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средняя общеобразовательная школа имени Героя Советского Союза Г.М. </a:t>
                      </a:r>
                      <a:r>
                        <a:rPr lang="ru-RU" sz="1000" dirty="0" err="1" smtClean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Певнева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», 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расположенный по адресу: Курская область,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/>
                      </a:r>
                      <a:br>
                        <a:rPr lang="ru-RU" sz="1000" dirty="0" smtClean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</a:br>
                      <a:r>
                        <a:rPr lang="ru-RU" sz="1000" dirty="0" err="1" smtClean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пгт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. Медвенка,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/>
                      </a:r>
                      <a:br>
                        <a:rPr lang="ru-RU" sz="1000" dirty="0" smtClean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</a:b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ул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. Промышленная, д. 2в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Медвенский р-н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76 335,205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1 526,705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2025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Оздоровление детей и вовлечение населения </a:t>
                      </a:r>
                      <a:r>
                        <a:rPr lang="ru-RU" sz="1000" dirty="0" err="1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Медвенского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/>
                      </a:r>
                      <a:b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</a:b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района Курской области в занятие</a:t>
                      </a:r>
                      <a:b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</a:br>
                      <a:r>
                        <a:rPr lang="ru-RU" sz="100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спортом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935856" y="611485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Социально значимые объекты Курской области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10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12" name="Рисунок 11"/>
              <p:cNvPicPr>
                <a:picLocks noChangeAspect="1"/>
              </p:cNvPicPr>
              <p:nvPr/>
            </p:nvPicPr>
            <p:blipFill>
              <a:blip r:embed="rId3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" name="Прямоугольник 12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2024 год </a:t>
                </a:r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ОСНОВНЫЕ ХАРАКТЕРИСТИКИ </a:t>
                </a: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ОБЛАСТНОГО БЮДЖЕТА</a:t>
                </a:r>
              </a:p>
            </p:txBody>
          </p:sp>
        </p:grpSp>
        <p:sp>
          <p:nvSpPr>
            <p:cNvPr id="11" name="Прямоугольник 10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22</a:t>
              </a:r>
              <a:endParaRPr lang="ru-RU" dirty="0"/>
            </a:p>
          </p:txBody>
        </p:sp>
      </p:grp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143769" y="1115538"/>
          <a:ext cx="9793087" cy="5986020"/>
        </p:xfrm>
        <a:graphic>
          <a:graphicData uri="http://schemas.openxmlformats.org/drawingml/2006/table">
            <a:tbl>
              <a:tblPr/>
              <a:tblGrid>
                <a:gridCol w="2227746"/>
                <a:gridCol w="1732693"/>
                <a:gridCol w="1053807"/>
                <a:gridCol w="966083"/>
                <a:gridCol w="966083"/>
                <a:gridCol w="758443"/>
                <a:gridCol w="2088232"/>
              </a:tblGrid>
              <a:tr h="49502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chemeClr val="bg1"/>
                          </a:solidFill>
                          <a:latin typeface="Tahoma"/>
                          <a:ea typeface="Calibri"/>
                          <a:cs typeface="Times New Roman"/>
                        </a:rPr>
                        <a:t>Наименование социально значимых мероприятий</a:t>
                      </a:r>
                      <a:endParaRPr lang="ru-RU" sz="105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51" marR="41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chemeClr val="bg1"/>
                          </a:solidFill>
                          <a:latin typeface="Tahoma"/>
                          <a:ea typeface="Calibri"/>
                          <a:cs typeface="Times New Roman"/>
                        </a:rPr>
                        <a:t>Наименование объекта</a:t>
                      </a:r>
                      <a:endParaRPr lang="ru-RU" sz="105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51" marR="41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chemeClr val="bg1"/>
                          </a:solidFill>
                          <a:latin typeface="Tahoma"/>
                          <a:ea typeface="Calibri"/>
                          <a:cs typeface="Times New Roman"/>
                        </a:rPr>
                        <a:t>Место реализации</a:t>
                      </a:r>
                      <a:endParaRPr lang="ru-RU" sz="105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51" marR="41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solidFill>
                            <a:schemeClr val="bg1"/>
                          </a:solidFill>
                          <a:latin typeface="Tahoma"/>
                          <a:ea typeface="Calibri"/>
                          <a:cs typeface="Times New Roman"/>
                        </a:rPr>
                        <a:t>Стоимость (остаточная стоимость) строительства объекта, тыс. рублей</a:t>
                      </a:r>
                      <a:endParaRPr lang="ru-RU" sz="105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51" marR="41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solidFill>
                            <a:schemeClr val="bg1"/>
                          </a:solidFill>
                          <a:latin typeface="Tahoma"/>
                          <a:ea typeface="Calibri"/>
                          <a:cs typeface="Times New Roman"/>
                        </a:rPr>
                        <a:t>Срок ввода в эксплуатацию</a:t>
                      </a:r>
                      <a:endParaRPr lang="ru-RU" sz="105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51" marR="41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solidFill>
                            <a:schemeClr val="bg1"/>
                          </a:solidFill>
                          <a:latin typeface="Tahoma"/>
                          <a:ea typeface="Calibri"/>
                          <a:cs typeface="Times New Roman"/>
                        </a:rPr>
                        <a:t>Ожидаемый результат</a:t>
                      </a:r>
                      <a:endParaRPr lang="ru-RU" sz="105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51" marR="41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7440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chemeClr val="bg1"/>
                          </a:solidFill>
                          <a:latin typeface="Tahoma"/>
                          <a:ea typeface="Calibri"/>
                          <a:cs typeface="Times New Roman"/>
                        </a:rPr>
                        <a:t>всего</a:t>
                      </a:r>
                      <a:endParaRPr lang="ru-RU" sz="105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51" marR="41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chemeClr val="bg1"/>
                          </a:solidFill>
                          <a:latin typeface="Tahoma"/>
                          <a:ea typeface="Calibri"/>
                          <a:cs typeface="Times New Roman"/>
                        </a:rPr>
                        <a:t>в т.ч. средства областного бюджета</a:t>
                      </a:r>
                      <a:endParaRPr lang="ru-RU" sz="105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251" marR="412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6441">
                <a:tc gridSpan="7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Государственная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050" b="1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программа Курской области «Развитие физической культуры и спорта в Курской области»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6441"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Создание и модернизация объектов спортивной инфраструктуры региональной собственности (муниципальной собственности) для занятий физической культурой и спортом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Крытый футбольный манеж /                   г. Курск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г. Курск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480 522,880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391 715,480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2027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Создание условий для успешного выступления спортсменов Курской области на межрегиональных, всероссийских и международных спортивных соревнованиях и совершенствование системы подготовки спортивного резерва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6441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latin typeface="Tahoma"/>
                          <a:ea typeface="Calibri"/>
                          <a:cs typeface="Times New Roman"/>
                        </a:rPr>
                        <a:t>Государственная программа Курской области «Развитие культуры в Курской области»</a:t>
                      </a:r>
                      <a:endParaRPr lang="ru-RU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12995"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Сохранение культурного и исторического наследия, расширение доступа населения к культурным ценностям и информации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Экспозиционный корпус Курского областного краеведческого музея в объекте культурного наследия регионального значения «Здание мужской классической гимназии, 1836-1842 гг.», расположенном по адресу: Курская область, г. Курск, ул. Луначарского, 8, здание литер В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г. Курск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125 878,182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125 878,182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2027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Расширение разнообразия музейных услуг и форм музейной деятельности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7481"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Создание условий для укрепления материально-технической базы объектов культуры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Мемориальный комплекс «Курская битва» в пос. Поныри Курской области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п. Поныри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307 610,242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307 610,242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2027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latin typeface="Tahoma"/>
                          <a:ea typeface="Calibri"/>
                          <a:cs typeface="Times New Roman"/>
                        </a:rPr>
                        <a:t>Расширение разнообразия музейных услуг и форм музейной деятельности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935856" y="755501"/>
            <a:ext cx="8208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Реализация национальных проектов</a:t>
            </a:r>
            <a:r>
              <a:rPr lang="en-US" sz="20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(млн. руб.)</a:t>
            </a:r>
          </a:p>
        </p:txBody>
      </p:sp>
      <p:grpSp>
        <p:nvGrpSpPr>
          <p:cNvPr id="97" name="Группа 96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104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106" name="Рисунок 105"/>
              <p:cNvPicPr>
                <a:picLocks noChangeAspect="1"/>
              </p:cNvPicPr>
              <p:nvPr/>
            </p:nvPicPr>
            <p:blipFill>
              <a:blip r:embed="rId2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7" name="Прямоугольник 106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2024 год </a:t>
                </a:r>
              </a:p>
            </p:txBody>
          </p:sp>
          <p:sp>
            <p:nvSpPr>
              <p:cNvPr id="108" name="Прямоугольник 107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ОСНОВНЫЕ ХАРАКТЕРИСТИКИ </a:t>
                </a: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ОБЛАСТНОГО БЮДЖЕТА</a:t>
                </a:r>
              </a:p>
            </p:txBody>
          </p:sp>
        </p:grpSp>
        <p:sp>
          <p:nvSpPr>
            <p:cNvPr id="105" name="Прямоугольник 104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23</a:t>
              </a:r>
              <a:endParaRPr lang="ru-RU" dirty="0"/>
            </a:p>
          </p:txBody>
        </p:sp>
      </p:grpSp>
      <p:pic>
        <p:nvPicPr>
          <p:cNvPr id="90" name="Рисунок 89"/>
          <p:cNvPicPr>
            <a:picLocks noChangeAspect="1"/>
          </p:cNvPicPr>
          <p:nvPr/>
        </p:nvPicPr>
        <p:blipFill>
          <a:blip r:embed="rId3" cstate="print"/>
          <a:srcRect l="21452" t="28039" r="64262" b="52272"/>
          <a:stretch>
            <a:fillRect/>
          </a:stretch>
        </p:blipFill>
        <p:spPr bwMode="auto">
          <a:xfrm>
            <a:off x="562654" y="1691605"/>
            <a:ext cx="1332438" cy="1032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" name="Рисунок 90"/>
          <p:cNvPicPr>
            <a:picLocks noChangeAspect="1"/>
          </p:cNvPicPr>
          <p:nvPr/>
        </p:nvPicPr>
        <p:blipFill>
          <a:blip r:embed="rId3" cstate="print"/>
          <a:srcRect l="43330" t="28088" r="43568" b="52408"/>
          <a:stretch>
            <a:fillRect/>
          </a:stretch>
        </p:blipFill>
        <p:spPr bwMode="auto">
          <a:xfrm>
            <a:off x="2852074" y="1691605"/>
            <a:ext cx="1222008" cy="1023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" name="Рисунок 92"/>
          <p:cNvPicPr>
            <a:picLocks noChangeAspect="1"/>
          </p:cNvPicPr>
          <p:nvPr/>
        </p:nvPicPr>
        <p:blipFill>
          <a:blip r:embed="rId3" cstate="print"/>
          <a:srcRect l="65203" t="27809" r="21303" b="52362"/>
          <a:stretch>
            <a:fillRect/>
          </a:stretch>
        </p:blipFill>
        <p:spPr bwMode="auto">
          <a:xfrm>
            <a:off x="5275746" y="1691605"/>
            <a:ext cx="1258569" cy="104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" name="Рисунок 94"/>
          <p:cNvPicPr>
            <a:picLocks noChangeAspect="1"/>
          </p:cNvPicPr>
          <p:nvPr/>
        </p:nvPicPr>
        <p:blipFill>
          <a:blip r:embed="rId3" cstate="print"/>
          <a:srcRect l="21468" t="60674" r="65127" b="19938"/>
          <a:stretch>
            <a:fillRect/>
          </a:stretch>
        </p:blipFill>
        <p:spPr bwMode="auto">
          <a:xfrm>
            <a:off x="7504606" y="1691605"/>
            <a:ext cx="1250268" cy="101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" name="Рисунок 108"/>
          <p:cNvPicPr>
            <a:picLocks noChangeAspect="1"/>
          </p:cNvPicPr>
          <p:nvPr/>
        </p:nvPicPr>
        <p:blipFill>
          <a:blip r:embed="rId3" cstate="print"/>
          <a:srcRect l="43320" t="60676" r="41734" b="19942"/>
          <a:stretch>
            <a:fillRect/>
          </a:stretch>
        </p:blipFill>
        <p:spPr bwMode="auto">
          <a:xfrm>
            <a:off x="562654" y="3438141"/>
            <a:ext cx="1393995" cy="1016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" name="Рисунок 109"/>
          <p:cNvPicPr>
            <a:picLocks noChangeAspect="1"/>
          </p:cNvPicPr>
          <p:nvPr/>
        </p:nvPicPr>
        <p:blipFill>
          <a:blip r:embed="rId3" cstate="print"/>
          <a:srcRect l="64561" t="60955" r="20923" b="19382"/>
          <a:stretch>
            <a:fillRect/>
          </a:stretch>
        </p:blipFill>
        <p:spPr bwMode="auto">
          <a:xfrm>
            <a:off x="2852074" y="3527369"/>
            <a:ext cx="1353890" cy="1031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" name="Рисунок 110"/>
          <p:cNvPicPr>
            <a:picLocks noChangeAspect="1"/>
          </p:cNvPicPr>
          <p:nvPr/>
        </p:nvPicPr>
        <p:blipFill>
          <a:blip r:embed="rId4" cstate="print"/>
          <a:srcRect l="20598" t="12236" r="66076" b="68343"/>
          <a:stretch>
            <a:fillRect/>
          </a:stretch>
        </p:blipFill>
        <p:spPr bwMode="auto">
          <a:xfrm>
            <a:off x="5275746" y="3459419"/>
            <a:ext cx="1242900" cy="1018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" name="Рисунок 111"/>
          <p:cNvPicPr>
            <a:picLocks noChangeAspect="1"/>
          </p:cNvPicPr>
          <p:nvPr/>
        </p:nvPicPr>
        <p:blipFill>
          <a:blip r:embed="rId4" cstate="print"/>
          <a:srcRect l="42549" t="12236" r="43172" b="68343"/>
          <a:stretch>
            <a:fillRect/>
          </a:stretch>
        </p:blipFill>
        <p:spPr bwMode="auto">
          <a:xfrm>
            <a:off x="7504606" y="3454805"/>
            <a:ext cx="1331785" cy="1018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" name="TextBox 116"/>
          <p:cNvSpPr txBox="1"/>
          <p:nvPr/>
        </p:nvSpPr>
        <p:spPr>
          <a:xfrm>
            <a:off x="1272892" y="2411685"/>
            <a:ext cx="1728029" cy="507831"/>
          </a:xfrm>
          <a:prstGeom prst="rect">
            <a:avLst/>
          </a:prstGeom>
          <a:noFill/>
        </p:spPr>
        <p:txBody>
          <a:bodyPr wrap="square" lIns="0" rIns="36000" rtlCol="0">
            <a:spAutoFit/>
          </a:bodyPr>
          <a:lstStyle/>
          <a:p>
            <a:r>
              <a:rPr lang="ru-RU" sz="13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2023 год – 4 070</a:t>
            </a:r>
          </a:p>
          <a:p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2024 год – 1 891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3600152" y="2411685"/>
            <a:ext cx="1728029" cy="507831"/>
          </a:xfrm>
          <a:prstGeom prst="rect">
            <a:avLst/>
          </a:prstGeom>
          <a:noFill/>
        </p:spPr>
        <p:txBody>
          <a:bodyPr wrap="square" lIns="0" rIns="36000" rtlCol="0">
            <a:spAutoFit/>
          </a:bodyPr>
          <a:lstStyle/>
          <a:p>
            <a:r>
              <a:rPr lang="ru-RU" sz="13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2023 год – 1 146</a:t>
            </a:r>
          </a:p>
          <a:p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2024 год – 2 418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5923818" y="2411685"/>
            <a:ext cx="1728029" cy="507831"/>
          </a:xfrm>
          <a:prstGeom prst="rect">
            <a:avLst/>
          </a:prstGeom>
          <a:noFill/>
        </p:spPr>
        <p:txBody>
          <a:bodyPr wrap="square" lIns="0" rIns="36000" rtlCol="0">
            <a:spAutoFit/>
          </a:bodyPr>
          <a:lstStyle/>
          <a:p>
            <a:r>
              <a:rPr lang="ru-RU" sz="13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2023 год – 1 797</a:t>
            </a:r>
          </a:p>
          <a:p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2024 год – 2 035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8352596" y="2411685"/>
            <a:ext cx="1728029" cy="507831"/>
          </a:xfrm>
          <a:prstGeom prst="rect">
            <a:avLst/>
          </a:prstGeom>
          <a:noFill/>
        </p:spPr>
        <p:txBody>
          <a:bodyPr wrap="square" lIns="0" rIns="36000" rtlCol="0">
            <a:spAutoFit/>
          </a:bodyPr>
          <a:lstStyle/>
          <a:p>
            <a:r>
              <a:rPr lang="ru-RU" sz="13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2023 год – 623</a:t>
            </a:r>
          </a:p>
          <a:p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2024 год – 323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1272892" y="4227274"/>
            <a:ext cx="1728029" cy="507831"/>
          </a:xfrm>
          <a:prstGeom prst="rect">
            <a:avLst/>
          </a:prstGeom>
          <a:noFill/>
        </p:spPr>
        <p:txBody>
          <a:bodyPr wrap="square" lIns="0" rIns="36000" rtlCol="0">
            <a:spAutoFit/>
          </a:bodyPr>
          <a:lstStyle/>
          <a:p>
            <a:r>
              <a:rPr lang="ru-RU" sz="13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2023 год – 6 018</a:t>
            </a:r>
          </a:p>
          <a:p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2024 год – 4 133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8352596" y="4227274"/>
            <a:ext cx="1728029" cy="507831"/>
          </a:xfrm>
          <a:prstGeom prst="rect">
            <a:avLst/>
          </a:prstGeom>
          <a:noFill/>
        </p:spPr>
        <p:txBody>
          <a:bodyPr wrap="square" lIns="0" rIns="36000" rtlCol="0">
            <a:spAutoFit/>
          </a:bodyPr>
          <a:lstStyle/>
          <a:p>
            <a:r>
              <a:rPr lang="ru-RU" sz="13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2023 год – 168</a:t>
            </a:r>
          </a:p>
          <a:p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2024 год – 130</a:t>
            </a:r>
          </a:p>
        </p:txBody>
      </p:sp>
      <p:grpSp>
        <p:nvGrpSpPr>
          <p:cNvPr id="143" name="Группа 142"/>
          <p:cNvGrpSpPr/>
          <p:nvPr/>
        </p:nvGrpSpPr>
        <p:grpSpPr>
          <a:xfrm>
            <a:off x="1295896" y="5364016"/>
            <a:ext cx="7704856" cy="1352777"/>
            <a:chOff x="647824" y="5364013"/>
            <a:chExt cx="7040515" cy="1154179"/>
          </a:xfrm>
        </p:grpSpPr>
        <p:grpSp>
          <p:nvGrpSpPr>
            <p:cNvPr id="142" name="Группа 141"/>
            <p:cNvGrpSpPr/>
            <p:nvPr/>
          </p:nvGrpSpPr>
          <p:grpSpPr>
            <a:xfrm>
              <a:off x="647824" y="5364013"/>
              <a:ext cx="2438267" cy="1154179"/>
              <a:chOff x="562654" y="5364013"/>
              <a:chExt cx="2438267" cy="1154179"/>
            </a:xfrm>
          </p:grpSpPr>
          <p:pic>
            <p:nvPicPr>
              <p:cNvPr id="113" name="Рисунок 112"/>
              <p:cNvPicPr>
                <a:picLocks noChangeAspect="1"/>
              </p:cNvPicPr>
              <p:nvPr/>
            </p:nvPicPr>
            <p:blipFill>
              <a:blip r:embed="rId4" cstate="print"/>
              <a:srcRect l="64153" t="12236" r="20812" b="68343"/>
              <a:stretch>
                <a:fillRect/>
              </a:stretch>
            </p:blipFill>
            <p:spPr bwMode="auto">
              <a:xfrm>
                <a:off x="562654" y="5364013"/>
                <a:ext cx="1402297" cy="10188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3" name="TextBox 132"/>
              <p:cNvSpPr txBox="1"/>
              <p:nvPr/>
            </p:nvSpPr>
            <p:spPr>
              <a:xfrm>
                <a:off x="1272892" y="6084914"/>
                <a:ext cx="1728029" cy="433278"/>
              </a:xfrm>
              <a:prstGeom prst="rect">
                <a:avLst/>
              </a:prstGeom>
              <a:noFill/>
            </p:spPr>
            <p:txBody>
              <a:bodyPr wrap="square" lIns="0" rIns="36000" rtlCol="0">
                <a:spAutoFit/>
              </a:bodyPr>
              <a:lstStyle/>
              <a:p>
                <a:r>
                  <a:rPr lang="ru-RU" sz="1300" dirty="0" smtClean="0">
                    <a:solidFill>
                      <a:schemeClr val="bg1">
                        <a:lumMod val="50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2023 год – 24</a:t>
                </a:r>
              </a:p>
              <a:p>
                <a:r>
                  <a:rPr lang="ru-RU" sz="1400" b="1" dirty="0" smtClean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2024 год – 26</a:t>
                </a:r>
              </a:p>
            </p:txBody>
          </p:sp>
        </p:grpSp>
        <p:grpSp>
          <p:nvGrpSpPr>
            <p:cNvPr id="140" name="Группа 139"/>
            <p:cNvGrpSpPr/>
            <p:nvPr/>
          </p:nvGrpSpPr>
          <p:grpSpPr>
            <a:xfrm>
              <a:off x="5112320" y="5389223"/>
              <a:ext cx="2576019" cy="1128969"/>
              <a:chOff x="5112320" y="5389223"/>
              <a:chExt cx="2576019" cy="1128969"/>
            </a:xfrm>
          </p:grpSpPr>
          <p:pic>
            <p:nvPicPr>
              <p:cNvPr id="115" name="Рисунок 114"/>
              <p:cNvPicPr>
                <a:picLocks noChangeAspect="1"/>
              </p:cNvPicPr>
              <p:nvPr/>
            </p:nvPicPr>
            <p:blipFill>
              <a:blip r:embed="rId5" cstate="print"/>
              <a:srcRect l="63124" t="51336" r="21524" b="28748"/>
              <a:stretch>
                <a:fillRect/>
              </a:stretch>
            </p:blipFill>
            <p:spPr bwMode="auto">
              <a:xfrm>
                <a:off x="5112320" y="5389223"/>
                <a:ext cx="1431863" cy="10448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5" name="TextBox 134"/>
              <p:cNvSpPr txBox="1"/>
              <p:nvPr/>
            </p:nvSpPr>
            <p:spPr>
              <a:xfrm>
                <a:off x="5960310" y="6084914"/>
                <a:ext cx="1728029" cy="433278"/>
              </a:xfrm>
              <a:prstGeom prst="rect">
                <a:avLst/>
              </a:prstGeom>
              <a:noFill/>
            </p:spPr>
            <p:txBody>
              <a:bodyPr wrap="square" lIns="0" rIns="36000" rtlCol="0">
                <a:spAutoFit/>
              </a:bodyPr>
              <a:lstStyle/>
              <a:p>
                <a:r>
                  <a:rPr lang="ru-RU" sz="1300" dirty="0" smtClean="0">
                    <a:solidFill>
                      <a:schemeClr val="bg1">
                        <a:lumMod val="50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2023 год – 133</a:t>
                </a:r>
              </a:p>
              <a:p>
                <a:r>
                  <a:rPr lang="ru-RU" sz="1400" b="1" dirty="0" smtClean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2024 год – 116</a:t>
                </a:r>
              </a:p>
            </p:txBody>
          </p:sp>
        </p:grpSp>
        <p:grpSp>
          <p:nvGrpSpPr>
            <p:cNvPr id="141" name="Группа 140"/>
            <p:cNvGrpSpPr/>
            <p:nvPr/>
          </p:nvGrpSpPr>
          <p:grpSpPr>
            <a:xfrm>
              <a:off x="2852074" y="5436021"/>
              <a:ext cx="2476107" cy="1082170"/>
              <a:chOff x="2852074" y="5436021"/>
              <a:chExt cx="2476107" cy="1082170"/>
            </a:xfrm>
          </p:grpSpPr>
          <p:pic>
            <p:nvPicPr>
              <p:cNvPr id="114" name="Рисунок 113"/>
              <p:cNvPicPr>
                <a:picLocks noChangeAspect="1"/>
              </p:cNvPicPr>
              <p:nvPr/>
            </p:nvPicPr>
            <p:blipFill>
              <a:blip r:embed="rId5" cstate="print"/>
              <a:srcRect l="20677" t="51336" r="65127" b="29640"/>
              <a:stretch>
                <a:fillRect/>
              </a:stretch>
            </p:blipFill>
            <p:spPr bwMode="auto">
              <a:xfrm>
                <a:off x="2852074" y="5436021"/>
                <a:ext cx="1324044" cy="9980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6" name="TextBox 135"/>
              <p:cNvSpPr txBox="1"/>
              <p:nvPr/>
            </p:nvSpPr>
            <p:spPr>
              <a:xfrm>
                <a:off x="3600152" y="6084914"/>
                <a:ext cx="1728029" cy="433277"/>
              </a:xfrm>
              <a:prstGeom prst="rect">
                <a:avLst/>
              </a:prstGeom>
              <a:noFill/>
            </p:spPr>
            <p:txBody>
              <a:bodyPr wrap="square" lIns="0" rIns="36000" rtlCol="0">
                <a:spAutoFit/>
              </a:bodyPr>
              <a:lstStyle/>
              <a:p>
                <a:r>
                  <a:rPr lang="ru-RU" sz="1300" dirty="0" smtClean="0">
                    <a:solidFill>
                      <a:schemeClr val="bg1">
                        <a:lumMod val="50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2023 год – 158</a:t>
                </a:r>
              </a:p>
              <a:p>
                <a:r>
                  <a:rPr lang="ru-RU" sz="1400" b="1" dirty="0" smtClean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2024 год – 72</a:t>
                </a:r>
              </a:p>
            </p:txBody>
          </p:sp>
        </p:grpSp>
      </p:grpSp>
      <p:sp>
        <p:nvSpPr>
          <p:cNvPr id="138" name="TextBox 137"/>
          <p:cNvSpPr txBox="1"/>
          <p:nvPr/>
        </p:nvSpPr>
        <p:spPr>
          <a:xfrm>
            <a:off x="3600152" y="4227274"/>
            <a:ext cx="1728029" cy="507831"/>
          </a:xfrm>
          <a:prstGeom prst="rect">
            <a:avLst/>
          </a:prstGeom>
          <a:noFill/>
        </p:spPr>
        <p:txBody>
          <a:bodyPr wrap="square" lIns="0" rIns="36000" rtlCol="0">
            <a:spAutoFit/>
          </a:bodyPr>
          <a:lstStyle/>
          <a:p>
            <a:r>
              <a:rPr lang="ru-RU" sz="13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2023 год – 875</a:t>
            </a:r>
          </a:p>
          <a:p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2024 год – 527 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5923818" y="4227274"/>
            <a:ext cx="1728029" cy="507831"/>
          </a:xfrm>
          <a:prstGeom prst="rect">
            <a:avLst/>
          </a:prstGeom>
          <a:noFill/>
        </p:spPr>
        <p:txBody>
          <a:bodyPr wrap="square" lIns="0" rIns="36000" rtlCol="0">
            <a:spAutoFit/>
          </a:bodyPr>
          <a:lstStyle/>
          <a:p>
            <a:r>
              <a:rPr lang="ru-RU" sz="13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2023 год – 1 617</a:t>
            </a:r>
          </a:p>
          <a:p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2024 год – 290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/>
          <p:nvPr/>
        </p:nvGraphicFramePr>
        <p:xfrm>
          <a:off x="215776" y="1691605"/>
          <a:ext cx="9361040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1079872" y="827509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Оказание финансовой помощи местным бюджетам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5832400" y="5868069"/>
            <a:ext cx="756938" cy="720080"/>
            <a:chOff x="4824288" y="467469"/>
            <a:chExt cx="756938" cy="720080"/>
          </a:xfrm>
          <a:solidFill>
            <a:schemeClr val="tx2"/>
          </a:solidFill>
        </p:grpSpPr>
        <p:sp>
          <p:nvSpPr>
            <p:cNvPr id="9" name="Овал 8"/>
            <p:cNvSpPr/>
            <p:nvPr/>
          </p:nvSpPr>
          <p:spPr>
            <a:xfrm>
              <a:off x="4824288" y="467469"/>
              <a:ext cx="720080" cy="72008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824288" y="611485"/>
              <a:ext cx="7569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23%</a:t>
              </a:r>
              <a:endParaRPr lang="ru-RU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2880072" y="2339677"/>
            <a:ext cx="792088" cy="720080"/>
            <a:chOff x="4824288" y="467469"/>
            <a:chExt cx="792088" cy="720080"/>
          </a:xfrm>
          <a:solidFill>
            <a:srgbClr val="22518A"/>
          </a:solidFill>
        </p:grpSpPr>
        <p:sp>
          <p:nvSpPr>
            <p:cNvPr id="12" name="Овал 11"/>
            <p:cNvSpPr/>
            <p:nvPr/>
          </p:nvSpPr>
          <p:spPr>
            <a:xfrm>
              <a:off x="4824288" y="467469"/>
              <a:ext cx="720080" cy="72008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59438" y="611485"/>
              <a:ext cx="7569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72%</a:t>
              </a:r>
              <a:endParaRPr lang="ru-RU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6768504" y="3491805"/>
            <a:ext cx="720080" cy="720080"/>
            <a:chOff x="4824288" y="467469"/>
            <a:chExt cx="720080" cy="72008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5" name="Овал 14"/>
            <p:cNvSpPr/>
            <p:nvPr/>
          </p:nvSpPr>
          <p:spPr>
            <a:xfrm>
              <a:off x="4824288" y="467469"/>
              <a:ext cx="720080" cy="72008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824288" y="611485"/>
              <a:ext cx="6094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</a:t>
              </a:r>
              <a:r>
                <a:rPr lang="ru-RU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%</a:t>
              </a:r>
              <a:endParaRPr lang="ru-RU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6840512" y="4499917"/>
            <a:ext cx="720080" cy="720080"/>
            <a:chOff x="4824288" y="467469"/>
            <a:chExt cx="720080" cy="720080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8" name="Овал 17"/>
            <p:cNvSpPr/>
            <p:nvPr/>
          </p:nvSpPr>
          <p:spPr>
            <a:xfrm>
              <a:off x="4824288" y="467469"/>
              <a:ext cx="720080" cy="72008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824288" y="611485"/>
              <a:ext cx="6767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3%</a:t>
              </a:r>
              <a:endParaRPr lang="ru-RU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359792" y="1907629"/>
            <a:ext cx="1800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82675" fontAlgn="base">
              <a:spcAft>
                <a:spcPct val="0"/>
              </a:spcAft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Доля в общем объеме расходов</a:t>
            </a:r>
          </a:p>
          <a:p>
            <a:pPr lvl="0" algn="ctr" defTabSz="1082675" fontAlgn="base">
              <a:spcAft>
                <a:spcPct val="0"/>
              </a:spcAft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0%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23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25" name="Рисунок 24"/>
              <p:cNvPicPr>
                <a:picLocks noChangeAspect="1"/>
              </p:cNvPicPr>
              <p:nvPr/>
            </p:nvPicPr>
            <p:blipFill>
              <a:blip r:embed="rId4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6" name="Прямоугольник 25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2024 год </a:t>
                </a:r>
              </a:p>
            </p:txBody>
          </p:sp>
          <p:sp>
            <p:nvSpPr>
              <p:cNvPr id="27" name="Прямоугольник 26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ОСНОВНЫЕ ХАРАКТЕРИСТИКИ </a:t>
                </a: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ОБЛАСТНОГО БЮДЖЕТА</a:t>
                </a:r>
              </a:p>
            </p:txBody>
          </p:sp>
        </p:grpSp>
        <p:sp>
          <p:nvSpPr>
            <p:cNvPr id="24" name="Прямоугольник 23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24</a:t>
              </a:r>
              <a:endParaRPr lang="ru-RU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3599905" y="2015059"/>
            <a:ext cx="6480720" cy="5544616"/>
          </a:xfrm>
          <a:prstGeom prst="rect">
            <a:avLst/>
          </a:prstGeom>
          <a:blipFill dpi="0" rotWithShape="1">
            <a:blip r:embed="rId3" cstate="print">
              <a:alphaModFix amt="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503808" y="899517"/>
            <a:ext cx="9217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Оказание финансовой помощи местным бюджетам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59792" y="1868859"/>
            <a:ext cx="9361040" cy="56553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Дотации бюджетам муниципальных районов и городских округов:</a:t>
            </a:r>
          </a:p>
          <a:p>
            <a:pPr algn="just"/>
            <a:endParaRPr lang="ru-RU" sz="105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>
              <a:buFontTx/>
              <a:buChar char="-"/>
            </a:pP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дотация на выравнивание бюджетной обеспеченности (39,2%) – 334,7 млн. руб.;</a:t>
            </a:r>
          </a:p>
          <a:p>
            <a:pPr algn="just">
              <a:buFontTx/>
              <a:buChar char="-"/>
            </a:pP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дотации на поддержку мер по обеспечению сбалансированности местных бюджетов (57,3%) –                489,9 млн. руб.;</a:t>
            </a:r>
          </a:p>
          <a:p>
            <a:pPr algn="just">
              <a:buFontTx/>
              <a:buChar char="-"/>
            </a:pP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дотации на поощрение достижения наилучших показателей социально-экономического развития муниципальных образований Курской области (3,5%) – 30,0 млн. руб.</a:t>
            </a:r>
          </a:p>
          <a:p>
            <a:pPr algn="just"/>
            <a:endParaRPr lang="ru-RU" sz="1050" b="1" dirty="0" smtClean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Субсидии бюджетам муниципальных районов и городских округов:</a:t>
            </a:r>
          </a:p>
          <a:p>
            <a:pPr algn="just"/>
            <a:endParaRPr lang="ru-RU" sz="1050" b="1" dirty="0" smtClean="0">
              <a:solidFill>
                <a:schemeClr val="accent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Наибольший объем субсидий был направлен на образование (49,6%) – 3 338,6 млн. руб., национальную экономику (28,2%) – 1 895,6 млн. руб., жилищно-коммунальное хозяйство (9,8%) – 660,6 млн. руб.</a:t>
            </a:r>
          </a:p>
          <a:p>
            <a:pPr algn="just"/>
            <a:endParaRPr lang="ru-RU" sz="1050" b="1" dirty="0" smtClean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Субвенции бюджетам муниципальных районов и городских округов:</a:t>
            </a:r>
          </a:p>
          <a:p>
            <a:pPr algn="just"/>
            <a:endParaRPr lang="ru-RU" sz="1050" b="1" dirty="0" smtClean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Наибольший объем субвенций был направлен на образование (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82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,3%) – 17 844,6 млн. руб. </a:t>
            </a:r>
            <a:b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 социальную политику (15,2%) – 3 293,2 млн. руб.</a:t>
            </a:r>
          </a:p>
          <a:p>
            <a:pPr algn="just"/>
            <a:endParaRPr lang="ru-RU" sz="1050" dirty="0" smtClean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Иные межбюджетные трансферты бюджетам муниципальных районов и городских округов:</a:t>
            </a:r>
          </a:p>
          <a:p>
            <a:pPr algn="just"/>
            <a:endParaRPr lang="ru-RU" sz="105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Наибольший объем иных межбюджетных трансфертов был направлен на национальную безопасность и правоохранительную деятельность (67,5%) – 487,7 млн. руб.</a:t>
            </a:r>
            <a:endParaRPr lang="ru-RU" sz="16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endParaRPr lang="ru-RU" sz="1600" dirty="0" smtClean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10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12" name="Рисунок 11"/>
              <p:cNvPicPr>
                <a:picLocks noChangeAspect="1"/>
              </p:cNvPicPr>
              <p:nvPr/>
            </p:nvPicPr>
            <p:blipFill>
              <a:blip r:embed="rId4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" name="Прямоугольник 12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</a:t>
                </a:r>
                <a:r>
                  <a:rPr lang="en-US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4</a:t>
                </a: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год </a:t>
                </a:r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ОСНОВНЫЕ ХАРАКТЕРИСТИКИ </a:t>
                </a: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ОБЛАСТНОГО БЮДЖЕТА</a:t>
                </a:r>
              </a:p>
            </p:txBody>
          </p:sp>
        </p:grpSp>
        <p:sp>
          <p:nvSpPr>
            <p:cNvPr id="11" name="Прямоугольник 10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25</a:t>
              </a:r>
              <a:endParaRPr lang="ru-RU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Группа 103"/>
          <p:cNvGrpSpPr/>
          <p:nvPr/>
        </p:nvGrpSpPr>
        <p:grpSpPr>
          <a:xfrm>
            <a:off x="791840" y="3528391"/>
            <a:ext cx="5184576" cy="4067870"/>
            <a:chOff x="-288280" y="3203773"/>
            <a:chExt cx="5184576" cy="4067870"/>
          </a:xfrm>
        </p:grpSpPr>
        <p:graphicFrame>
          <p:nvGraphicFramePr>
            <p:cNvPr id="45" name="Диаграмма 44"/>
            <p:cNvGraphicFramePr/>
            <p:nvPr/>
          </p:nvGraphicFramePr>
          <p:xfrm>
            <a:off x="-288280" y="3203773"/>
            <a:ext cx="5184576" cy="406787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03" name="TextBox 102"/>
            <p:cNvSpPr txBox="1"/>
            <p:nvPr/>
          </p:nvSpPr>
          <p:spPr>
            <a:xfrm>
              <a:off x="651832" y="5292005"/>
              <a:ext cx="989374" cy="10618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2024</a:t>
              </a:r>
            </a:p>
            <a:p>
              <a:pPr algn="ctr"/>
              <a:endParaRPr lang="ru-RU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/>
              <a:r>
                <a:rPr lang="ru-RU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12 516</a:t>
              </a:r>
            </a:p>
            <a:p>
              <a:endPara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05" name="Группа 104"/>
          <p:cNvGrpSpPr/>
          <p:nvPr/>
        </p:nvGrpSpPr>
        <p:grpSpPr>
          <a:xfrm>
            <a:off x="4248224" y="4715941"/>
            <a:ext cx="1944216" cy="2376264"/>
            <a:chOff x="4320232" y="4211885"/>
            <a:chExt cx="1944216" cy="2376264"/>
          </a:xfrm>
        </p:grpSpPr>
        <p:graphicFrame>
          <p:nvGraphicFramePr>
            <p:cNvPr id="46" name="Диаграмма 45"/>
            <p:cNvGraphicFramePr/>
            <p:nvPr/>
          </p:nvGraphicFramePr>
          <p:xfrm>
            <a:off x="4320232" y="4499917"/>
            <a:ext cx="1944216" cy="208823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48" name="Группа 47"/>
            <p:cNvGrpSpPr/>
            <p:nvPr/>
          </p:nvGrpSpPr>
          <p:grpSpPr>
            <a:xfrm>
              <a:off x="4680272" y="4469056"/>
              <a:ext cx="907582" cy="288032"/>
              <a:chOff x="1367904" y="2843733"/>
              <a:chExt cx="1512168" cy="504056"/>
            </a:xfrm>
          </p:grpSpPr>
          <p:cxnSp>
            <p:nvCxnSpPr>
              <p:cNvPr id="59" name="Прямая соединительная линия 58"/>
              <p:cNvCxnSpPr/>
              <p:nvPr/>
            </p:nvCxnSpPr>
            <p:spPr>
              <a:xfrm flipH="1">
                <a:off x="2304008" y="2843733"/>
                <a:ext cx="576064" cy="288032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Прямая соединительная линия 59"/>
              <p:cNvCxnSpPr/>
              <p:nvPr/>
            </p:nvCxnSpPr>
            <p:spPr>
              <a:xfrm>
                <a:off x="1367904" y="3131765"/>
                <a:ext cx="576064" cy="216024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Группа 49"/>
            <p:cNvGrpSpPr/>
            <p:nvPr/>
          </p:nvGrpSpPr>
          <p:grpSpPr>
            <a:xfrm>
              <a:off x="5760391" y="5868069"/>
              <a:ext cx="502061" cy="401187"/>
              <a:chOff x="5032608" y="3929084"/>
              <a:chExt cx="836508" cy="702077"/>
            </a:xfrm>
          </p:grpSpPr>
          <p:sp>
            <p:nvSpPr>
              <p:cNvPr id="57" name="Овал 56"/>
              <p:cNvSpPr/>
              <p:nvPr/>
            </p:nvSpPr>
            <p:spPr>
              <a:xfrm>
                <a:off x="5076561" y="3929084"/>
                <a:ext cx="674985" cy="702077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58" name="TextBox 38"/>
              <p:cNvSpPr txBox="1"/>
              <p:nvPr/>
            </p:nvSpPr>
            <p:spPr>
              <a:xfrm>
                <a:off x="5032608" y="4032448"/>
                <a:ext cx="836508" cy="484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ru-RU" sz="1200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94%</a:t>
                </a:r>
                <a:endParaRPr lang="ru-RU" sz="12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61" name="Группа 60"/>
            <p:cNvGrpSpPr/>
            <p:nvPr/>
          </p:nvGrpSpPr>
          <p:grpSpPr>
            <a:xfrm>
              <a:off x="4752280" y="4469056"/>
              <a:ext cx="418704" cy="329179"/>
              <a:chOff x="4752280" y="4469056"/>
              <a:chExt cx="418704" cy="329179"/>
            </a:xfrm>
          </p:grpSpPr>
          <p:sp>
            <p:nvSpPr>
              <p:cNvPr id="55" name="Овал 54"/>
              <p:cNvSpPr/>
              <p:nvPr/>
            </p:nvSpPr>
            <p:spPr>
              <a:xfrm>
                <a:off x="4788759" y="4469056"/>
                <a:ext cx="345746" cy="329179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56" name="TextBox 38"/>
              <p:cNvSpPr txBox="1"/>
              <p:nvPr/>
            </p:nvSpPr>
            <p:spPr>
              <a:xfrm>
                <a:off x="4752280" y="4495146"/>
                <a:ext cx="41870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ru-RU" sz="1200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3%</a:t>
                </a:r>
                <a:endParaRPr lang="ru-RU" sz="12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73" name="Группа 72"/>
            <p:cNvGrpSpPr/>
            <p:nvPr/>
          </p:nvGrpSpPr>
          <p:grpSpPr>
            <a:xfrm>
              <a:off x="5112320" y="4427909"/>
              <a:ext cx="418704" cy="329179"/>
              <a:chOff x="5175066" y="4437823"/>
              <a:chExt cx="418704" cy="329179"/>
            </a:xfrm>
          </p:grpSpPr>
          <p:sp>
            <p:nvSpPr>
              <p:cNvPr id="53" name="Овал 52"/>
              <p:cNvSpPr/>
              <p:nvPr/>
            </p:nvSpPr>
            <p:spPr>
              <a:xfrm>
                <a:off x="5211545" y="4437823"/>
                <a:ext cx="345747" cy="329179"/>
              </a:xfrm>
              <a:prstGeom prst="ellipse">
                <a:avLst/>
              </a:prstGeom>
              <a:solidFill>
                <a:srgbClr val="CCDAEC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54" name="TextBox 38"/>
              <p:cNvSpPr txBox="1"/>
              <p:nvPr/>
            </p:nvSpPr>
            <p:spPr>
              <a:xfrm>
                <a:off x="5175066" y="4463913"/>
                <a:ext cx="41870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ru-RU" sz="1200" dirty="0" smtClean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3</a:t>
                </a:r>
                <a:r>
                  <a:rPr lang="ru-RU" sz="1200" dirty="0" smtClean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%</a:t>
                </a:r>
                <a:endParaRPr lang="ru-RU" sz="1200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sp>
          <p:nvSpPr>
            <p:cNvPr id="74" name="TextBox 73"/>
            <p:cNvSpPr txBox="1"/>
            <p:nvPr/>
          </p:nvSpPr>
          <p:spPr>
            <a:xfrm>
              <a:off x="4896296" y="6084093"/>
              <a:ext cx="8066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12 313</a:t>
              </a:r>
              <a:endParaRPr lang="ru-RU" sz="1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400352" y="4211885"/>
              <a:ext cx="4780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336</a:t>
              </a:r>
              <a:endParaRPr lang="ru-RU" sz="12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4392240" y="4355901"/>
              <a:ext cx="4780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390</a:t>
              </a:r>
              <a:endParaRPr lang="ru-RU" sz="12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2304008" y="683493"/>
            <a:ext cx="55707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Государственный долг Курской области</a:t>
            </a:r>
            <a:endParaRPr lang="ru-RU" sz="2000" b="1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3808" y="1115541"/>
            <a:ext cx="90730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030692"/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ГОСУДАРСТВЕННЫЙ ДОЛГ </a:t>
            </a: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– </a:t>
            </a: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это обязательства, возникающие из государственных заимствований </a:t>
            </a:r>
            <a:b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(т.е. кредитов, государственных ценных бумаг), гарантий по обязательствам третьих лиц, другие обязательства, принятые на себя субъектом Российской Федерации.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114" name="Группа 113"/>
          <p:cNvGrpSpPr/>
          <p:nvPr/>
        </p:nvGrpSpPr>
        <p:grpSpPr>
          <a:xfrm>
            <a:off x="6912520" y="5219997"/>
            <a:ext cx="2448272" cy="1674187"/>
            <a:chOff x="7632600" y="5508029"/>
            <a:chExt cx="2448272" cy="1674187"/>
          </a:xfrm>
        </p:grpSpPr>
        <p:sp>
          <p:nvSpPr>
            <p:cNvPr id="106" name="Прямоугольник 105"/>
            <p:cNvSpPr/>
            <p:nvPr/>
          </p:nvSpPr>
          <p:spPr>
            <a:xfrm>
              <a:off x="7632600" y="5940077"/>
              <a:ext cx="216024" cy="21602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8" name="Прямоугольник 107"/>
            <p:cNvSpPr/>
            <p:nvPr/>
          </p:nvSpPr>
          <p:spPr>
            <a:xfrm>
              <a:off x="7632600" y="6300117"/>
              <a:ext cx="216024" cy="21602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12" name="Группа 111"/>
            <p:cNvGrpSpPr/>
            <p:nvPr/>
          </p:nvGrpSpPr>
          <p:grpSpPr>
            <a:xfrm>
              <a:off x="7632600" y="5508029"/>
              <a:ext cx="1238933" cy="307777"/>
              <a:chOff x="7632600" y="5508029"/>
              <a:chExt cx="1238933" cy="307777"/>
            </a:xfrm>
          </p:grpSpPr>
          <p:sp>
            <p:nvSpPr>
              <p:cNvPr id="107" name="Прямоугольник 106"/>
              <p:cNvSpPr/>
              <p:nvPr/>
            </p:nvSpPr>
            <p:spPr>
              <a:xfrm>
                <a:off x="7632600" y="5580037"/>
                <a:ext cx="216024" cy="216024"/>
              </a:xfrm>
              <a:prstGeom prst="rect">
                <a:avLst/>
              </a:prstGeom>
              <a:solidFill>
                <a:srgbClr val="CCDAEC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9" name="TextBox 108"/>
              <p:cNvSpPr txBox="1"/>
              <p:nvPr/>
            </p:nvSpPr>
            <p:spPr>
              <a:xfrm>
                <a:off x="7920632" y="5508029"/>
                <a:ext cx="95090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dirty="0" smtClean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Гарантии</a:t>
                </a:r>
                <a:endParaRPr lang="ru-RU" sz="1400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sp>
          <p:nvSpPr>
            <p:cNvPr id="110" name="TextBox 109"/>
            <p:cNvSpPr txBox="1"/>
            <p:nvPr/>
          </p:nvSpPr>
          <p:spPr>
            <a:xfrm>
              <a:off x="7920632" y="5868069"/>
              <a:ext cx="14542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Ценные бумаги</a:t>
              </a:r>
              <a:endParaRPr lang="ru-RU" sz="14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11" name="Прямоугольник 110"/>
            <p:cNvSpPr/>
            <p:nvPr/>
          </p:nvSpPr>
          <p:spPr>
            <a:xfrm>
              <a:off x="7920632" y="6228109"/>
              <a:ext cx="216024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Бюджетные кредиты, привлеченные от других бюджетов бюджетной системы РФ</a:t>
              </a:r>
              <a:endParaRPr lang="ru-RU" sz="14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15" name="Прямоугольник 114"/>
          <p:cNvSpPr/>
          <p:nvPr/>
        </p:nvSpPr>
        <p:spPr>
          <a:xfrm>
            <a:off x="503808" y="1835621"/>
            <a:ext cx="907300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030692"/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 итогам исполнения областного бюджета за 2024 год </a:t>
            </a: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ограничения по уровню дефицита </a:t>
            </a:r>
            <a:b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 государственного долга, установленные бюджетным законодательством Российской Федерации </a:t>
            </a:r>
            <a:b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 законодательством Курской области, соблюдены в полном объеме.</a:t>
            </a:r>
          </a:p>
          <a:p>
            <a:pPr algn="just">
              <a:lnSpc>
                <a:spcPct val="100000"/>
              </a:lnSpc>
            </a:pPr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 результатам проведения Минфином России в 2024 году</a:t>
            </a:r>
            <a:r>
              <a:rPr lang="ru-RU" sz="1400" b="1" spc="-1" dirty="0" smtClean="0">
                <a:solidFill>
                  <a:srgbClr val="00405B"/>
                </a:solidFill>
                <a:latin typeface="Arial"/>
                <a:ea typeface="DejaVu Sans"/>
              </a:rPr>
              <a:t> </a:t>
            </a: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оценки долговой устойчивости субъектов Российской Федерации Курская область классифицирована в группу субъектов с высокой долговой устойчивостью.</a:t>
            </a:r>
          </a:p>
          <a:p>
            <a:pPr algn="just" defTabSz="1030692"/>
            <a:endParaRPr lang="ru-RU" sz="1600" dirty="0" smtClean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 defTabSz="1030692"/>
            <a:endParaRPr lang="ru-RU" sz="1600" dirty="0" smtClean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6" name="Прямоугольник 115"/>
          <p:cNvSpPr/>
          <p:nvPr/>
        </p:nvSpPr>
        <p:spPr>
          <a:xfrm>
            <a:off x="647824" y="4058577"/>
            <a:ext cx="89528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Структура и динамика государственного долга в 2023-2024 годах</a:t>
            </a:r>
            <a:endParaRPr lang="ru-RU" b="1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117" name="Группа 116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118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120" name="Рисунок 119"/>
              <p:cNvPicPr>
                <a:picLocks noChangeAspect="1"/>
              </p:cNvPicPr>
              <p:nvPr/>
            </p:nvPicPr>
            <p:blipFill>
              <a:blip r:embed="rId4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1" name="Прямоугольник 120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2024 год </a:t>
                </a:r>
              </a:p>
            </p:txBody>
          </p:sp>
          <p:sp>
            <p:nvSpPr>
              <p:cNvPr id="122" name="Прямоугольник 121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ОСНОВНЫЕ ХАРАКТЕРИСТИКИ </a:t>
                </a: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ОБЛАСТНОГО БЮДЖЕТА</a:t>
                </a:r>
              </a:p>
            </p:txBody>
          </p:sp>
        </p:grpSp>
        <p:sp>
          <p:nvSpPr>
            <p:cNvPr id="119" name="Прямоугольник 118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26</a:t>
              </a:r>
              <a:endParaRPr lang="ru-RU" dirty="0"/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503808" y="3131765"/>
            <a:ext cx="907300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АКРА</a:t>
            </a: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 апреля 2025 года Аналитическое Кредитное Рейтинговое Агентство АКРА в очередной раз подтвердило кредитный рейтинг Курской области на уровне A+(RU), прогноз «Стабильный», и ее облигаций – на уровне A+(RU). «Стабильный» прогноз предполагает с высокой долей вероятности неизменность рейтинга на горизонте 12–18 месяцев.</a:t>
            </a:r>
          </a:p>
          <a:p>
            <a:pPr algn="just"/>
            <a:endParaRPr lang="ru-RU" sz="1400" dirty="0" smtClean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1" name="Рисунок 25"/>
          <p:cNvPicPr/>
          <p:nvPr/>
        </p:nvPicPr>
        <p:blipFill>
          <a:blip r:embed="rId5" cstate="print"/>
          <a:srcRect l="19665" t="8742" r="72529" b="87079"/>
          <a:stretch/>
        </p:blipFill>
        <p:spPr>
          <a:xfrm>
            <a:off x="575816" y="3203773"/>
            <a:ext cx="720080" cy="216024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40312" y="0"/>
            <a:ext cx="5040313" cy="7559675"/>
          </a:xfrm>
          <a:prstGeom prst="rect">
            <a:avLst/>
          </a:prstGeom>
          <a:solidFill>
            <a:srgbClr val="2A6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ДОПОЛНИТЕЛЬНАЯ </a:t>
            </a:r>
          </a:p>
          <a:p>
            <a:pPr algn="ctr"/>
            <a:endParaRPr lang="ru-RU" sz="8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ИНФОРМАЦИЯ</a:t>
            </a:r>
            <a:endParaRPr lang="ru-RU" sz="54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3888" y="899517"/>
            <a:ext cx="2993127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44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endParaRPr lang="ru-RU" sz="34400" b="1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Заголовок 1">
            <a:extLst>
              <a:ext uri="{FF2B5EF4-FFF2-40B4-BE49-F238E27FC236}">
                <a16:creationId xmlns="" xmlns:a16="http://schemas.microsoft.com/office/drawing/2014/main" id="{264C37CB-C544-4C5F-940C-20133BD46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16" y="755501"/>
            <a:ext cx="8983580" cy="767127"/>
          </a:xfrm>
        </p:spPr>
        <p:txBody>
          <a:bodyPr/>
          <a:lstStyle/>
          <a:p>
            <a:pPr>
              <a:buNone/>
            </a:pPr>
            <a:r>
              <a:rPr lang="ru-RU" sz="2000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Реализация проекта «Народный бюджет» в Курской области</a:t>
            </a:r>
            <a:endParaRPr lang="ru-RU" sz="2000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503808" y="1547589"/>
            <a:ext cx="921702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93983" algn="just"/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Проект «Народный бюджет» </a:t>
            </a: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Курской области направлен на определение и реализацию социально значимых проектов на территориях муниципальных образований Курской области с привлечением граждан и организаций к деятельности органов местного самоуправления по решению проблем местного значения и осуществляется в соответствии с постановлением Администрации Курской области от 27.09.2016 №732-па (с учетом изменений) «О вопросах реализации проекта «Народный бюджет» в Курской области».</a:t>
            </a:r>
          </a:p>
        </p:txBody>
      </p:sp>
      <p:grpSp>
        <p:nvGrpSpPr>
          <p:cNvPr id="78" name="Группа 77"/>
          <p:cNvGrpSpPr/>
          <p:nvPr/>
        </p:nvGrpSpPr>
        <p:grpSpPr>
          <a:xfrm>
            <a:off x="575816" y="3563813"/>
            <a:ext cx="8961744" cy="3690411"/>
            <a:chOff x="795311" y="2627709"/>
            <a:chExt cx="8529753" cy="4414021"/>
          </a:xfrm>
        </p:grpSpPr>
        <p:sp>
          <p:nvSpPr>
            <p:cNvPr id="79" name="Скругленный прямоугольник 78"/>
            <p:cNvSpPr/>
            <p:nvPr/>
          </p:nvSpPr>
          <p:spPr>
            <a:xfrm>
              <a:off x="863848" y="2627709"/>
              <a:ext cx="3888432" cy="1944216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Скругленный прямоугольник 79"/>
            <p:cNvSpPr/>
            <p:nvPr/>
          </p:nvSpPr>
          <p:spPr>
            <a:xfrm>
              <a:off x="5400352" y="2627709"/>
              <a:ext cx="3888432" cy="1944216"/>
            </a:xfrm>
            <a:prstGeom prst="roundRect">
              <a:avLst/>
            </a:prstGeom>
            <a:solidFill>
              <a:srgbClr val="558E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1" name="Скругленный прямоугольник 80"/>
            <p:cNvSpPr/>
            <p:nvPr/>
          </p:nvSpPr>
          <p:spPr>
            <a:xfrm>
              <a:off x="863848" y="5075981"/>
              <a:ext cx="3888432" cy="1944216"/>
            </a:xfrm>
            <a:prstGeom prst="roundRect">
              <a:avLst/>
            </a:prstGeom>
            <a:solidFill>
              <a:srgbClr val="8EB4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Скругленный прямоугольник 81"/>
            <p:cNvSpPr/>
            <p:nvPr/>
          </p:nvSpPr>
          <p:spPr>
            <a:xfrm>
              <a:off x="5400352" y="5075981"/>
              <a:ext cx="3888432" cy="1944216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3" name="Овал 82"/>
            <p:cNvSpPr/>
            <p:nvPr/>
          </p:nvSpPr>
          <p:spPr>
            <a:xfrm>
              <a:off x="3960192" y="3779837"/>
              <a:ext cx="2160240" cy="21602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4" name="Овал 83"/>
            <p:cNvSpPr/>
            <p:nvPr/>
          </p:nvSpPr>
          <p:spPr>
            <a:xfrm>
              <a:off x="4252416" y="4067869"/>
              <a:ext cx="1575792" cy="1575792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5" name="Прямоугольник 84"/>
            <p:cNvSpPr/>
            <p:nvPr/>
          </p:nvSpPr>
          <p:spPr>
            <a:xfrm>
              <a:off x="863848" y="2627709"/>
              <a:ext cx="3888432" cy="19510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Количество муниципальных образований – участников проекта «Народный бюджет» в Курской области»:</a:t>
              </a:r>
            </a:p>
            <a:p>
              <a:pPr algn="ctr"/>
              <a:r>
                <a:rPr lang="ru-RU" sz="28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78</a:t>
              </a:r>
              <a:endParaRPr lang="ru-RU" sz="28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6" name="Прямоугольник 85"/>
            <p:cNvSpPr/>
            <p:nvPr/>
          </p:nvSpPr>
          <p:spPr>
            <a:xfrm>
              <a:off x="4523411" y="4571925"/>
              <a:ext cx="1042380" cy="6994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2024</a:t>
              </a:r>
              <a:endParaRPr lang="ru-RU" sz="3200" dirty="0">
                <a:solidFill>
                  <a:schemeClr val="bg1"/>
                </a:solidFill>
              </a:endParaRPr>
            </a:p>
          </p:txBody>
        </p:sp>
        <p:sp>
          <p:nvSpPr>
            <p:cNvPr id="87" name="Прямоугольник 86"/>
            <p:cNvSpPr/>
            <p:nvPr/>
          </p:nvSpPr>
          <p:spPr>
            <a:xfrm>
              <a:off x="5472360" y="2843733"/>
              <a:ext cx="3814589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Количество проектов, реализуемых в рамках проекта «Народный бюджет» в Курской области»:</a:t>
              </a:r>
            </a:p>
            <a:p>
              <a:pPr algn="ctr"/>
              <a:r>
                <a:rPr lang="ru-RU" sz="28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166</a:t>
              </a:r>
              <a:endParaRPr lang="ru-RU" sz="28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90" name="Прямоугольник 89"/>
            <p:cNvSpPr/>
            <p:nvPr/>
          </p:nvSpPr>
          <p:spPr>
            <a:xfrm>
              <a:off x="795311" y="5900543"/>
              <a:ext cx="3888432" cy="11411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440,4</a:t>
              </a:r>
            </a:p>
            <a:p>
              <a:pPr algn="ctr"/>
              <a:r>
                <a:rPr lang="ru-RU" sz="28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млн. руб.</a:t>
              </a:r>
            </a:p>
          </p:txBody>
        </p:sp>
        <p:sp>
          <p:nvSpPr>
            <p:cNvPr id="93" name="Прямоугольник 92"/>
            <p:cNvSpPr/>
            <p:nvPr/>
          </p:nvSpPr>
          <p:spPr>
            <a:xfrm>
              <a:off x="1617754" y="5125398"/>
              <a:ext cx="2218720" cy="8466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000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Общая стоимость </a:t>
              </a:r>
            </a:p>
            <a:p>
              <a:pPr algn="ctr"/>
              <a:r>
                <a:rPr lang="ru-RU" sz="2000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проектов:</a:t>
              </a:r>
            </a:p>
          </p:txBody>
        </p:sp>
        <p:sp>
          <p:nvSpPr>
            <p:cNvPr id="96" name="Прямоугольник 95"/>
            <p:cNvSpPr/>
            <p:nvPr/>
          </p:nvSpPr>
          <p:spPr>
            <a:xfrm>
              <a:off x="5798507" y="5125398"/>
              <a:ext cx="3526557" cy="7730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За счет средств субсидий из областного бюджета:</a:t>
              </a:r>
            </a:p>
          </p:txBody>
        </p:sp>
        <p:sp>
          <p:nvSpPr>
            <p:cNvPr id="97" name="Прямоугольник 96"/>
            <p:cNvSpPr/>
            <p:nvPr/>
          </p:nvSpPr>
          <p:spPr>
            <a:xfrm>
              <a:off x="6689487" y="5814416"/>
              <a:ext cx="1719805" cy="11411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243,1</a:t>
              </a:r>
            </a:p>
            <a:p>
              <a:pPr algn="ctr"/>
              <a:r>
                <a:rPr lang="ru-RU" sz="28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млн.руб.</a:t>
              </a:r>
              <a:endParaRPr lang="ru-RU" sz="28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98" name="Прямоугольник 97"/>
          <p:cNvSpPr/>
          <p:nvPr/>
        </p:nvSpPr>
        <p:spPr>
          <a:xfrm>
            <a:off x="1799952" y="2915741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Субсидии местным бюджетам на реализацию проекта</a:t>
            </a:r>
            <a:endParaRPr lang="ru-RU" dirty="0"/>
          </a:p>
        </p:txBody>
      </p:sp>
      <p:grpSp>
        <p:nvGrpSpPr>
          <p:cNvPr id="23" name="Группа 22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24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26" name="Рисунок 25"/>
              <p:cNvPicPr>
                <a:picLocks noChangeAspect="1"/>
              </p:cNvPicPr>
              <p:nvPr/>
            </p:nvPicPr>
            <p:blipFill>
              <a:blip r:embed="rId2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7" name="Прямоугольник 26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2024 год </a:t>
                </a:r>
              </a:p>
            </p:txBody>
          </p:sp>
          <p:sp>
            <p:nvSpPr>
              <p:cNvPr id="28" name="Прямоугольник 27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ДОПОЛНИТЕЛЬНАЯ ИНФОРМАЦИЯ</a:t>
                </a:r>
              </a:p>
            </p:txBody>
          </p:sp>
        </p:grpSp>
        <p:sp>
          <p:nvSpPr>
            <p:cNvPr id="25" name="Прямоугольник 24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28</a:t>
              </a:r>
              <a:endParaRPr lang="ru-RU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39535796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Заголовок 1">
            <a:extLst>
              <a:ext uri="{FF2B5EF4-FFF2-40B4-BE49-F238E27FC236}">
                <a16:creationId xmlns="" xmlns:a16="http://schemas.microsoft.com/office/drawing/2014/main" id="{264C37CB-C544-4C5F-940C-20133BD46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16" y="755501"/>
            <a:ext cx="8983580" cy="767127"/>
          </a:xfrm>
        </p:spPr>
        <p:txBody>
          <a:bodyPr/>
          <a:lstStyle/>
          <a:p>
            <a:pPr>
              <a:buNone/>
            </a:pPr>
            <a:r>
              <a:rPr lang="ru-RU" sz="2400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Результаты реализации проекта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18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20" name="Рисунок 19"/>
              <p:cNvPicPr>
                <a:picLocks noChangeAspect="1"/>
              </p:cNvPicPr>
              <p:nvPr/>
            </p:nvPicPr>
            <p:blipFill>
              <a:blip r:embed="rId3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1" name="Прямоугольник 20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2024 год </a:t>
                </a:r>
              </a:p>
            </p:txBody>
          </p:sp>
          <p:sp>
            <p:nvSpPr>
              <p:cNvPr id="22" name="Прямоугольник 21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ДОПОЛНИТЕЛЬНАЯ ИНФОРМАЦИЯ</a:t>
                </a:r>
              </a:p>
            </p:txBody>
          </p:sp>
        </p:grpSp>
        <p:sp>
          <p:nvSpPr>
            <p:cNvPr id="19" name="Прямоугольник 18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29</a:t>
              </a:r>
              <a:endParaRPr lang="ru-RU" dirty="0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836D9E4F-C9DF-416C-8AF0-F28E00A081EB}"/>
              </a:ext>
            </a:extLst>
          </p:cNvPr>
          <p:cNvSpPr txBox="1"/>
          <p:nvPr/>
        </p:nvSpPr>
        <p:spPr>
          <a:xfrm>
            <a:off x="7560625" y="1907629"/>
            <a:ext cx="2520000" cy="280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kern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Капитальный ремонт фасада 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kern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здания МБУК ЦД «Мир»,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kern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г. Курск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836D9E4F-C9DF-416C-8AF0-F28E00A081EB}"/>
              </a:ext>
            </a:extLst>
          </p:cNvPr>
          <p:cNvSpPr txBox="1"/>
          <p:nvPr/>
        </p:nvSpPr>
        <p:spPr>
          <a:xfrm>
            <a:off x="2520032" y="1907629"/>
            <a:ext cx="2520000" cy="280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kern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Капитальный ремонт по замене окон 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900" b="1" kern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здании МКУК «</a:t>
            </a:r>
            <a:r>
              <a:rPr lang="ru-RU" sz="1900" b="1" kern="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Льговская</a:t>
            </a:r>
            <a:r>
              <a:rPr lang="ru-RU" sz="1900" b="1" kern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МБ»,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900" b="1" kern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г. Льгов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836D9E4F-C9DF-416C-8AF0-F28E00A081EB}"/>
              </a:ext>
            </a:extLst>
          </p:cNvPr>
          <p:cNvSpPr txBox="1"/>
          <p:nvPr/>
        </p:nvSpPr>
        <p:spPr>
          <a:xfrm>
            <a:off x="0" y="4715941"/>
            <a:ext cx="2520280" cy="284373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900" b="1" kern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Благоустройство общественной территории детской спортивной площадки, </a:t>
            </a:r>
            <a:r>
              <a:rPr lang="ru-RU" sz="1900" b="1" kern="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Железногорский</a:t>
            </a:r>
            <a:r>
              <a:rPr lang="ru-RU" sz="1900" b="1" kern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район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836D9E4F-C9DF-416C-8AF0-F28E00A081EB}"/>
              </a:ext>
            </a:extLst>
          </p:cNvPr>
          <p:cNvSpPr txBox="1"/>
          <p:nvPr/>
        </p:nvSpPr>
        <p:spPr>
          <a:xfrm>
            <a:off x="5040312" y="4643933"/>
            <a:ext cx="2520000" cy="291574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900" b="1" kern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Ремонт кровли МКДОУ «</a:t>
            </a:r>
            <a:r>
              <a:rPr lang="ru-RU" sz="1900" b="1" kern="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Тимский</a:t>
            </a:r>
            <a:r>
              <a:rPr lang="ru-RU" sz="1900" b="1" kern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детский сад «Солнышко»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900" b="1" kern="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Тимский</a:t>
            </a:r>
            <a:r>
              <a:rPr lang="ru-RU" sz="1900" b="1" kern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район, 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900" b="1" kern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п. Тим</a:t>
            </a:r>
          </a:p>
        </p:txBody>
      </p:sp>
      <p:pic>
        <p:nvPicPr>
          <p:cNvPr id="50" name="Picture 3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lum contrast="10000"/>
          </a:blip>
          <a:srcRect l="16255" r="16255"/>
          <a:stretch>
            <a:fillRect/>
          </a:stretch>
        </p:blipFill>
        <p:spPr>
          <a:xfrm>
            <a:off x="0" y="1908175"/>
            <a:ext cx="2519363" cy="2808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2"/>
          <p:cNvPicPr>
            <a:picLocks noGrp="1" noChangeAspect="1"/>
          </p:cNvPicPr>
          <p:nvPr>
            <p:ph type="pic" sz="quarter" idx="19"/>
          </p:nvPr>
        </p:nvPicPr>
        <p:blipFill>
          <a:blip r:embed="rId5" cstate="print"/>
          <a:srcRect l="15456" r="15456"/>
          <a:stretch>
            <a:fillRect/>
          </a:stretch>
        </p:blipFill>
        <p:spPr>
          <a:xfrm>
            <a:off x="5040313" y="1908175"/>
            <a:ext cx="2520950" cy="2807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4"/>
          <p:cNvPicPr>
            <a:picLocks noGrp="1" noChangeAspect="1"/>
          </p:cNvPicPr>
          <p:nvPr>
            <p:ph type="pic" sz="quarter" idx="16"/>
          </p:nvPr>
        </p:nvPicPr>
        <p:blipFill>
          <a:blip r:embed="rId6" cstate="print">
            <a:lum contrast="10000"/>
          </a:blip>
          <a:srcRect l="16717" r="16717"/>
          <a:stretch>
            <a:fillRect/>
          </a:stretch>
        </p:blipFill>
        <p:spPr>
          <a:xfrm>
            <a:off x="2519363" y="4716463"/>
            <a:ext cx="2520950" cy="2843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Picture 4"/>
          <p:cNvPicPr>
            <a:picLocks noGrp="1" noChangeAspect="1"/>
          </p:cNvPicPr>
          <p:nvPr>
            <p:ph type="pic" sz="quarter" idx="18"/>
          </p:nvPr>
        </p:nvPicPr>
        <p:blipFill>
          <a:blip r:embed="rId7" cstate="print">
            <a:lum contrast="10000"/>
          </a:blip>
          <a:srcRect l="16755" r="16755"/>
          <a:stretch>
            <a:fillRect/>
          </a:stretch>
        </p:blipFill>
        <p:spPr>
          <a:xfrm>
            <a:off x="7561263" y="4716463"/>
            <a:ext cx="2519362" cy="28432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9535796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40312" y="0"/>
            <a:ext cx="5040313" cy="7559675"/>
          </a:xfrm>
          <a:prstGeom prst="rect">
            <a:avLst/>
          </a:prstGeom>
          <a:solidFill>
            <a:srgbClr val="2A6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ВВОДНАЯ</a:t>
            </a:r>
          </a:p>
          <a:p>
            <a:pPr algn="ctr"/>
            <a:endParaRPr lang="ru-RU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ЧАСТЬ</a:t>
            </a:r>
            <a:endParaRPr lang="ru-RU" sz="60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3888" y="899517"/>
            <a:ext cx="2993127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44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  <a:endParaRPr lang="ru-RU" sz="34400" b="1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836D9E4F-C9DF-416C-8AF0-F28E00A081EB}"/>
              </a:ext>
            </a:extLst>
          </p:cNvPr>
          <p:cNvSpPr txBox="1"/>
          <p:nvPr/>
        </p:nvSpPr>
        <p:spPr>
          <a:xfrm>
            <a:off x="7560625" y="1907629"/>
            <a:ext cx="2520000" cy="280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900" b="1" kern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Благоустройство спортивной площадки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900" b="1" kern="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Железногорский</a:t>
            </a:r>
            <a:r>
              <a:rPr lang="ru-RU" sz="1900" b="1" kern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район, </a:t>
            </a:r>
            <a:r>
              <a:rPr lang="ru-RU" sz="1900" b="1" kern="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д.Снецкое</a:t>
            </a:r>
            <a:endParaRPr lang="ru-RU" sz="1900" b="1" kern="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836D9E4F-C9DF-416C-8AF0-F28E00A081EB}"/>
              </a:ext>
            </a:extLst>
          </p:cNvPr>
          <p:cNvSpPr txBox="1"/>
          <p:nvPr/>
        </p:nvSpPr>
        <p:spPr>
          <a:xfrm>
            <a:off x="2520032" y="1907629"/>
            <a:ext cx="2520000" cy="280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9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Капитальный ремонт объекта ограждения МКУ «ФОК «Чемпион» </a:t>
            </a:r>
            <a:r>
              <a:rPr lang="ru-RU" sz="1900" b="1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Конышевского</a:t>
            </a:r>
            <a:r>
              <a:rPr lang="ru-RU" sz="19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района Курской области»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836D9E4F-C9DF-416C-8AF0-F28E00A081EB}"/>
              </a:ext>
            </a:extLst>
          </p:cNvPr>
          <p:cNvSpPr txBox="1"/>
          <p:nvPr/>
        </p:nvSpPr>
        <p:spPr>
          <a:xfrm>
            <a:off x="0" y="4715941"/>
            <a:ext cx="2520280" cy="284373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900" b="1" kern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Капитальный ремонт фасада здания  МБДОУ «Детский сад компенсирующего вида №102»,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900" b="1" kern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г. Курск</a:t>
            </a:r>
          </a:p>
        </p:txBody>
      </p:sp>
      <p:sp>
        <p:nvSpPr>
          <p:cNvPr id="34" name="Заголовок 1">
            <a:extLst>
              <a:ext uri="{FF2B5EF4-FFF2-40B4-BE49-F238E27FC236}">
                <a16:creationId xmlns="" xmlns:a16="http://schemas.microsoft.com/office/drawing/2014/main" id="{264C37CB-C544-4C5F-940C-20133BD46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16" y="755501"/>
            <a:ext cx="8983580" cy="767127"/>
          </a:xfrm>
        </p:spPr>
        <p:txBody>
          <a:bodyPr/>
          <a:lstStyle/>
          <a:p>
            <a:pPr>
              <a:buNone/>
            </a:pPr>
            <a:r>
              <a:rPr lang="ru-RU" sz="2400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Результаты реализации проекта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836D9E4F-C9DF-416C-8AF0-F28E00A081EB}"/>
              </a:ext>
            </a:extLst>
          </p:cNvPr>
          <p:cNvSpPr txBox="1"/>
          <p:nvPr/>
        </p:nvSpPr>
        <p:spPr>
          <a:xfrm>
            <a:off x="5040312" y="4643933"/>
            <a:ext cx="2520000" cy="291574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900" b="1" kern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Капитальный ремонт  здания Филиала № 1 МКОУ «</a:t>
            </a:r>
            <a:r>
              <a:rPr lang="ru-RU" sz="1900" b="1" kern="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Шумаковская</a:t>
            </a:r>
            <a:r>
              <a:rPr lang="ru-RU" sz="1900" b="1" kern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СОШ», </a:t>
            </a:r>
            <a:r>
              <a:rPr lang="ru-RU" sz="1900" b="1" kern="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Солнцевский</a:t>
            </a:r>
            <a:r>
              <a:rPr lang="ru-RU" sz="1900" b="1" kern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район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16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18" name="Рисунок 17"/>
              <p:cNvPicPr>
                <a:picLocks noChangeAspect="1"/>
              </p:cNvPicPr>
              <p:nvPr/>
            </p:nvPicPr>
            <p:blipFill>
              <a:blip r:embed="rId3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9" name="Прямоугольник 18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2024 год </a:t>
                </a:r>
              </a:p>
            </p:txBody>
          </p:sp>
          <p:sp>
            <p:nvSpPr>
              <p:cNvPr id="20" name="Прямоугольник 19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ДОПОЛНИТЕЛЬНАЯ ИНФОРМАЦИЯ</a:t>
                </a:r>
              </a:p>
            </p:txBody>
          </p:sp>
        </p:grpSp>
        <p:sp>
          <p:nvSpPr>
            <p:cNvPr id="17" name="Прямоугольник 16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30</a:t>
              </a:r>
              <a:endParaRPr lang="ru-RU" dirty="0"/>
            </a:p>
          </p:txBody>
        </p:sp>
      </p:grpSp>
      <p:pic>
        <p:nvPicPr>
          <p:cNvPr id="22" name="Picture 2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/>
          <a:srcRect l="16358" r="16358"/>
          <a:stretch>
            <a:fillRect/>
          </a:stretch>
        </p:blipFill>
        <p:spPr>
          <a:xfrm>
            <a:off x="0" y="1908175"/>
            <a:ext cx="2519363" cy="2808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"/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5" cstate="print"/>
          <a:srcRect t="7689" b="7689"/>
          <a:stretch>
            <a:fillRect/>
          </a:stretch>
        </p:blipFill>
        <p:spPr bwMode="auto">
          <a:xfrm>
            <a:off x="2519363" y="4716463"/>
            <a:ext cx="2520950" cy="284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"/>
          <p:cNvPicPr>
            <a:picLocks noGrp="1" noChangeAspect="1"/>
          </p:cNvPicPr>
          <p:nvPr>
            <p:ph type="pic" sz="quarter" idx="19"/>
          </p:nvPr>
        </p:nvPicPr>
        <p:blipFill>
          <a:blip r:embed="rId6" cstate="print">
            <a:lum bright="10000"/>
          </a:blip>
          <a:srcRect l="16303" r="16303"/>
          <a:stretch>
            <a:fillRect/>
          </a:stretch>
        </p:blipFill>
        <p:spPr>
          <a:xfrm>
            <a:off x="5040313" y="1908175"/>
            <a:ext cx="2520950" cy="2808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Рисунок 11" descr="C:\Users\User\Documents\2024 год\до 10 квар НБ    Руденко ИБ по году до 20 чис\фото 3 кв   до и после\до и после ремонта Филиал №1\окна от центрального входа слева после.jpg"/>
          <p:cNvPicPr>
            <a:picLocks noGrp="1" noChangeAspect="1"/>
          </p:cNvPicPr>
          <p:nvPr>
            <p:ph type="pic" sz="quarter" idx="18"/>
          </p:nvPr>
        </p:nvPicPr>
        <p:blipFill>
          <a:blip r:embed="rId7" cstate="print"/>
          <a:srcRect l="7110" r="7110"/>
          <a:stretch>
            <a:fillRect/>
          </a:stretch>
        </p:blipFill>
        <p:spPr>
          <a:xfrm>
            <a:off x="7561263" y="4716463"/>
            <a:ext cx="2519362" cy="28432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9535796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Заголовок 1">
            <a:extLst>
              <a:ext uri="{FF2B5EF4-FFF2-40B4-BE49-F238E27FC236}">
                <a16:creationId xmlns="" xmlns:a16="http://schemas.microsoft.com/office/drawing/2014/main" id="{264C37CB-C544-4C5F-940C-20133BD46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16" y="755501"/>
            <a:ext cx="8983580" cy="767127"/>
          </a:xfrm>
        </p:spPr>
        <p:txBody>
          <a:bodyPr/>
          <a:lstStyle/>
          <a:p>
            <a:pPr>
              <a:buNone/>
            </a:pPr>
            <a:r>
              <a:rPr lang="ru-RU" sz="2400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Результаты реализации проекта</a:t>
            </a:r>
          </a:p>
        </p:txBody>
      </p:sp>
      <p:grpSp>
        <p:nvGrpSpPr>
          <p:cNvPr id="2" name="Группа 16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3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20" name="Рисунок 19"/>
              <p:cNvPicPr>
                <a:picLocks noChangeAspect="1"/>
              </p:cNvPicPr>
              <p:nvPr/>
            </p:nvPicPr>
            <p:blipFill>
              <a:blip r:embed="rId3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1" name="Прямоугольник 20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2024 год </a:t>
                </a:r>
              </a:p>
            </p:txBody>
          </p:sp>
          <p:sp>
            <p:nvSpPr>
              <p:cNvPr id="22" name="Прямоугольник 21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ДОПОЛНИТЕЛЬНАЯ ИНФОРМАЦИЯ</a:t>
                </a:r>
              </a:p>
            </p:txBody>
          </p:sp>
        </p:grpSp>
        <p:sp>
          <p:nvSpPr>
            <p:cNvPr id="19" name="Прямоугольник 18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31</a:t>
              </a:r>
              <a:endParaRPr lang="ru-RU" dirty="0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836D9E4F-C9DF-416C-8AF0-F28E00A081EB}"/>
              </a:ext>
            </a:extLst>
          </p:cNvPr>
          <p:cNvSpPr txBox="1"/>
          <p:nvPr/>
        </p:nvSpPr>
        <p:spPr>
          <a:xfrm>
            <a:off x="7560625" y="1907629"/>
            <a:ext cx="2520000" cy="280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900" b="1" kern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Благоустройство территории памятника - Стела погибшим воинам- односельчанам 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900" b="1" kern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период Великой Отечественной войны 1941-1945гг.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836D9E4F-C9DF-416C-8AF0-F28E00A081EB}"/>
              </a:ext>
            </a:extLst>
          </p:cNvPr>
          <p:cNvSpPr txBox="1"/>
          <p:nvPr/>
        </p:nvSpPr>
        <p:spPr>
          <a:xfrm>
            <a:off x="2520032" y="1907629"/>
            <a:ext cx="2520000" cy="280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900" b="1" kern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Капитальный ремонт фасада здания МКУК «</a:t>
            </a:r>
            <a:r>
              <a:rPr lang="ru-RU" sz="1900" b="1" kern="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Межпоселенчес-кая</a:t>
            </a:r>
            <a:r>
              <a:rPr lang="ru-RU" sz="1900" b="1" kern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библиотека </a:t>
            </a:r>
            <a:r>
              <a:rPr lang="ru-RU" sz="1900" b="1" kern="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Конышевского</a:t>
            </a:r>
            <a:r>
              <a:rPr lang="ru-RU" sz="1900" b="1" kern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района», 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900" b="1" kern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п. </a:t>
            </a:r>
            <a:r>
              <a:rPr lang="ru-RU" sz="1900" b="1" kern="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Конышевка</a:t>
            </a:r>
            <a:endParaRPr lang="ru-RU" sz="1900" b="1" kern="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836D9E4F-C9DF-416C-8AF0-F28E00A081EB}"/>
              </a:ext>
            </a:extLst>
          </p:cNvPr>
          <p:cNvSpPr txBox="1"/>
          <p:nvPr/>
        </p:nvSpPr>
        <p:spPr>
          <a:xfrm>
            <a:off x="0" y="4715941"/>
            <a:ext cx="2520280" cy="284373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900" b="1" kern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Капитальный ремонт пищеблока МКОУ «</a:t>
            </a:r>
            <a:r>
              <a:rPr lang="ru-RU" sz="1900" b="1" kern="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Фатежская</a:t>
            </a:r>
            <a:r>
              <a:rPr lang="ru-RU" sz="1900" b="1" kern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средняя общеобразовательная школа №1», 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900" b="1" kern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г. Фатеж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836D9E4F-C9DF-416C-8AF0-F28E00A081EB}"/>
              </a:ext>
            </a:extLst>
          </p:cNvPr>
          <p:cNvSpPr txBox="1"/>
          <p:nvPr/>
        </p:nvSpPr>
        <p:spPr>
          <a:xfrm>
            <a:off x="5040312" y="4643933"/>
            <a:ext cx="2520000" cy="291574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900" b="1" kern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Капитальный ремонт фасада МБДОУ «Детский сад комбинированного вида №108», 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900" b="1" kern="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г.Курск</a:t>
            </a:r>
          </a:p>
        </p:txBody>
      </p:sp>
      <p:pic>
        <p:nvPicPr>
          <p:cNvPr id="18" name="Picture 3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/>
          <a:srcRect l="16342" r="16342"/>
          <a:stretch>
            <a:fillRect/>
          </a:stretch>
        </p:blipFill>
        <p:spPr>
          <a:xfrm>
            <a:off x="0" y="1908175"/>
            <a:ext cx="2519363" cy="2808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4" descr="https://sun9-56.userapi.com/impg/0Mn6wmLAAyfS75nzqyGEFQq_xiHOd2vIN0KfHw/b59LpwphK9E.jpg?size=2560x1920&amp;quality=96&amp;sign=eeb34eea8dfbda70660e26109164e185&amp;type=album"/>
          <p:cNvPicPr>
            <a:picLocks noChangeAspect="1"/>
          </p:cNvPicPr>
          <p:nvPr/>
        </p:nvPicPr>
        <p:blipFill>
          <a:blip r:embed="rId5" cstate="print">
            <a:lum contrast="10000"/>
          </a:blip>
          <a:srcRect t="5556" r="47591" b="16667"/>
          <a:stretch>
            <a:fillRect/>
          </a:stretch>
        </p:blipFill>
        <p:spPr>
          <a:xfrm>
            <a:off x="5040312" y="1907628"/>
            <a:ext cx="2520280" cy="2805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2"/>
          <p:cNvPicPr>
            <a:picLocks noGrp="1" noChangeAspect="1"/>
          </p:cNvPicPr>
          <p:nvPr>
            <p:ph type="pic" sz="quarter" idx="16"/>
          </p:nvPr>
        </p:nvPicPr>
        <p:blipFill>
          <a:blip r:embed="rId6" cstate="print"/>
          <a:srcRect t="7706" b="7706"/>
          <a:stretch>
            <a:fillRect/>
          </a:stretch>
        </p:blipFill>
        <p:spPr>
          <a:xfrm>
            <a:off x="2519363" y="4716463"/>
            <a:ext cx="2520950" cy="2843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Grp="1" noChangeAspect="1" noChangeArrowheads="1"/>
          </p:cNvPicPr>
          <p:nvPr>
            <p:ph type="pic" sz="quarter" idx="18"/>
          </p:nvPr>
        </p:nvPicPr>
        <p:blipFill>
          <a:blip r:embed="rId7" cstate="print"/>
          <a:srcRect l="25012" r="25012"/>
          <a:stretch>
            <a:fillRect/>
          </a:stretch>
        </p:blipFill>
        <p:spPr bwMode="auto">
          <a:xfrm>
            <a:off x="7561263" y="4716463"/>
            <a:ext cx="2519362" cy="284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9535796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8" name="Picture 14" descr="https://kpravda.ru/wp-content/uploads/2022/06/g8euhnqhvpadvvj9j_ekw5ra6emuxchfm1azaduyev3zgcqecbvasyrbrt3_esxte32crvqpsw9irkgfgrfrmvqe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16576" y="2771725"/>
            <a:ext cx="2520280" cy="245333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895" y="446390"/>
            <a:ext cx="9072563" cy="1111257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Капитальные вложения </a:t>
            </a:r>
            <a:br>
              <a:rPr lang="ru-RU" sz="24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4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Курской области  </a:t>
            </a:r>
            <a:endParaRPr lang="ru-RU" sz="2400" b="1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80072" y="1619598"/>
            <a:ext cx="4366000" cy="360039"/>
          </a:xfrm>
          <a:prstGeom prst="rect">
            <a:avLst/>
          </a:prstGeom>
          <a:solidFill>
            <a:srgbClr val="82A5D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36 </a:t>
            </a:r>
            <a:r>
              <a:rPr lang="ru-RU" sz="1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ФАПов</a:t>
            </a:r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1 ООВП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880071" y="2195662"/>
            <a:ext cx="4372811" cy="864095"/>
          </a:xfrm>
          <a:prstGeom prst="rect">
            <a:avLst/>
          </a:prstGeom>
          <a:solidFill>
            <a:srgbClr val="265A9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МНОГОПРОФИЛЬНАЯ ДЕТСКАЯ КЛИНИЧЕСКАЯ БОЛЬНИЦА СО СТАЦИОНАРОМ НА 320 КОЙКО-МЕСТ </a:t>
            </a:r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(проспект  Н. </a:t>
            </a:r>
            <a:r>
              <a:rPr lang="ru-RU" sz="12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Плевицкой</a:t>
            </a:r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г. Курск)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80072" y="3059757"/>
            <a:ext cx="4381498" cy="648072"/>
          </a:xfrm>
          <a:prstGeom prst="rect">
            <a:avLst/>
          </a:prstGeom>
          <a:solidFill>
            <a:srgbClr val="467AB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ДОМ-ИНТЕРНАТ ДЛЯ ПРЕСТАРЕЛЫХ И ИНВАЛИДОВ </a:t>
            </a:r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(д. Чурилово  Курского района)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880072" y="3707829"/>
            <a:ext cx="4383029" cy="5040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ДЕТСКИЙ САД </a:t>
            </a:r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(проспект В. Клыкова </a:t>
            </a:r>
          </a:p>
          <a:p>
            <a:pPr algn="ctr"/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г. Курск)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880072" y="4859957"/>
            <a:ext cx="4374561" cy="57606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ЭКСПОЗИЦИОННЫЙ КОРПУС КУРСКОГО ОБЛАСТНОГО КРАЕВЕДЧЕСКОГО МУЗЕЯ</a:t>
            </a:r>
            <a:endParaRPr lang="ru-RU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80072" y="6444133"/>
            <a:ext cx="4392488" cy="72008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ВТОРАЯ ОЧЕРЕДЬ МЕМОРИАЛЬНОГО КОМПЛЕКСА «КУРСКАЯ БИТВА» </a:t>
            </a:r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(п. Поныри) </a:t>
            </a:r>
            <a:endParaRPr lang="ru-RU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880071" y="4211885"/>
            <a:ext cx="4379623" cy="64807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 КУЛЬТУРНО-ДОСУГОВЫХ ЦЕНТРА</a:t>
            </a:r>
            <a:r>
              <a:rPr lang="ru-RU" sz="12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12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(г. Рыльск и сл. Пригородная Слободка в Рыльском районе)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18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20" name="Рисунок 19"/>
              <p:cNvPicPr>
                <a:picLocks noChangeAspect="1"/>
              </p:cNvPicPr>
              <p:nvPr/>
            </p:nvPicPr>
            <p:blipFill>
              <a:blip r:embed="rId4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" name="Прямоугольник 21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2024 год </a:t>
                </a:r>
              </a:p>
            </p:txBody>
          </p:sp>
          <p:sp>
            <p:nvSpPr>
              <p:cNvPr id="23" name="Прямоугольник 22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ДОПОЛНИТЕЛЬНАЯ ИНФОРМАЦИЯ</a:t>
                </a:r>
              </a:p>
            </p:txBody>
          </p:sp>
        </p:grpSp>
        <p:sp>
          <p:nvSpPr>
            <p:cNvPr id="19" name="Прямоугольник 18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32</a:t>
              </a:r>
              <a:endParaRPr lang="ru-RU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808064" y="1383828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chemeClr val="tx2"/>
                </a:solidFill>
                <a:highlight>
                  <a:scrgbClr r="0" g="0" b="0">
                    <a:alpha val="0"/>
                  </a:scrgbClr>
                </a:highlight>
                <a:latin typeface="Tahoma" pitchFamily="34" charset="0"/>
                <a:ea typeface="Tahoma" pitchFamily="34" charset="0"/>
                <a:cs typeface="Tahoma" pitchFamily="34" charset="0"/>
              </a:rPr>
              <a:t>Вводимые объекты:</a:t>
            </a:r>
            <a:endParaRPr lang="ru-RU" sz="1100" i="1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2808064" y="1907629"/>
            <a:ext cx="24641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 smtClean="0">
                <a:solidFill>
                  <a:schemeClr val="tx2"/>
                </a:solidFill>
                <a:highlight>
                  <a:scrgbClr r="0" g="0" b="0">
                    <a:alpha val="0"/>
                  </a:scrgbClr>
                </a:highlight>
                <a:latin typeface="Tahoma" pitchFamily="34" charset="0"/>
                <a:ea typeface="Tahoma" pitchFamily="34" charset="0"/>
                <a:cs typeface="Tahoma" pitchFamily="34" charset="0"/>
              </a:rPr>
              <a:t>Переходящие объекты: 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880073" y="5436021"/>
            <a:ext cx="4392487" cy="57606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6 </a:t>
            </a:r>
            <a:r>
              <a:rPr lang="ru-RU" sz="1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ФАПов</a:t>
            </a:r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3 ВРАЧЕБНЫХ АМБУЛАТОРИИ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2880072" y="5940077"/>
            <a:ext cx="4383029" cy="5040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КРЫТЫЙ ФУТБОЛЬНЫЙ МАНЕЖ  </a:t>
            </a:r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(г. Курск)</a:t>
            </a:r>
            <a:endParaRPr lang="ru-RU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1510" name="Picture 6" descr="https://sun9-75.userapi.com/impg/6bmwjT6SWgNwwErJNJNTjzhe-8b8BCEUuGy17w/VXWBI8fUn9U.jpg?size=2048x1365&amp;quality=96&amp;sign=edc3606e0100918c8e750aeb3e4c346b&amp;type=album"/>
          <p:cNvPicPr>
            <a:picLocks noChangeAspect="1" noChangeArrowheads="1"/>
          </p:cNvPicPr>
          <p:nvPr/>
        </p:nvPicPr>
        <p:blipFill>
          <a:blip r:embed="rId5" cstate="print"/>
          <a:srcRect b="30435"/>
          <a:stretch>
            <a:fillRect/>
          </a:stretch>
        </p:blipFill>
        <p:spPr bwMode="auto">
          <a:xfrm>
            <a:off x="7416576" y="1531177"/>
            <a:ext cx="2520280" cy="1168540"/>
          </a:xfrm>
          <a:prstGeom prst="rect">
            <a:avLst/>
          </a:prstGeom>
          <a:noFill/>
        </p:spPr>
      </p:pic>
      <p:pic>
        <p:nvPicPr>
          <p:cNvPr id="21514" name="Picture 10" descr="https://s4.stc.all.kpcdn.net/russia/wp-content/uploads/2024/02/arhitekturnyj-proekt-memorialnyj-kompleks-Kurskaya-bitv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16576" y="5384546"/>
            <a:ext cx="2491290" cy="1779667"/>
          </a:xfrm>
          <a:prstGeom prst="rect">
            <a:avLst/>
          </a:prstGeom>
          <a:noFill/>
        </p:spPr>
      </p:pic>
      <p:pic>
        <p:nvPicPr>
          <p:cNvPr id="34" name="Picture 8" descr="https://kapstroy46.ru/wp-content/uploads/2023/03/image_2_sit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5776" y="5724053"/>
            <a:ext cx="2520280" cy="1417657"/>
          </a:xfrm>
          <a:prstGeom prst="rect">
            <a:avLst/>
          </a:prstGeom>
          <a:noFill/>
        </p:spPr>
      </p:pic>
      <p:pic>
        <p:nvPicPr>
          <p:cNvPr id="21516" name="Picture 12" descr="https://kpravda.ru/wp-content/uploads/2022/06/sq2p9uwawyhh1dbf_fmawfz90p1nn6oq3k7ke0hdp3dpykmd3g5ywqvrkla-nwtsnyrhmzcuiwxs7zrmpamp3uhs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5776" y="3203773"/>
            <a:ext cx="2520280" cy="2453335"/>
          </a:xfrm>
          <a:prstGeom prst="rect">
            <a:avLst/>
          </a:prstGeom>
          <a:noFill/>
        </p:spPr>
      </p:pic>
      <p:pic>
        <p:nvPicPr>
          <p:cNvPr id="26" name="Рисунок 25" descr="photo_2021-03-17_10-38-07-1.jpg"/>
          <p:cNvPicPr>
            <a:picLocks noChangeAspect="1"/>
          </p:cNvPicPr>
          <p:nvPr/>
        </p:nvPicPr>
        <p:blipFill>
          <a:blip r:embed="rId9" cstate="print"/>
          <a:srcRect t="13323"/>
          <a:stretch>
            <a:fillRect/>
          </a:stretch>
        </p:blipFill>
        <p:spPr>
          <a:xfrm>
            <a:off x="215776" y="1475581"/>
            <a:ext cx="2520000" cy="1656184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015976" y="899517"/>
            <a:ext cx="60486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Дорожный фонд Курской области</a:t>
            </a:r>
            <a:endParaRPr lang="ru-RU" sz="2000" b="1" baseline="30000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47824" y="1619597"/>
            <a:ext cx="88569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Дорожный фонд 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– это часть средств областного бюджета, подлежащая использованию в целях финансового обеспечения дорожной деятельности в отношении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пунктов. 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7" name="Прямоугольник 96"/>
          <p:cNvSpPr/>
          <p:nvPr/>
        </p:nvSpPr>
        <p:spPr>
          <a:xfrm>
            <a:off x="4176216" y="2771725"/>
            <a:ext cx="16921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Доходы</a:t>
            </a:r>
            <a:endParaRPr lang="ru-RU" sz="2800" b="1" baseline="30000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FF17AACF-BD4A-4656-9B6A-95B43CF684A6}"/>
              </a:ext>
            </a:extLst>
          </p:cNvPr>
          <p:cNvSpPr txBox="1"/>
          <p:nvPr/>
        </p:nvSpPr>
        <p:spPr>
          <a:xfrm>
            <a:off x="4338234" y="6913344"/>
            <a:ext cx="1404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7 047</a:t>
            </a:r>
          </a:p>
          <a:p>
            <a:pPr algn="ctr"/>
            <a:r>
              <a:rPr 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(млн.руб.)</a:t>
            </a:r>
            <a:endParaRPr 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33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35" name="Рисунок 34"/>
              <p:cNvPicPr>
                <a:picLocks noChangeAspect="1"/>
              </p:cNvPicPr>
              <p:nvPr/>
            </p:nvPicPr>
            <p:blipFill>
              <a:blip r:embed="rId3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6" name="Прямоугольник 35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2024 год </a:t>
                </a:r>
              </a:p>
            </p:txBody>
          </p:sp>
          <p:sp>
            <p:nvSpPr>
              <p:cNvPr id="37" name="Прямоугольник 36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ДОПОЛНИТЕЛЬНАЯ ИНФОРМАЦИЯ</a:t>
                </a:r>
              </a:p>
            </p:txBody>
          </p:sp>
        </p:grpSp>
        <p:sp>
          <p:nvSpPr>
            <p:cNvPr id="34" name="Прямоугольник 33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33</a:t>
              </a:r>
              <a:endParaRPr lang="ru-RU" dirty="0"/>
            </a:p>
          </p:txBody>
        </p:sp>
      </p:grpSp>
      <p:sp>
        <p:nvSpPr>
          <p:cNvPr id="30" name="Левая фигурная скобка 29"/>
          <p:cNvSpPr/>
          <p:nvPr/>
        </p:nvSpPr>
        <p:spPr>
          <a:xfrm rot="16200000">
            <a:off x="4824288" y="2699717"/>
            <a:ext cx="432048" cy="8208912"/>
          </a:xfrm>
          <a:prstGeom prst="leftBrace">
            <a:avLst>
              <a:gd name="adj1" fmla="val 8333"/>
              <a:gd name="adj2" fmla="val 50130"/>
            </a:avLst>
          </a:prstGeom>
          <a:solidFill>
            <a:srgbClr val="C4D2EA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5" name="Группа 44"/>
          <p:cNvGrpSpPr/>
          <p:nvPr/>
        </p:nvGrpSpPr>
        <p:grpSpPr>
          <a:xfrm>
            <a:off x="909129" y="3491805"/>
            <a:ext cx="8381992" cy="1728195"/>
            <a:chOff x="150026" y="4067878"/>
            <a:chExt cx="5950543" cy="2232255"/>
          </a:xfrm>
        </p:grpSpPr>
        <p:grpSp>
          <p:nvGrpSpPr>
            <p:cNvPr id="72" name="Группа 71"/>
            <p:cNvGrpSpPr/>
            <p:nvPr/>
          </p:nvGrpSpPr>
          <p:grpSpPr>
            <a:xfrm>
              <a:off x="4156353" y="5148003"/>
              <a:ext cx="1944216" cy="934232"/>
              <a:chOff x="7381405" y="6228123"/>
              <a:chExt cx="2363000" cy="934232"/>
            </a:xfrm>
          </p:grpSpPr>
          <p:sp>
            <p:nvSpPr>
              <p:cNvPr id="52" name="Скругленный прямоугольник 51"/>
              <p:cNvSpPr/>
              <p:nvPr/>
            </p:nvSpPr>
            <p:spPr>
              <a:xfrm>
                <a:off x="7468923" y="6228123"/>
                <a:ext cx="2232243" cy="864098"/>
              </a:xfrm>
              <a:prstGeom prst="round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7381405" y="6228123"/>
                <a:ext cx="2363000" cy="934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ru-RU" spc="-130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Административные</a:t>
                </a:r>
                <a:r>
                  <a:rPr lang="ru-RU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</a:p>
              <a:p>
                <a:pPr algn="ctr">
                  <a:spcAft>
                    <a:spcPts val="600"/>
                  </a:spcAft>
                </a:pPr>
                <a:r>
                  <a:rPr lang="ru-RU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Штрафы </a:t>
                </a:r>
                <a:endParaRPr lang="ru-RU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73" name="Группа 72"/>
            <p:cNvGrpSpPr/>
            <p:nvPr/>
          </p:nvGrpSpPr>
          <p:grpSpPr>
            <a:xfrm>
              <a:off x="150026" y="5147997"/>
              <a:ext cx="1955121" cy="864099"/>
              <a:chOff x="63853" y="5220005"/>
              <a:chExt cx="2376255" cy="864099"/>
            </a:xfrm>
          </p:grpSpPr>
          <p:sp>
            <p:nvSpPr>
              <p:cNvPr id="53" name="Скругленный прямоугольник 52"/>
              <p:cNvSpPr/>
              <p:nvPr/>
            </p:nvSpPr>
            <p:spPr>
              <a:xfrm>
                <a:off x="153524" y="5220008"/>
                <a:ext cx="2232243" cy="864096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63853" y="5220005"/>
                <a:ext cx="2376255" cy="8348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ru-RU" sz="1200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Акцизы на дизельное топливо, моторные масла, автомобильный и прямогонный бензин</a:t>
                </a:r>
                <a:endParaRPr lang="ru-RU" sz="1200" spc="-1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75" name="Группа 74"/>
            <p:cNvGrpSpPr/>
            <p:nvPr/>
          </p:nvGrpSpPr>
          <p:grpSpPr>
            <a:xfrm>
              <a:off x="2217480" y="5148000"/>
              <a:ext cx="1836633" cy="873098"/>
              <a:chOff x="200369" y="3203784"/>
              <a:chExt cx="2232265" cy="873098"/>
            </a:xfrm>
          </p:grpSpPr>
          <p:sp>
            <p:nvSpPr>
              <p:cNvPr id="50" name="Скругленный прямоугольник 49"/>
              <p:cNvSpPr/>
              <p:nvPr/>
            </p:nvSpPr>
            <p:spPr>
              <a:xfrm>
                <a:off x="200370" y="3203784"/>
                <a:ext cx="2232264" cy="873098"/>
              </a:xfrm>
              <a:prstGeom prst="roundRect">
                <a:avLst/>
              </a:prstGeom>
              <a:solidFill>
                <a:srgbClr val="6E97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200369" y="3377428"/>
                <a:ext cx="2232264" cy="5168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ru-RU" sz="2000" spc="-100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Транспортный</a:t>
                </a:r>
                <a:r>
                  <a:rPr lang="ru-RU" sz="2000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налог</a:t>
                </a:r>
                <a:endParaRPr lang="ru-RU" sz="20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sp>
          <p:nvSpPr>
            <p:cNvPr id="77" name="Арка 76"/>
            <p:cNvSpPr/>
            <p:nvPr/>
          </p:nvSpPr>
          <p:spPr>
            <a:xfrm flipH="1">
              <a:off x="4228362" y="4067879"/>
              <a:ext cx="1836428" cy="2232252"/>
            </a:xfrm>
            <a:prstGeom prst="blockArc">
              <a:avLst>
                <a:gd name="adj1" fmla="val 10979274"/>
                <a:gd name="adj2" fmla="val 21362978"/>
                <a:gd name="adj3" fmla="val 2449"/>
              </a:avLst>
            </a:prstGeom>
            <a:gradFill flip="none" rotWithShape="1">
              <a:gsLst>
                <a:gs pos="39000">
                  <a:schemeClr val="tx2">
                    <a:lumMod val="75000"/>
                  </a:schemeClr>
                </a:gs>
                <a:gs pos="0">
                  <a:schemeClr val="tx2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9" name="Арка 88"/>
            <p:cNvSpPr/>
            <p:nvPr/>
          </p:nvSpPr>
          <p:spPr>
            <a:xfrm flipH="1">
              <a:off x="224009" y="4067881"/>
              <a:ext cx="1836428" cy="2232252"/>
            </a:xfrm>
            <a:prstGeom prst="blockArc">
              <a:avLst>
                <a:gd name="adj1" fmla="val 10979274"/>
                <a:gd name="adj2" fmla="val 21362978"/>
                <a:gd name="adj3" fmla="val 2449"/>
              </a:avLst>
            </a:prstGeom>
            <a:gradFill flip="none" rotWithShape="1">
              <a:gsLst>
                <a:gs pos="9000">
                  <a:schemeClr val="accent1">
                    <a:lumMod val="75000"/>
                  </a:schemeClr>
                </a:gs>
                <a:gs pos="0">
                  <a:schemeClr val="tx2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90" name="Арка 89"/>
            <p:cNvSpPr/>
            <p:nvPr/>
          </p:nvSpPr>
          <p:spPr>
            <a:xfrm flipH="1">
              <a:off x="2217482" y="4067878"/>
              <a:ext cx="1836428" cy="2232251"/>
            </a:xfrm>
            <a:prstGeom prst="blockArc">
              <a:avLst>
                <a:gd name="adj1" fmla="val 10979274"/>
                <a:gd name="adj2" fmla="val 21362978"/>
                <a:gd name="adj3" fmla="val 2449"/>
              </a:avLst>
            </a:prstGeom>
            <a:gradFill flip="none" rotWithShape="1">
              <a:gsLst>
                <a:gs pos="14000">
                  <a:srgbClr val="8FAFD5"/>
                </a:gs>
                <a:gs pos="0">
                  <a:schemeClr val="tx2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746695" y="4160890"/>
              <a:ext cx="866248" cy="993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400" b="1" dirty="0" smtClean="0">
                  <a:solidFill>
                    <a:schemeClr val="tx2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8%</a:t>
              </a:r>
              <a:endParaRPr lang="ru-RU" sz="44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81644" y="4253898"/>
              <a:ext cx="1175758" cy="993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dirty="0" smtClean="0">
                  <a:solidFill>
                    <a:schemeClr val="accent1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67%</a:t>
              </a:r>
              <a:endParaRPr lang="ru-RU" sz="4400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2648644" y="4283902"/>
              <a:ext cx="1121161" cy="993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smtClean="0">
                  <a:solidFill>
                    <a:srgbClr val="6E97C8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</a:t>
              </a:r>
              <a:r>
                <a:rPr lang="ru-RU" sz="4400" b="1" dirty="0" smtClean="0">
                  <a:solidFill>
                    <a:srgbClr val="6E97C8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2%</a:t>
              </a:r>
              <a:endParaRPr lang="ru-RU" sz="4400" b="1" dirty="0">
                <a:solidFill>
                  <a:srgbClr val="6E97C8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59" name="Группа 58"/>
          <p:cNvGrpSpPr/>
          <p:nvPr/>
        </p:nvGrpSpPr>
        <p:grpSpPr>
          <a:xfrm>
            <a:off x="2376016" y="5075981"/>
            <a:ext cx="5468743" cy="1728192"/>
            <a:chOff x="2304008" y="5292005"/>
            <a:chExt cx="3780849" cy="1800000"/>
          </a:xfrm>
        </p:grpSpPr>
        <p:grpSp>
          <p:nvGrpSpPr>
            <p:cNvPr id="56" name="Группа 55"/>
            <p:cNvGrpSpPr/>
            <p:nvPr/>
          </p:nvGrpSpPr>
          <p:grpSpPr>
            <a:xfrm>
              <a:off x="2304008" y="5292005"/>
              <a:ext cx="1836633" cy="1800000"/>
              <a:chOff x="6140397" y="4067869"/>
              <a:chExt cx="1836633" cy="2232248"/>
            </a:xfrm>
          </p:grpSpPr>
          <p:grpSp>
            <p:nvGrpSpPr>
              <p:cNvPr id="74" name="Группа 73"/>
              <p:cNvGrpSpPr/>
              <p:nvPr/>
            </p:nvGrpSpPr>
            <p:grpSpPr>
              <a:xfrm>
                <a:off x="6140397" y="5147989"/>
                <a:ext cx="1836633" cy="864096"/>
                <a:chOff x="2592040" y="4211885"/>
                <a:chExt cx="2232248" cy="864096"/>
              </a:xfrm>
            </p:grpSpPr>
            <p:sp>
              <p:nvSpPr>
                <p:cNvPr id="51" name="Скругленный прямоугольник 50"/>
                <p:cNvSpPr/>
                <p:nvPr/>
              </p:nvSpPr>
              <p:spPr>
                <a:xfrm>
                  <a:off x="2592040" y="4211885"/>
                  <a:ext cx="2232248" cy="864096"/>
                </a:xfrm>
                <a:prstGeom prst="roundRect">
                  <a:avLst/>
                </a:prstGeom>
                <a:solidFill>
                  <a:srgbClr val="467A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61" name="TextBox 60"/>
                <p:cNvSpPr txBox="1"/>
                <p:nvPr/>
              </p:nvSpPr>
              <p:spPr>
                <a:xfrm>
                  <a:off x="2592040" y="4211885"/>
                  <a:ext cx="2232248" cy="8348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ru-RU" dirty="0" smtClean="0">
                      <a:solidFill>
                        <a:schemeClr val="bg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Федерального средства</a:t>
                  </a:r>
                  <a:endParaRPr lang="ru-RU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sp>
            <p:nvSpPr>
              <p:cNvPr id="91" name="Арка 90"/>
              <p:cNvSpPr/>
              <p:nvPr/>
            </p:nvSpPr>
            <p:spPr>
              <a:xfrm flipH="1">
                <a:off x="6140397" y="4067869"/>
                <a:ext cx="1836428" cy="2232248"/>
              </a:xfrm>
              <a:prstGeom prst="blockArc">
                <a:avLst>
                  <a:gd name="adj1" fmla="val 10979274"/>
                  <a:gd name="adj2" fmla="val 21362978"/>
                  <a:gd name="adj3" fmla="val 2449"/>
                </a:avLst>
              </a:prstGeom>
              <a:gradFill flip="none" rotWithShape="1">
                <a:gsLst>
                  <a:gs pos="19000">
                    <a:srgbClr val="467AB8"/>
                  </a:gs>
                  <a:gs pos="0">
                    <a:schemeClr val="tx2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6512689" y="4283893"/>
                <a:ext cx="1213751" cy="9938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400" b="1" dirty="0" smtClean="0">
                    <a:solidFill>
                      <a:srgbClr val="467AB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2,8%</a:t>
                </a:r>
                <a:endParaRPr lang="ru-RU" sz="4400" b="1" dirty="0">
                  <a:solidFill>
                    <a:srgbClr val="467AB8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43" name="Группа 42"/>
            <p:cNvGrpSpPr/>
            <p:nvPr/>
          </p:nvGrpSpPr>
          <p:grpSpPr>
            <a:xfrm>
              <a:off x="4248223" y="5292005"/>
              <a:ext cx="1836634" cy="1800000"/>
              <a:chOff x="9720835" y="4067869"/>
              <a:chExt cx="2147050" cy="2232248"/>
            </a:xfrm>
          </p:grpSpPr>
          <p:grpSp>
            <p:nvGrpSpPr>
              <p:cNvPr id="38" name="Группа 37"/>
              <p:cNvGrpSpPr/>
              <p:nvPr/>
            </p:nvGrpSpPr>
            <p:grpSpPr>
              <a:xfrm>
                <a:off x="9720835" y="5090983"/>
                <a:ext cx="2147050" cy="921103"/>
                <a:chOff x="2592043" y="4154879"/>
                <a:chExt cx="2232250" cy="921103"/>
              </a:xfrm>
            </p:grpSpPr>
            <p:sp>
              <p:nvSpPr>
                <p:cNvPr id="39" name="Скругленный прямоугольник 38"/>
                <p:cNvSpPr/>
                <p:nvPr/>
              </p:nvSpPr>
              <p:spPr>
                <a:xfrm>
                  <a:off x="2592044" y="4211885"/>
                  <a:ext cx="2232249" cy="864097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2592043" y="4154879"/>
                  <a:ext cx="2232248" cy="9143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ru-RU" sz="2000" dirty="0" smtClean="0">
                      <a:solidFill>
                        <a:schemeClr val="bg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Безвозмездные поступления</a:t>
                  </a:r>
                  <a:endParaRPr lang="ru-RU" sz="2000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sp>
            <p:nvSpPr>
              <p:cNvPr id="41" name="Арка 40"/>
              <p:cNvSpPr/>
              <p:nvPr/>
            </p:nvSpPr>
            <p:spPr>
              <a:xfrm flipH="1">
                <a:off x="9720835" y="4067869"/>
                <a:ext cx="2146811" cy="2232248"/>
              </a:xfrm>
              <a:prstGeom prst="blockArc">
                <a:avLst>
                  <a:gd name="adj1" fmla="val 10979274"/>
                  <a:gd name="adj2" fmla="val 21362978"/>
                  <a:gd name="adj3" fmla="val 2449"/>
                </a:avLst>
              </a:prstGeom>
              <a:gradFill flip="none" rotWithShape="1">
                <a:gsLst>
                  <a:gs pos="19000">
                    <a:schemeClr val="tx2">
                      <a:lumMod val="60000"/>
                      <a:lumOff val="40000"/>
                    </a:schemeClr>
                  </a:gs>
                  <a:gs pos="0">
                    <a:schemeClr val="tx2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0156050" y="4283893"/>
                <a:ext cx="1418891" cy="9938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400" b="1" dirty="0" smtClean="0">
                    <a:solidFill>
                      <a:srgbClr val="467AB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0,2%</a:t>
                </a:r>
                <a:endParaRPr lang="ru-RU" sz="4400" b="1" dirty="0">
                  <a:solidFill>
                    <a:srgbClr val="467AB8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" name="Диаграмма 43"/>
          <p:cNvGraphicFramePr/>
          <p:nvPr/>
        </p:nvGraphicFramePr>
        <p:xfrm>
          <a:off x="6624488" y="4283893"/>
          <a:ext cx="4104456" cy="2942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8" name="Прямоугольник 107"/>
          <p:cNvSpPr/>
          <p:nvPr/>
        </p:nvSpPr>
        <p:spPr>
          <a:xfrm>
            <a:off x="2520032" y="4211885"/>
            <a:ext cx="216024" cy="2160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015976" y="899517"/>
            <a:ext cx="604867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Дорожный фонд Курской области </a:t>
            </a:r>
          </a:p>
          <a:p>
            <a:pPr lvl="0" algn="ctr">
              <a:spcBef>
                <a:spcPct val="0"/>
              </a:spcBef>
              <a:defRPr/>
            </a:pPr>
            <a:endParaRPr lang="ru-RU" sz="1100" b="1" dirty="0" smtClean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Расходы</a:t>
            </a:r>
            <a:endParaRPr lang="ru-RU" sz="2000" b="1" baseline="30000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80" name="Группа 79"/>
          <p:cNvGrpSpPr/>
          <p:nvPr/>
        </p:nvGrpSpPr>
        <p:grpSpPr>
          <a:xfrm>
            <a:off x="618981" y="1907629"/>
            <a:ext cx="8669803" cy="720080"/>
            <a:chOff x="762997" y="2915741"/>
            <a:chExt cx="8669803" cy="1008112"/>
          </a:xfrm>
        </p:grpSpPr>
        <p:sp>
          <p:nvSpPr>
            <p:cNvPr id="77" name="Левая фигурная скобка 76"/>
            <p:cNvSpPr/>
            <p:nvPr/>
          </p:nvSpPr>
          <p:spPr>
            <a:xfrm rot="16200000">
              <a:off x="4896296" y="-612651"/>
              <a:ext cx="432048" cy="8640960"/>
            </a:xfrm>
            <a:prstGeom prst="leftBrace">
              <a:avLst/>
            </a:prstGeom>
            <a:solidFill>
              <a:srgbClr val="C4D2EA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Скругленный прямоугольник 77"/>
            <p:cNvSpPr/>
            <p:nvPr/>
          </p:nvSpPr>
          <p:spPr>
            <a:xfrm>
              <a:off x="791840" y="2915741"/>
              <a:ext cx="8640960" cy="648072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9" name="Скругленный прямоугольник 78"/>
            <p:cNvSpPr/>
            <p:nvPr/>
          </p:nvSpPr>
          <p:spPr>
            <a:xfrm>
              <a:off x="791840" y="2915741"/>
              <a:ext cx="648072" cy="648073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762997" y="2915741"/>
              <a:ext cx="7489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3%</a:t>
              </a:r>
              <a:endParaRPr lang="ru-RU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472360" y="2915741"/>
              <a:ext cx="94448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97%</a:t>
              </a:r>
              <a:endParaRPr lang="ru-RU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81" name="Group 29">
            <a:extLst>
              <a:ext uri="{FF2B5EF4-FFF2-40B4-BE49-F238E27FC236}">
                <a16:creationId xmlns="" xmlns:a16="http://schemas.microsoft.com/office/drawing/2014/main" id="{F9571CA1-1B89-4F02-A733-539C177D4FAD}"/>
              </a:ext>
            </a:extLst>
          </p:cNvPr>
          <p:cNvGrpSpPr/>
          <p:nvPr/>
        </p:nvGrpSpPr>
        <p:grpSpPr>
          <a:xfrm>
            <a:off x="8568704" y="2267669"/>
            <a:ext cx="691276" cy="1080120"/>
            <a:chOff x="1379476" y="3717032"/>
            <a:chExt cx="792088" cy="1369765"/>
          </a:xfrm>
        </p:grpSpPr>
        <p:cxnSp>
          <p:nvCxnSpPr>
            <p:cNvPr id="82" name="Straight Connector 30">
              <a:extLst>
                <a:ext uri="{FF2B5EF4-FFF2-40B4-BE49-F238E27FC236}">
                  <a16:creationId xmlns="" xmlns:a16="http://schemas.microsoft.com/office/drawing/2014/main" id="{2FD88E53-26C8-498B-908D-7CB4EA015DCD}"/>
                </a:ext>
              </a:extLst>
            </p:cNvPr>
            <p:cNvCxnSpPr/>
            <p:nvPr/>
          </p:nvCxnSpPr>
          <p:spPr>
            <a:xfrm>
              <a:off x="1775520" y="3789040"/>
              <a:ext cx="0" cy="72008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Oval 31">
              <a:extLst>
                <a:ext uri="{FF2B5EF4-FFF2-40B4-BE49-F238E27FC236}">
                  <a16:creationId xmlns="" xmlns:a16="http://schemas.microsoft.com/office/drawing/2014/main" id="{5F83428E-5A60-4497-8D80-583B011D85AA}"/>
                </a:ext>
              </a:extLst>
            </p:cNvPr>
            <p:cNvSpPr/>
            <p:nvPr/>
          </p:nvSpPr>
          <p:spPr>
            <a:xfrm>
              <a:off x="1716084" y="3717032"/>
              <a:ext cx="118872" cy="11887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84" name="Oval 32">
              <a:extLst>
                <a:ext uri="{FF2B5EF4-FFF2-40B4-BE49-F238E27FC236}">
                  <a16:creationId xmlns="" xmlns:a16="http://schemas.microsoft.com/office/drawing/2014/main" id="{16C824C0-E0EE-437E-B764-358F68204592}"/>
                </a:ext>
              </a:extLst>
            </p:cNvPr>
            <p:cNvSpPr/>
            <p:nvPr/>
          </p:nvSpPr>
          <p:spPr>
            <a:xfrm>
              <a:off x="1379476" y="4294709"/>
              <a:ext cx="792088" cy="79208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85" name="Рисунок 84" descr="Целевая аудитория">
            <a:extLst>
              <a:ext uri="{FF2B5EF4-FFF2-40B4-BE49-F238E27FC236}">
                <a16:creationId xmlns="" xmlns:a16="http://schemas.microsoft.com/office/drawing/2014/main" id="{A56E27EF-90AF-4AE0-BD7F-A2D341A84C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40712" y="2699717"/>
            <a:ext cx="499826" cy="499826"/>
          </a:xfrm>
          <a:prstGeom prst="rect">
            <a:avLst/>
          </a:prstGeom>
          <a:ln>
            <a:noFill/>
          </a:ln>
        </p:spPr>
      </p:pic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FF17AACF-BD4A-4656-9B6A-95B43CF684A6}"/>
              </a:ext>
            </a:extLst>
          </p:cNvPr>
          <p:cNvSpPr txBox="1"/>
          <p:nvPr/>
        </p:nvSpPr>
        <p:spPr>
          <a:xfrm>
            <a:off x="7344568" y="2483693"/>
            <a:ext cx="122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Расходы за счет собственных средств</a:t>
            </a:r>
            <a:endParaRPr lang="en-US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87" name="Group 28">
            <a:extLst>
              <a:ext uri="{FF2B5EF4-FFF2-40B4-BE49-F238E27FC236}">
                <a16:creationId xmlns="" xmlns:a16="http://schemas.microsoft.com/office/drawing/2014/main" id="{CE7975BB-C343-447C-AA94-81960CD78B4F}"/>
              </a:ext>
            </a:extLst>
          </p:cNvPr>
          <p:cNvGrpSpPr/>
          <p:nvPr/>
        </p:nvGrpSpPr>
        <p:grpSpPr>
          <a:xfrm>
            <a:off x="575816" y="2267669"/>
            <a:ext cx="691276" cy="1080120"/>
            <a:chOff x="1379476" y="3717032"/>
            <a:chExt cx="792088" cy="1369765"/>
          </a:xfrm>
        </p:grpSpPr>
        <p:cxnSp>
          <p:nvCxnSpPr>
            <p:cNvPr id="88" name="Straight Connector 9">
              <a:extLst>
                <a:ext uri="{FF2B5EF4-FFF2-40B4-BE49-F238E27FC236}">
                  <a16:creationId xmlns="" xmlns:a16="http://schemas.microsoft.com/office/drawing/2014/main" id="{5857B79C-214B-45C9-AE20-3946924AF114}"/>
                </a:ext>
              </a:extLst>
            </p:cNvPr>
            <p:cNvCxnSpPr/>
            <p:nvPr/>
          </p:nvCxnSpPr>
          <p:spPr>
            <a:xfrm>
              <a:off x="1775520" y="3789040"/>
              <a:ext cx="0" cy="72008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Oval 10">
              <a:extLst>
                <a:ext uri="{FF2B5EF4-FFF2-40B4-BE49-F238E27FC236}">
                  <a16:creationId xmlns="" xmlns:a16="http://schemas.microsoft.com/office/drawing/2014/main" id="{388652A6-6669-4EFB-8337-E63AB89FB11F}"/>
                </a:ext>
              </a:extLst>
            </p:cNvPr>
            <p:cNvSpPr/>
            <p:nvPr/>
          </p:nvSpPr>
          <p:spPr>
            <a:xfrm>
              <a:off x="1716084" y="3717032"/>
              <a:ext cx="118872" cy="11887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90" name="Oval 11">
              <a:extLst>
                <a:ext uri="{FF2B5EF4-FFF2-40B4-BE49-F238E27FC236}">
                  <a16:creationId xmlns="" xmlns:a16="http://schemas.microsoft.com/office/drawing/2014/main" id="{5096C92C-3385-4633-99E9-CE0FB380314B}"/>
                </a:ext>
              </a:extLst>
            </p:cNvPr>
            <p:cNvSpPr/>
            <p:nvPr/>
          </p:nvSpPr>
          <p:spPr>
            <a:xfrm>
              <a:off x="1379476" y="4294709"/>
              <a:ext cx="792088" cy="79208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91" name="Рисунок 90" descr="Круговая диаграмма">
            <a:extLst>
              <a:ext uri="{FF2B5EF4-FFF2-40B4-BE49-F238E27FC236}">
                <a16:creationId xmlns="" xmlns:a16="http://schemas.microsoft.com/office/drawing/2014/main" id="{84AFF1A4-0079-4E2F-B55F-B11354C7CE2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7824" y="2699717"/>
            <a:ext cx="504056" cy="504056"/>
          </a:xfrm>
          <a:prstGeom prst="rect">
            <a:avLst/>
          </a:prstGeom>
          <a:ln>
            <a:noFill/>
          </a:ln>
        </p:spPr>
      </p:pic>
      <p:sp>
        <p:nvSpPr>
          <p:cNvPr id="92" name="TextBox 91">
            <a:extLst>
              <a:ext uri="{FF2B5EF4-FFF2-40B4-BE49-F238E27FC236}">
                <a16:creationId xmlns="" xmlns:a16="http://schemas.microsoft.com/office/drawing/2014/main" id="{FF17AACF-BD4A-4656-9B6A-95B43CF684A6}"/>
              </a:ext>
            </a:extLst>
          </p:cNvPr>
          <p:cNvSpPr txBox="1"/>
          <p:nvPr/>
        </p:nvSpPr>
        <p:spPr>
          <a:xfrm>
            <a:off x="1295896" y="2483693"/>
            <a:ext cx="1411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Расходы за счет МБТ из федерального бюджета </a:t>
            </a:r>
            <a:endParaRPr lang="en-US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="" xmlns:a16="http://schemas.microsoft.com/office/drawing/2014/main" id="{FF17AACF-BD4A-4656-9B6A-95B43CF684A6}"/>
              </a:ext>
            </a:extLst>
          </p:cNvPr>
          <p:cNvSpPr txBox="1"/>
          <p:nvPr/>
        </p:nvSpPr>
        <p:spPr>
          <a:xfrm>
            <a:off x="4464248" y="2627709"/>
            <a:ext cx="136815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7 440</a:t>
            </a:r>
            <a:endParaRPr lang="en-US" sz="24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(млн.руб.)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94" name="Диаграмма 93"/>
          <p:cNvGraphicFramePr/>
          <p:nvPr/>
        </p:nvGraphicFramePr>
        <p:xfrm>
          <a:off x="0" y="3476023"/>
          <a:ext cx="2736304" cy="2464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98" name="TextBox 97">
            <a:extLst>
              <a:ext uri="{FF2B5EF4-FFF2-40B4-BE49-F238E27FC236}">
                <a16:creationId xmlns="" xmlns:a16="http://schemas.microsoft.com/office/drawing/2014/main" id="{FF17AACF-BD4A-4656-9B6A-95B43CF684A6}"/>
              </a:ext>
            </a:extLst>
          </p:cNvPr>
          <p:cNvSpPr txBox="1"/>
          <p:nvPr/>
        </p:nvSpPr>
        <p:spPr>
          <a:xfrm>
            <a:off x="863848" y="1331565"/>
            <a:ext cx="12241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205</a:t>
            </a:r>
            <a:endParaRPr lang="en-US" sz="20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(млн.руб.)</a:t>
            </a:r>
            <a:endParaRPr 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="" xmlns:a16="http://schemas.microsoft.com/office/drawing/2014/main" id="{FF17AACF-BD4A-4656-9B6A-95B43CF684A6}"/>
              </a:ext>
            </a:extLst>
          </p:cNvPr>
          <p:cNvSpPr txBox="1"/>
          <p:nvPr/>
        </p:nvSpPr>
        <p:spPr>
          <a:xfrm>
            <a:off x="7992640" y="1331565"/>
            <a:ext cx="12241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7 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235</a:t>
            </a:r>
            <a:endParaRPr lang="en-US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(млн.руб.)</a:t>
            </a:r>
            <a:endParaRPr 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3" name="Прямоугольник 102"/>
          <p:cNvSpPr/>
          <p:nvPr/>
        </p:nvSpPr>
        <p:spPr>
          <a:xfrm>
            <a:off x="2736057" y="3995861"/>
            <a:ext cx="21602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Развитие транспортной инфраструктуры на сельских территориях</a:t>
            </a:r>
          </a:p>
          <a:p>
            <a:endParaRPr lang="ru-RU" sz="12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Внедрение интеллектуальных транспортных систем</a:t>
            </a:r>
          </a:p>
          <a:p>
            <a:endParaRPr lang="ru-RU" sz="12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5" name="Прямоугольник 104"/>
          <p:cNvSpPr/>
          <p:nvPr/>
        </p:nvSpPr>
        <p:spPr>
          <a:xfrm>
            <a:off x="5040312" y="3963917"/>
            <a:ext cx="259228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r>
              <a:rPr lang="ru-RU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убсидии</a:t>
            </a: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местным бюджетам на проектирование, строительство, реконструкцию, капитальный ремонт и ремонт автомобильных дорог общего пользования</a:t>
            </a:r>
          </a:p>
          <a:p>
            <a:endParaRPr lang="en-US" sz="12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Капитальный ремонт, ремонт автомобильных дорог общего пользования</a:t>
            </a:r>
            <a:endParaRPr lang="en-US" sz="12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sz="12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Финансовое обеспечение дорожной деятельности</a:t>
            </a:r>
          </a:p>
          <a:p>
            <a:endParaRPr lang="ru-RU" sz="12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Содержание автомобильных дорог общего пользования</a:t>
            </a:r>
          </a:p>
          <a:p>
            <a:endParaRPr lang="ru-RU" sz="12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Прочее</a:t>
            </a:r>
            <a:endParaRPr lang="ru-RU" sz="1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7" name="Прямоугольник 106"/>
          <p:cNvSpPr/>
          <p:nvPr/>
        </p:nvSpPr>
        <p:spPr>
          <a:xfrm>
            <a:off x="2520032" y="5003973"/>
            <a:ext cx="216024" cy="2160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0" name="Прямоугольник 109"/>
          <p:cNvSpPr/>
          <p:nvPr/>
        </p:nvSpPr>
        <p:spPr>
          <a:xfrm>
            <a:off x="4896296" y="4067869"/>
            <a:ext cx="144016" cy="14401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Прямоугольник 110"/>
          <p:cNvSpPr/>
          <p:nvPr/>
        </p:nvSpPr>
        <p:spPr>
          <a:xfrm>
            <a:off x="4896296" y="5147989"/>
            <a:ext cx="144016" cy="1440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рямоугольник 111"/>
          <p:cNvSpPr/>
          <p:nvPr/>
        </p:nvSpPr>
        <p:spPr>
          <a:xfrm>
            <a:off x="4896296" y="5868069"/>
            <a:ext cx="144016" cy="1440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3" name="Прямоугольник 112"/>
          <p:cNvSpPr/>
          <p:nvPr/>
        </p:nvSpPr>
        <p:spPr>
          <a:xfrm>
            <a:off x="4896296" y="6444133"/>
            <a:ext cx="144016" cy="14401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" name="Прямоугольник 114"/>
          <p:cNvSpPr/>
          <p:nvPr/>
        </p:nvSpPr>
        <p:spPr>
          <a:xfrm>
            <a:off x="4896296" y="6948189"/>
            <a:ext cx="144016" cy="1440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7" name="Группа 116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118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120" name="Рисунок 119"/>
              <p:cNvPicPr>
                <a:picLocks noChangeAspect="1"/>
              </p:cNvPicPr>
              <p:nvPr/>
            </p:nvPicPr>
            <p:blipFill>
              <a:blip r:embed="rId14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1" name="Прямоугольник 120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2024 год </a:t>
                </a:r>
              </a:p>
            </p:txBody>
          </p:sp>
          <p:sp>
            <p:nvSpPr>
              <p:cNvPr id="122" name="Прямоугольник 121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ДОПОЛНИТЕЛЬНАЯ ИНФОРМАЦИЯ</a:t>
                </a:r>
              </a:p>
            </p:txBody>
          </p:sp>
        </p:grpSp>
        <p:sp>
          <p:nvSpPr>
            <p:cNvPr id="119" name="Прямоугольник 118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34</a:t>
              </a:r>
              <a:endParaRPr lang="ru-RU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Прямоугольник 71"/>
          <p:cNvSpPr/>
          <p:nvPr/>
        </p:nvSpPr>
        <p:spPr>
          <a:xfrm>
            <a:off x="503808" y="827509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Рейтинги Курской области</a:t>
            </a:r>
          </a:p>
          <a:p>
            <a:pPr lvl="0" algn="ctr">
              <a:defRPr/>
            </a:pPr>
            <a:r>
              <a:rPr lang="ru-RU" sz="105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(приказ Минфина России от 03.12.2010 № 552)</a:t>
            </a:r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b="1" baseline="300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5816" y="1763613"/>
            <a:ext cx="900100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975" algn="just"/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 2023 год 21 субъекту Российской Федерации присвоена </a:t>
            </a: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</a:t>
            </a:r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 (высокая), 47 регионам – </a:t>
            </a: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II</a:t>
            </a:r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(надлежащая), 17 регионам – </a:t>
            </a:r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III</a:t>
            </a:r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(ненадлежащая) степень качества управления региональными финансами.</a:t>
            </a:r>
          </a:p>
          <a:p>
            <a:pPr indent="180975" algn="just"/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Курская область вошла в группу субъектов с надлежащим качеством финансового менеджмента.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719832" y="3131765"/>
          <a:ext cx="8784975" cy="3662872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928325"/>
                <a:gridCol w="2928325"/>
                <a:gridCol w="2928325"/>
              </a:tblGrid>
              <a:tr h="920506">
                <a:tc gridSpan="3">
                  <a:txBody>
                    <a:bodyPr/>
                    <a:lstStyle/>
                    <a:p>
                      <a:pPr lvl="0" algn="ctr" defTabSz="108267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600" u="none" dirty="0" smtClean="0"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Итоги за 2023 год</a:t>
                      </a:r>
                      <a:endParaRPr lang="ru-RU" sz="1050" u="sng" dirty="0" smtClean="0"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lvl="0" algn="ctr" defTabSz="108267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6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Субъекты Российской Федерации с </a:t>
                      </a:r>
                      <a:r>
                        <a:rPr lang="ru-RU" sz="1600" b="0" i="1" u="none" dirty="0" smtClean="0">
                          <a:uFill>
                            <a:solidFill>
                              <a:srgbClr val="C00000"/>
                            </a:solidFill>
                          </a:u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надлежащим качеством</a:t>
                      </a:r>
                      <a:r>
                        <a:rPr lang="ru-RU" sz="1600" dirty="0" smtClean="0">
                          <a:uFill>
                            <a:solidFill>
                              <a:srgbClr val="C00000"/>
                            </a:solidFill>
                          </a:u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6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управления региональными финансами</a:t>
                      </a:r>
                    </a:p>
                    <a:p>
                      <a:pPr lvl="0" algn="ctr" defTabSz="108267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05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(в алфавитном порядке)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2000" marR="36000" marT="45719" marB="45719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45719" marB="4571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45719" marB="4571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126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Амурская область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2000" marR="36000" marT="45719" marB="45719" anchor="ctr" horzOverflow="overflow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Ивановская область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2000" marR="36000" marT="45719" marB="45719" anchor="ctr" horzOverflow="overflow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Курганская область</a:t>
                      </a:r>
                    </a:p>
                  </a:txBody>
                  <a:tcPr marL="72000" marR="36000" marT="45719" marB="45719" anchor="ctr" horzOverflow="overflow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21126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Астраханская область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2000" marR="36000" marT="45719" marB="45719" anchor="ctr" horzOverflow="overflow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Калининградская область</a:t>
                      </a: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2000" marR="36000" marT="45719" marB="45719" anchor="ctr" horzOverflow="overflow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Курская область</a:t>
                      </a:r>
                    </a:p>
                  </a:txBody>
                  <a:tcPr marL="72000" marR="36000" marT="45719" marB="45719" anchor="ctr" horzOverflow="overflow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</a:tr>
              <a:tr h="421126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Владимирская область</a:t>
                      </a:r>
                    </a:p>
                  </a:txBody>
                  <a:tcPr marL="72000" marR="36000" marT="45719" marB="45719" anchor="ctr" horzOverflow="overflow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Камчатский край</a:t>
                      </a:r>
                    </a:p>
                  </a:txBody>
                  <a:tcPr marL="72000" marR="36000" marT="45719" marB="45719" anchor="ctr" horzOverflow="overflow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Липецкая область</a:t>
                      </a:r>
                    </a:p>
                  </a:txBody>
                  <a:tcPr marL="72000" marR="36000" marT="45719" marB="45719" anchor="ctr" horzOverflow="overflow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21126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Волгоградская область</a:t>
                      </a:r>
                    </a:p>
                  </a:txBody>
                  <a:tcPr marL="72000" marR="36000" marT="45719" marB="45719" anchor="ctr" horzOverflow="overflow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Кемеровская область</a:t>
                      </a:r>
                    </a:p>
                  </a:txBody>
                  <a:tcPr marL="72000" marR="36000" marT="45719" marB="45719" anchor="ctr" horzOverflow="overflow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Мурманская область</a:t>
                      </a:r>
                    </a:p>
                  </a:txBody>
                  <a:tcPr marL="72000" marR="36000" marT="45719" marB="45719" anchor="ctr" horzOverflow="overflow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74264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г. Севастополь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2000" marR="36000" marT="45719" marB="45719" anchor="ctr" horzOverflow="overflow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Кировская область</a:t>
                      </a:r>
                    </a:p>
                  </a:txBody>
                  <a:tcPr marL="72000" marR="36000" marT="45719" marB="45719" anchor="ctr" horzOverflow="overflow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Ненецкий автономный </a:t>
                      </a:r>
                    </a:p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округ</a:t>
                      </a:r>
                    </a:p>
                  </a:txBody>
                  <a:tcPr marL="72000" marR="36000" marT="45719" marB="45719" anchor="ctr" horzOverflow="overflow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21126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Забайкальский край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2000" marR="36000" marT="45719" marB="45719" anchor="ctr" horzOverflow="overflow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Костромская область</a:t>
                      </a:r>
                    </a:p>
                  </a:txBody>
                  <a:tcPr marL="72000" marR="36000" marT="45719" marB="45719" anchor="ctr" horzOverflow="overflow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…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72000" marR="36000" marT="45719" marB="45719" anchor="ctr" horzOverflow="overflow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9" name="Группа 8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10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15" name="Рисунок 14"/>
              <p:cNvPicPr>
                <a:picLocks noChangeAspect="1"/>
              </p:cNvPicPr>
              <p:nvPr/>
            </p:nvPicPr>
            <p:blipFill>
              <a:blip r:embed="rId3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" name="Прямоугольник 15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2024 год </a:t>
                </a:r>
              </a:p>
            </p:txBody>
          </p:sp>
          <p:sp>
            <p:nvSpPr>
              <p:cNvPr id="17" name="Прямоугольник 16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ДОПОЛНИТЕЛЬНАЯ ИНФОРМАЦИЯ</a:t>
                </a:r>
              </a:p>
            </p:txBody>
          </p:sp>
        </p:grpSp>
        <p:sp>
          <p:nvSpPr>
            <p:cNvPr id="11" name="Прямоугольник 10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35</a:t>
              </a:r>
              <a:endParaRPr lang="ru-RU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6"/>
          <p:cNvGrpSpPr/>
          <p:nvPr/>
        </p:nvGrpSpPr>
        <p:grpSpPr>
          <a:xfrm>
            <a:off x="343425" y="107429"/>
            <a:ext cx="4310222" cy="467469"/>
            <a:chOff x="215776" y="107429"/>
            <a:chExt cx="3815505" cy="467469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alphaModFix/>
              <a:lum/>
            </a:blip>
            <a:srcRect/>
            <a:stretch>
              <a:fillRect/>
            </a:stretch>
          </p:blipFill>
          <p:spPr>
            <a:xfrm>
              <a:off x="215776" y="107429"/>
              <a:ext cx="403069" cy="4674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Прямоугольник 12"/>
            <p:cNvSpPr/>
            <p:nvPr/>
          </p:nvSpPr>
          <p:spPr>
            <a:xfrm>
              <a:off x="647824" y="107429"/>
              <a:ext cx="338345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ru-RU" sz="12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по годовому отчету об исполнении бюджета Курской области за 2024 год </a:t>
              </a:r>
            </a:p>
          </p:txBody>
        </p:sp>
      </p:grpSp>
      <p:sp>
        <p:nvSpPr>
          <p:cNvPr id="72" name="Прямоугольник 71"/>
          <p:cNvSpPr/>
          <p:nvPr/>
        </p:nvSpPr>
        <p:spPr>
          <a:xfrm>
            <a:off x="503808" y="827509"/>
            <a:ext cx="87849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Рейтинги Курской области</a:t>
            </a:r>
          </a:p>
          <a:p>
            <a:pPr lvl="0" algn="ctr">
              <a:defRPr/>
            </a:pPr>
            <a:endParaRPr lang="ru-RU" b="1" baseline="300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5816" y="1691605"/>
            <a:ext cx="9001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975" algn="just"/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Научно-исследовательским финансовым институтом Министерства финансов Российской Федерации (г.Москва) ежегодно составляется рейтинг открытости бюджетных данных субъектов Российской Федерации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indent="180975" algn="just"/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180975" algn="just"/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 итогу за </a:t>
            </a:r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2024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год Курская область вошла в группу субъектов с </a:t>
            </a:r>
            <a:r>
              <a:rPr lang="ru-RU" sz="1600" b="1" u="sng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очень высоким уровнем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открытости бюджетных данных. </a:t>
            </a:r>
          </a:p>
        </p:txBody>
      </p:sp>
      <p:grpSp>
        <p:nvGrpSpPr>
          <p:cNvPr id="39" name="Группа 38"/>
          <p:cNvGrpSpPr/>
          <p:nvPr/>
        </p:nvGrpSpPr>
        <p:grpSpPr>
          <a:xfrm>
            <a:off x="647824" y="3419797"/>
            <a:ext cx="8857626" cy="2376264"/>
            <a:chOff x="1079872" y="3131765"/>
            <a:chExt cx="8065481" cy="2730176"/>
          </a:xfrm>
        </p:grpSpPr>
        <p:grpSp>
          <p:nvGrpSpPr>
            <p:cNvPr id="28" name="Группа 27"/>
            <p:cNvGrpSpPr/>
            <p:nvPr/>
          </p:nvGrpSpPr>
          <p:grpSpPr>
            <a:xfrm>
              <a:off x="1079872" y="3131765"/>
              <a:ext cx="3672408" cy="2730176"/>
              <a:chOff x="863848" y="3059757"/>
              <a:chExt cx="3672408" cy="2730176"/>
            </a:xfrm>
          </p:grpSpPr>
          <p:grpSp>
            <p:nvGrpSpPr>
              <p:cNvPr id="26" name="Группа 25"/>
              <p:cNvGrpSpPr/>
              <p:nvPr/>
            </p:nvGrpSpPr>
            <p:grpSpPr>
              <a:xfrm>
                <a:off x="863848" y="3059757"/>
                <a:ext cx="3672408" cy="2730176"/>
                <a:chOff x="863848" y="3059757"/>
                <a:chExt cx="3672408" cy="2730176"/>
              </a:xfrm>
            </p:grpSpPr>
            <p:sp>
              <p:nvSpPr>
                <p:cNvPr id="18" name="Скругленный прямоугольник 17"/>
                <p:cNvSpPr/>
                <p:nvPr/>
              </p:nvSpPr>
              <p:spPr>
                <a:xfrm>
                  <a:off x="863848" y="3563814"/>
                  <a:ext cx="3672408" cy="2226119"/>
                </a:xfrm>
                <a:prstGeom prst="roundRect">
                  <a:avLst/>
                </a:prstGeom>
                <a:solidFill>
                  <a:schemeClr val="tx2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11" name="Группа 10"/>
                <p:cNvGrpSpPr/>
                <p:nvPr/>
              </p:nvGrpSpPr>
              <p:grpSpPr>
                <a:xfrm>
                  <a:off x="2159992" y="3059757"/>
                  <a:ext cx="1080120" cy="1088491"/>
                  <a:chOff x="2138234" y="3491805"/>
                  <a:chExt cx="1080120" cy="1088491"/>
                </a:xfrm>
              </p:grpSpPr>
              <p:sp>
                <p:nvSpPr>
                  <p:cNvPr id="8" name="Овал 7"/>
                  <p:cNvSpPr/>
                  <p:nvPr/>
                </p:nvSpPr>
                <p:spPr>
                  <a:xfrm>
                    <a:off x="2138234" y="3491805"/>
                    <a:ext cx="1080120" cy="108012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sp>
                <p:nvSpPr>
                  <p:cNvPr id="10" name="TextBox 9"/>
                  <p:cNvSpPr txBox="1"/>
                  <p:nvPr/>
                </p:nvSpPr>
                <p:spPr>
                  <a:xfrm>
                    <a:off x="2242445" y="3554811"/>
                    <a:ext cx="871700" cy="102548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ru-RU" sz="3200" b="1" dirty="0" smtClean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1-е</a:t>
                    </a:r>
                  </a:p>
                  <a:p>
                    <a:r>
                      <a:rPr lang="ru-RU" sz="2000" b="1" dirty="0" smtClean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место</a:t>
                    </a:r>
                    <a:endParaRPr lang="ru-RU" sz="2000" b="1" dirty="0">
                      <a:solidFill>
                        <a:schemeClr val="bg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p:grpSp>
          </p:grpSp>
          <p:sp>
            <p:nvSpPr>
              <p:cNvPr id="23" name="TextBox 22"/>
              <p:cNvSpPr txBox="1"/>
              <p:nvPr/>
            </p:nvSpPr>
            <p:spPr>
              <a:xfrm>
                <a:off x="863848" y="4466211"/>
                <a:ext cx="3672408" cy="8133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Среди регионов Центрального федерального округа </a:t>
                </a:r>
                <a:endParaRPr lang="ru-RU" sz="20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27" name="Группа 26"/>
            <p:cNvGrpSpPr/>
            <p:nvPr/>
          </p:nvGrpSpPr>
          <p:grpSpPr>
            <a:xfrm>
              <a:off x="5472360" y="3131765"/>
              <a:ext cx="3672993" cy="2730176"/>
              <a:chOff x="5040312" y="3059757"/>
              <a:chExt cx="3672993" cy="2730176"/>
            </a:xfrm>
          </p:grpSpPr>
          <p:grpSp>
            <p:nvGrpSpPr>
              <p:cNvPr id="25" name="Группа 24"/>
              <p:cNvGrpSpPr/>
              <p:nvPr/>
            </p:nvGrpSpPr>
            <p:grpSpPr>
              <a:xfrm>
                <a:off x="5040312" y="3059757"/>
                <a:ext cx="3672408" cy="2730176"/>
                <a:chOff x="5040312" y="3059757"/>
                <a:chExt cx="3672408" cy="2730176"/>
              </a:xfrm>
            </p:grpSpPr>
            <p:sp>
              <p:nvSpPr>
                <p:cNvPr id="19" name="Скругленный прямоугольник 18"/>
                <p:cNvSpPr/>
                <p:nvPr/>
              </p:nvSpPr>
              <p:spPr>
                <a:xfrm>
                  <a:off x="5040312" y="3563814"/>
                  <a:ext cx="3672408" cy="2226119"/>
                </a:xfrm>
                <a:prstGeom prst="roundRect">
                  <a:avLst/>
                </a:prstGeom>
                <a:solidFill>
                  <a:schemeClr val="tx2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20" name="Группа 19"/>
                <p:cNvGrpSpPr/>
                <p:nvPr/>
              </p:nvGrpSpPr>
              <p:grpSpPr>
                <a:xfrm>
                  <a:off x="6336456" y="3059757"/>
                  <a:ext cx="1080120" cy="1080120"/>
                  <a:chOff x="2138234" y="3491805"/>
                  <a:chExt cx="1080120" cy="1080120"/>
                </a:xfrm>
              </p:grpSpPr>
              <p:sp>
                <p:nvSpPr>
                  <p:cNvPr id="21" name="Овал 20"/>
                  <p:cNvSpPr/>
                  <p:nvPr/>
                </p:nvSpPr>
                <p:spPr>
                  <a:xfrm>
                    <a:off x="2138234" y="3491805"/>
                    <a:ext cx="1080120" cy="108012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2208141" y="3585589"/>
                    <a:ext cx="940304" cy="9547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ru-RU" sz="2800" b="1" dirty="0" smtClean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6-е</a:t>
                    </a:r>
                    <a:endParaRPr lang="ru-RU" sz="3200" b="1" dirty="0" smtClean="0">
                      <a:solidFill>
                        <a:schemeClr val="bg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endParaRPr>
                  </a:p>
                  <a:p>
                    <a:r>
                      <a:rPr lang="ru-RU" sz="2000" b="1" dirty="0" smtClean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 место</a:t>
                    </a:r>
                    <a:endParaRPr lang="ru-RU" sz="2000" b="1" dirty="0">
                      <a:solidFill>
                        <a:schemeClr val="bg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</p:grpSp>
          </p:grpSp>
          <p:sp>
            <p:nvSpPr>
              <p:cNvPr id="24" name="TextBox 23"/>
              <p:cNvSpPr txBox="1"/>
              <p:nvPr/>
            </p:nvSpPr>
            <p:spPr>
              <a:xfrm>
                <a:off x="5040897" y="4510542"/>
                <a:ext cx="3672408" cy="4597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dirty="0" smtClean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Российский Федерации</a:t>
                </a:r>
                <a:endParaRPr lang="ru-RU" sz="2000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40" name="Группа 39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41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43" name="Рисунок 42"/>
              <p:cNvPicPr>
                <a:picLocks noChangeAspect="1"/>
              </p:cNvPicPr>
              <p:nvPr/>
            </p:nvPicPr>
            <p:blipFill>
              <a:blip r:embed="rId3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5" name="Прямоугольник 44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ДОПОЛНИТЕЛЬНАЯ ИНФОРМАЦИЯ</a:t>
                </a:r>
              </a:p>
            </p:txBody>
          </p:sp>
        </p:grpSp>
        <p:sp>
          <p:nvSpPr>
            <p:cNvPr id="42" name="Прямоугольник 41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36</a:t>
              </a:r>
              <a:endParaRPr lang="ru-RU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7119" t="27536" r="17663" b="27549"/>
          <a:stretch>
            <a:fillRect/>
          </a:stretch>
        </p:blipFill>
        <p:spPr bwMode="auto">
          <a:xfrm>
            <a:off x="1151880" y="3923853"/>
            <a:ext cx="799288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" name="Схема 29"/>
          <p:cNvGraphicFramePr/>
          <p:nvPr/>
        </p:nvGraphicFramePr>
        <p:xfrm>
          <a:off x="503808" y="1043533"/>
          <a:ext cx="9073008" cy="4480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2" name="Прямоугольник 71"/>
          <p:cNvSpPr/>
          <p:nvPr/>
        </p:nvSpPr>
        <p:spPr>
          <a:xfrm>
            <a:off x="503808" y="827509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Информация о проведении опроса мнения граждан (заинтересованных пользователей) о «Бюджете для граждан»</a:t>
            </a:r>
            <a:endParaRPr lang="ru-RU" b="1" baseline="30000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31800" y="1656180"/>
            <a:ext cx="9145016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spcAft>
                <a:spcPts val="600"/>
              </a:spcAft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целях учета мнения граждан (заинтересованных пользователей) в период с 25 марта по 22 апреля 2025 года на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9"/>
              </a:rPr>
              <a:t>официальном сайте Губернатора и Правительства Курской области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был проведен опрос граждан, направленный на выявление приоритетной для граждан информации. В опросе приняли участия более 400 человек, в том числе:</a:t>
            </a:r>
          </a:p>
          <a:p>
            <a:pPr indent="361950" algn="just"/>
            <a:endParaRPr lang="ru-RU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1800" y="7001033"/>
            <a:ext cx="9145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Результаты данного опроса учтены при подготовке «Бюджета для граждан» к годовому отчету </a:t>
            </a:r>
            <a:b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об исполнении бюджета Курской области за 2024 год.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25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27" name="Рисунок 26"/>
              <p:cNvPicPr>
                <a:picLocks noChangeAspect="1"/>
              </p:cNvPicPr>
              <p:nvPr/>
            </p:nvPicPr>
            <p:blipFill>
              <a:blip r:embed="rId10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8" name="Прямоугольник 27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2024 год </a:t>
                </a:r>
              </a:p>
            </p:txBody>
          </p:sp>
          <p:sp>
            <p:nvSpPr>
              <p:cNvPr id="29" name="Прямоугольник 28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ДОПОЛНИТЕЛЬНАЯ ИНФОРМАЦИЯ</a:t>
                </a:r>
              </a:p>
            </p:txBody>
          </p:sp>
        </p:grpSp>
        <p:sp>
          <p:nvSpPr>
            <p:cNvPr id="26" name="Прямоугольник 25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37</a:t>
              </a:r>
              <a:endParaRPr lang="ru-RU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15776" y="1115541"/>
            <a:ext cx="6253445" cy="6780530"/>
          </a:xfrm>
          <a:prstGeom prst="rect">
            <a:avLst/>
          </a:prstGeom>
        </p:spPr>
        <p:txBody>
          <a:bodyPr wrap="square" lIns="100794" tIns="50397" rIns="100794" bIns="50397">
            <a:spAutoFit/>
          </a:bodyPr>
          <a:lstStyle/>
          <a:p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10 декабря 2024 года в Курском филиале Финуниверситета состоялось торжественное награждение дипломами и памятными подарками победителей в VII открытом региональном конкурсе по разработке предложений формирования «Бюджета для граждан» муниципальных районов, городских округов, городских и сельских поселений Курской области, который проводился Министерством финансов и бюджетного контроля Курской области совместно с Курским филиалом Финансового университета при Правительстве Российской Федерации с 30 сентября </a:t>
            </a:r>
          </a:p>
          <a:p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по 17 ноября 2024 года.</a:t>
            </a:r>
            <a:b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Для участия в Конкурсе поступило 38 работ от участников, среди которых школьники, студенты, учителя, а также муниципальные образования Курской области.</a:t>
            </a:r>
          </a:p>
          <a:p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Отбор лучших проектов «Бюджета для граждан» проведен в следующих номинациях:</a:t>
            </a:r>
            <a:b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 бюджет глазами детей;</a:t>
            </a:r>
            <a:b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 бюджетная терминология в доступной и понятной форме;</a:t>
            </a:r>
            <a:b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 бюджетный кроссворд;</a:t>
            </a:r>
            <a:b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 видеоролик о бюджетной системе;</a:t>
            </a:r>
            <a:b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 лучшее образовательное мероприятие по проекту «Бюджет для граждан»;</a:t>
            </a:r>
            <a:b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 лучший проект местного бюджета;</a:t>
            </a:r>
            <a:b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 ребусы о бюджете.</a:t>
            </a:r>
            <a:b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Ознакомиться подробнее с официальными результатами конкурса (протоколом конкурсной комиссии) о VII Региональном конкурсе по разработке предложений формирования «Бюджета для граждан» муниципальных районов, городских округов, городских и сельских поселений Курской области, а также конкурсными работами победителей Вы можете на официальном сайте Губернатора и Правительства Курской области: </a:t>
            </a:r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https://kursk.ru/region/economy/page-413912/</a:t>
            </a:r>
            <a:endParaRPr lang="ru-RU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9874" name="Picture 2" descr="https://kursk.ru/upload/resize_cache/iblock/72a/zgnq1j7v9zb76khveritrch8kj0dfndj/1100_772_1/Cc0FY2rCxU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48605" y="1149361"/>
            <a:ext cx="3137014" cy="2090173"/>
          </a:xfrm>
          <a:prstGeom prst="rect">
            <a:avLst/>
          </a:prstGeom>
          <a:noFill/>
        </p:spPr>
      </p:pic>
      <p:pic>
        <p:nvPicPr>
          <p:cNvPr id="79876" name="Picture 4" descr="https://kursk.ru/upload/resize_cache/iblock/9e5/aa0cipqhpxnkhn3qwwltrspfjhvvyxju/1100_772_1/oZOdmrsc_2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8605" y="5410093"/>
            <a:ext cx="3175353" cy="2115717"/>
          </a:xfrm>
          <a:prstGeom prst="rect">
            <a:avLst/>
          </a:prstGeom>
          <a:noFill/>
        </p:spPr>
      </p:pic>
      <p:pic>
        <p:nvPicPr>
          <p:cNvPr id="79878" name="Picture 6" descr="https://sun9-49.userapi.com/impg/l-7OyXcoxvvc9fxfC1KOrBkr0JBlQh9h_Jd4Vw/t6F_-bHgqEQ.jpg?size=2560x1707&amp;quality=95&amp;sign=349f5ae0a9d50c38f6d013c14e1ea37a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48605" y="3265982"/>
            <a:ext cx="3174748" cy="211669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15776" y="541218"/>
            <a:ext cx="95770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 региональном конкурсе творческих проектов для популяризации «Бюджета для граждан»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12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14" name="Рисунок 13"/>
              <p:cNvPicPr>
                <a:picLocks noChangeAspect="1"/>
              </p:cNvPicPr>
              <p:nvPr/>
            </p:nvPicPr>
            <p:blipFill>
              <a:blip r:embed="rId5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" name="Прямоугольник 14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2024 год </a:t>
                </a:r>
              </a:p>
            </p:txBody>
          </p:sp>
          <p:sp>
            <p:nvSpPr>
              <p:cNvPr id="16" name="Прямоугольник 15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ДОПОЛНИТЕЛЬНАЯ ИНФОРМАЦИЯ</a:t>
                </a:r>
              </a:p>
            </p:txBody>
          </p:sp>
        </p:grpSp>
        <p:sp>
          <p:nvSpPr>
            <p:cNvPr id="13" name="Прямоугольник 12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38</a:t>
              </a:r>
              <a:endParaRPr lang="ru-RU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736764"/>
            <a:ext cx="10080625" cy="378777"/>
          </a:xfrm>
          <a:prstGeom prst="rect">
            <a:avLst/>
          </a:prstGeom>
        </p:spPr>
        <p:txBody>
          <a:bodyPr wrap="square" lIns="100794" tIns="50397" rIns="100794" bIns="50397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Информация о повышении финансовой грамотности населения Курской области</a:t>
            </a:r>
            <a:endParaRPr lang="ru-RU" b="1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-1" y="1259557"/>
          <a:ext cx="10080626" cy="61523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313"/>
                <a:gridCol w="5040313"/>
              </a:tblGrid>
              <a:tr h="6152306">
                <a:tc>
                  <a:txBody>
                    <a:bodyPr/>
                    <a:lstStyle/>
                    <a:p>
                      <a:pPr indent="0" algn="just"/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На территории Курской области в рамках реализации региональной программы «Повышение финансовой грамотности и формирование финансовой культуры населения Курской области» на 2024 – 2030 годы, утвержденной постановлением Правительства Курской области</a:t>
                      </a:r>
                      <a:r>
                        <a:rPr lang="en-US" sz="1150" b="0" kern="1200" baseline="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от 28.12.2023 № 1447-пп, проведены мероприятия по повышению финансовой грамотности, нацеленные на разные категории граждан, начиная от дошкольников и заканчивая населением «серебряного возраста».</a:t>
                      </a:r>
                    </a:p>
                    <a:p>
                      <a:pPr indent="0" algn="just"/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На протяжении 2024 года велась активная работа по повышению финансовой грамотности в дошкольных образовательных учреждениях с интерактивно-познавательной программой в рамках проекта </a:t>
                      </a:r>
                      <a:r>
                        <a:rPr lang="ru-RU" sz="1150" b="0" kern="1200" dirty="0" smtClean="0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«Финансовые ясли». 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За этот период более 850 детей получили </a:t>
                      </a:r>
                      <a:b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</a:b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не только начальные знания по финансовой грамотности, но и яркие познавательные раскраски с заданиями для проверки полученных знаний.</a:t>
                      </a:r>
                    </a:p>
                    <a:p>
                      <a:pPr indent="0" algn="just"/>
                      <a:endParaRPr lang="en-US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indent="0" algn="just"/>
                      <a:endParaRPr lang="en-US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indent="0" algn="just"/>
                      <a:endParaRPr lang="en-US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indent="0" algn="just"/>
                      <a:endParaRPr lang="en-US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indent="0" algn="just"/>
                      <a:endParaRPr lang="en-US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indent="0" algn="just"/>
                      <a:endParaRPr lang="en-US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indent="0" algn="just"/>
                      <a:endParaRPr lang="en-US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indent="0" algn="just"/>
                      <a:endParaRPr lang="ru-RU" sz="1150" b="0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9688" marR="119063" marT="39683" marB="3968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/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Сотрудниками Регионального центра финансовой грамотности Курской области, а также педагогами и студентами Курского филиала ФГОБУ ВО «Финансовый университет при Правительстве Российской Федерации» было проведено более 100 </a:t>
                      </a:r>
                      <a:r>
                        <a:rPr lang="ru-RU" sz="1150" b="0" kern="1200" dirty="0" smtClean="0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открытых уроков по финансовой грамотности 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для школьников с 1 по 11 класс, на которых с учениками поделились знаниями в области личных и общественных финансов.</a:t>
                      </a:r>
                    </a:p>
                    <a:p>
                      <a:pPr indent="0" algn="just"/>
                      <a:endParaRPr lang="en-US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indent="0" algn="just"/>
                      <a:endParaRPr lang="en-US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indent="0" algn="just"/>
                      <a:endParaRPr lang="en-US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indent="0" algn="just"/>
                      <a:endParaRPr lang="en-US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indent="0" algn="just"/>
                      <a:endParaRPr lang="en-US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indent="0" algn="just"/>
                      <a:endParaRPr lang="en-US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indent="0" algn="just"/>
                      <a:endParaRPr lang="en-US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indent="0" algn="just"/>
                      <a:endParaRPr lang="en-US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indent="0"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indent="0" algn="just"/>
                      <a:endParaRPr lang="en-US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indent="0" algn="just"/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На территории Курской области в  общеобразовательных организациях внедрены программы курсов внеурочной деятельности, связанные</a:t>
                      </a:r>
                      <a:r>
                        <a:rPr lang="en-US" sz="1150" b="0" kern="1200" baseline="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150" b="0" kern="1200" baseline="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/>
                      </a:r>
                      <a:br>
                        <a:rPr lang="ru-RU" sz="1150" b="0" kern="1200" baseline="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</a:b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 формированием основ финансовой культуры, в 64 дошкольных образовательных учреждениях внедряются </a:t>
                      </a:r>
                      <a:r>
                        <a:rPr lang="ru-RU" sz="1150" b="0" kern="1200" dirty="0" smtClean="0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парциальные образовательные программы по формированию предпосылок финансовой грамотности</a:t>
                      </a:r>
                      <a:r>
                        <a:rPr lang="en-US" sz="1150" b="0" kern="1200" baseline="0" dirty="0" smtClean="0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150" b="0" kern="1200" dirty="0" smtClean="0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у детей дошкольного возраста.  </a:t>
                      </a:r>
                      <a:endParaRPr lang="en-US" sz="1150" b="0" kern="1200" dirty="0" smtClean="0">
                        <a:solidFill>
                          <a:schemeClr val="accent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50" b="0" i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Общая численность педагогических работников, освоивших дополнительные программы повышения квалификации по тематике финансовой грамотности за 2024 год, составила 436  человек,  в том числе в рамках  государственного задания ОГБУ ДПО  «Курский институт развития образования» – 216 человек (из них воспитателей дошкольных образовательных организаций –  65, учителей начальных классов – 82, учителей географии – 35, учителей математики  – 18, учителей истории и обществознания – 16),  в рамках деятельности Регионального методического центра по финансовой грамотности </a:t>
                      </a:r>
                      <a:br>
                        <a:rPr lang="ru-RU" sz="1150" b="0" i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</a:br>
                      <a:r>
                        <a:rPr lang="ru-RU" sz="1150" b="0" i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НИУ «Высшая школа экономики» –  220 человек.</a:t>
                      </a:r>
                    </a:p>
                    <a:p>
                      <a:pPr marL="0" marR="0" indent="0" algn="just" defTabSz="936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50" b="0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9688" marR="39688" marT="39683" marB="3968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https://kursk.ru/upload/iblock/730/spvho3mdh1o1wj3lgq28iaiuctbznsvp/Xn_WX43hIX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981" y="3974458"/>
            <a:ext cx="2381049" cy="1587510"/>
          </a:xfrm>
          <a:prstGeom prst="rect">
            <a:avLst/>
          </a:prstGeom>
          <a:noFill/>
        </p:spPr>
      </p:pic>
      <p:pic>
        <p:nvPicPr>
          <p:cNvPr id="6148" name="Picture 4" descr="https://kursk.ru/upload/iblock/3be/d8twoxkim5k621jjysekswg7gl9e3pn4/dUJqwWSpTE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9880" y="3974458"/>
            <a:ext cx="2381049" cy="1587510"/>
          </a:xfrm>
          <a:prstGeom prst="rect">
            <a:avLst/>
          </a:prstGeom>
          <a:noFill/>
        </p:spPr>
      </p:pic>
      <p:pic>
        <p:nvPicPr>
          <p:cNvPr id="6150" name="Picture 6" descr="https://kursk.ru/upload/iblock/e5b/s8knig77zk7dy6efnlk133khh4uywg2o/IMG_13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515" y="5720719"/>
            <a:ext cx="2381515" cy="1587510"/>
          </a:xfrm>
          <a:prstGeom prst="rect">
            <a:avLst/>
          </a:prstGeom>
          <a:noFill/>
        </p:spPr>
      </p:pic>
      <p:pic>
        <p:nvPicPr>
          <p:cNvPr id="6152" name="Picture 8" descr="https://kursk.ru/upload/iblock/d0c/coprfqmj4qsgwshmmf05qbhbesrml6ub/mYGEMWT3Mdw.jpg"/>
          <p:cNvPicPr>
            <a:picLocks noChangeAspect="1" noChangeArrowheads="1"/>
          </p:cNvPicPr>
          <p:nvPr/>
        </p:nvPicPr>
        <p:blipFill>
          <a:blip r:embed="rId5" cstate="print"/>
          <a:srcRect t="4598" b="6513"/>
          <a:stretch>
            <a:fillRect/>
          </a:stretch>
        </p:blipFill>
        <p:spPr bwMode="auto">
          <a:xfrm>
            <a:off x="2579414" y="5720719"/>
            <a:ext cx="2381515" cy="1587510"/>
          </a:xfrm>
          <a:prstGeom prst="rect">
            <a:avLst/>
          </a:prstGeom>
          <a:noFill/>
        </p:spPr>
      </p:pic>
      <p:pic>
        <p:nvPicPr>
          <p:cNvPr id="6154" name="Picture 10" descr="https://kursk.ru/upload/iblock/1a4/gmgf3pey70po9z56p3t3avlc5i3otxd9/NxyVxp5rHP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12320" y="2411685"/>
            <a:ext cx="2143363" cy="1607355"/>
          </a:xfrm>
          <a:prstGeom prst="rect">
            <a:avLst/>
          </a:prstGeom>
          <a:noFill/>
        </p:spPr>
      </p:pic>
      <p:pic>
        <p:nvPicPr>
          <p:cNvPr id="6156" name="Picture 12" descr="https://kursk.ru/upload/iblock/aa3/x71dicypbv7fmpoj81onxx6w3zw4yyz1/aNnakRNSJE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16576" y="2411685"/>
            <a:ext cx="2460898" cy="1587510"/>
          </a:xfrm>
          <a:prstGeom prst="rect">
            <a:avLst/>
          </a:prstGeom>
          <a:noFill/>
        </p:spPr>
      </p:pic>
      <p:grpSp>
        <p:nvGrpSpPr>
          <p:cNvPr id="13" name="Группа 12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14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16" name="Рисунок 15"/>
              <p:cNvPicPr>
                <a:picLocks noChangeAspect="1"/>
              </p:cNvPicPr>
              <p:nvPr/>
            </p:nvPicPr>
            <p:blipFill>
              <a:blip r:embed="rId8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" name="Прямоугольник 16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</a:t>
                </a:r>
                <a:r>
                  <a:rPr lang="en-US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4</a:t>
                </a: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год </a:t>
                </a:r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ДОПОЛНИТЕЛЬНАЯ ИНФОРМАЦИЯ</a:t>
                </a:r>
              </a:p>
            </p:txBody>
          </p:sp>
        </p:grpSp>
        <p:sp>
          <p:nvSpPr>
            <p:cNvPr id="15" name="Прямоугольник 14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39</a:t>
              </a:r>
              <a:endParaRPr lang="ru-RU" b="1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323912" y="755501"/>
            <a:ext cx="9432800" cy="7200800"/>
          </a:xfrm>
          <a:prstGeom prst="rect">
            <a:avLst/>
          </a:prstGeom>
          <a:blipFill dpi="0" rotWithShape="1">
            <a:blip r:embed="rId3" cstate="print">
              <a:alphaModFix amt="27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792" y="1043533"/>
            <a:ext cx="4608512" cy="665632"/>
          </a:xfrm>
        </p:spPr>
        <p:txBody>
          <a:bodyPr>
            <a:normAutofit fontScale="90000"/>
          </a:bodyPr>
          <a:lstStyle/>
          <a:p>
            <a:pPr algn="l">
              <a:buNone/>
            </a:pPr>
            <a:r>
              <a:rPr lang="ru-RU" sz="2400" b="1" dirty="0">
                <a:solidFill>
                  <a:srgbClr val="2A60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Основные вопросы о бюджете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343425" y="107429"/>
            <a:ext cx="9737200" cy="468841"/>
            <a:chOff x="343425" y="107429"/>
            <a:chExt cx="9737200" cy="468841"/>
          </a:xfrm>
        </p:grpSpPr>
        <p:sp>
          <p:nvSpPr>
            <p:cNvPr id="10" name="Прямоугольник 9"/>
            <p:cNvSpPr>
              <a:spLocks noChangeAspect="1"/>
            </p:cNvSpPr>
            <p:nvPr/>
          </p:nvSpPr>
          <p:spPr>
            <a:xfrm>
              <a:off x="9683750" y="179437"/>
              <a:ext cx="396875" cy="3968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18" name="Группа 17"/>
            <p:cNvGrpSpPr/>
            <p:nvPr/>
          </p:nvGrpSpPr>
          <p:grpSpPr>
            <a:xfrm>
              <a:off x="343425" y="107429"/>
              <a:ext cx="9521423" cy="467469"/>
              <a:chOff x="215776" y="107429"/>
              <a:chExt cx="9998716" cy="467469"/>
            </a:xfrm>
          </p:grpSpPr>
          <p:pic>
            <p:nvPicPr>
              <p:cNvPr id="20" name="Рисунок 19"/>
              <p:cNvPicPr>
                <a:picLocks noChangeAspect="1"/>
              </p:cNvPicPr>
              <p:nvPr/>
            </p:nvPicPr>
            <p:blipFill>
              <a:blip r:embed="rId4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" name="Прямоугольник 21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2024 год </a:t>
                </a:r>
              </a:p>
            </p:txBody>
          </p:sp>
          <p:sp>
            <p:nvSpPr>
              <p:cNvPr id="23" name="Прямоугольник 22"/>
              <p:cNvSpPr/>
              <p:nvPr/>
            </p:nvSpPr>
            <p:spPr>
              <a:xfrm>
                <a:off x="7560592" y="179437"/>
                <a:ext cx="26539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ВВОДНАЯ ЧАСТЬ     </a:t>
                </a:r>
                <a:r>
                  <a:rPr lang="ru-RU" b="1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4</a:t>
                </a:r>
                <a:r>
                  <a:rPr lang="ru-RU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</a:p>
            </p:txBody>
          </p:sp>
        </p:grpSp>
      </p:grpSp>
      <p:sp>
        <p:nvSpPr>
          <p:cNvPr id="14" name="Содержимое 13"/>
          <p:cNvSpPr>
            <a:spLocks noGrp="1"/>
          </p:cNvSpPr>
          <p:nvPr>
            <p:ph idx="1"/>
          </p:nvPr>
        </p:nvSpPr>
        <p:spPr>
          <a:xfrm>
            <a:off x="431800" y="3347789"/>
            <a:ext cx="4392488" cy="3672408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ДОХОДЫ БЮДЖЕТА – 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это поступающие в бюджет денежные средства.</a:t>
            </a:r>
            <a:endParaRPr lang="en-U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НАЛОГОВЫЕ ДОХОДЫ – 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поступления от уплаты налогов, предусмотренных Налоговым кодексом РФ (налоги на прибыль, налоги на имущество и др.).</a:t>
            </a:r>
            <a:endParaRPr lang="en-U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НЕНАЛОГОВЫЕ ДОХОДЫ – 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платежи в виде штрафов, санкций за нарушение законодательства, платежи за пользование имуществом государства, средства самообложения граждан.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БЕЗВОЗМЕЗДНЫЕ ПОСТУПЛЕНИЯ – 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средства,  поступающие из других бюджетов бюджетной системы РФ, а также безвозмездные перечисления от физических и юридических лиц. </a:t>
            </a:r>
            <a:endParaRPr lang="en-U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Содержимое 13"/>
          <p:cNvSpPr txBox="1">
            <a:spLocks/>
          </p:cNvSpPr>
          <p:nvPr/>
        </p:nvSpPr>
        <p:spPr>
          <a:xfrm>
            <a:off x="5184328" y="3347789"/>
            <a:ext cx="4464496" cy="388843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РАСХОДЫ БЮДЖЕТА –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это  выплачиваемые из бюджета денежные средства.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highlight>
                <a:scrgbClr r="0" g="0" b="0">
                  <a:alpha val="0"/>
                </a:scrgbClr>
              </a:highlight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Расходная часть бюджета формируется исходя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из принципа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обеспечения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всех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социальных обязательств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и поддержки муниципальных образований области.</a:t>
            </a:r>
          </a:p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highlight>
                <a:scrgbClr r="0" g="0" b="0">
                  <a:alpha val="0"/>
                </a:scrgbClr>
              </a:highlight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Расходы областного бюджета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планируются                           по ведомственной структуре, т.е. по органам власти, а также  в разрезе государственных программ Курской области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crgbClr r="0" g="0" b="0">
                    <a:alpha val="0"/>
                  </a:scrgbClr>
                </a:highlight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highlight>
                <a:scrgbClr r="0" g="0" b="0">
                  <a:alpha val="0"/>
                </a:scrgbClr>
              </a:highlight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highlight>
                <a:scrgbClr r="0" g="0" b="0">
                  <a:alpha val="0"/>
                </a:scrgbClr>
              </a:highlight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Какой бывает бюджет?</a:t>
            </a:r>
          </a:p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highlight>
                <a:scrgbClr r="0" g="0" b="0">
                  <a:alpha val="0"/>
                </a:scrgbClr>
              </a:highlight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Дефицитный –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расходы превышают доходы.</a:t>
            </a:r>
          </a:p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Профицитный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–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доходы превышают расходы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Сбалансированный –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расходы равны доходам.</a:t>
            </a:r>
          </a:p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endParaRPr lang="ru-RU" sz="1400" dirty="0" smtClean="0">
              <a:solidFill>
                <a:sysClr val="windowText" lastClr="000000"/>
              </a:solidFill>
              <a:highlight>
                <a:scrgbClr r="0" g="0" b="0">
                  <a:alpha val="0"/>
                </a:scrgbClr>
              </a:highligh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32000" marR="0" lvl="0" indent="-324000" defTabSz="914400" rtl="0" eaLnBrk="1" fontAlgn="auto" latinLnBrk="0" hangingPunct="0">
              <a:lnSpc>
                <a:spcPct val="100000"/>
              </a:lnSpc>
              <a:spcBef>
                <a:spcPts val="1888"/>
              </a:spcBef>
              <a:spcAft>
                <a:spcPts val="0"/>
              </a:spcAft>
              <a:buClrTx/>
              <a:buSzPct val="45000"/>
              <a:buFont typeface="StarSymbol"/>
              <a:buChar char="●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highlight>
                <a:scrgbClr r="0" g="0" b="0">
                  <a:alpha val="0"/>
                </a:scrgbClr>
              </a:highlight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9792" y="1691605"/>
            <a:ext cx="928903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Что такое бюджет?</a:t>
            </a:r>
          </a:p>
          <a:p>
            <a:pPr algn="just"/>
            <a:endParaRPr lang="ru-RU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БЮДЖЕТ –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это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самоуправления, или проще говоря – это план доходов и расходов на определенный период.</a:t>
            </a:r>
          </a:p>
          <a:p>
            <a:pPr algn="just"/>
            <a:endParaRPr lang="ru-RU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Что такое «доходы» и «расходы»?</a:t>
            </a:r>
            <a:endParaRPr lang="en-US" sz="14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-1" y="1187549"/>
          <a:ext cx="10080625" cy="63160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78465"/>
                <a:gridCol w="4802160"/>
              </a:tblGrid>
              <a:tr h="6316089">
                <a:tc>
                  <a:txBody>
                    <a:bodyPr/>
                    <a:lstStyle/>
                    <a:p>
                      <a:pPr marL="0" indent="0" algn="l"/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 регионе ежегодно </a:t>
                      </a:r>
                      <a:r>
                        <a:rPr lang="ru-RU" sz="1150" b="1" kern="1200" cap="all" baseline="0" dirty="0" smtClean="0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реализуются следующие проекты</a:t>
                      </a:r>
                      <a:r>
                        <a:rPr lang="ru-RU" sz="1150" b="0" kern="1200" dirty="0" smtClean="0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: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v"/>
                        <a:tabLst/>
                        <a:defRPr/>
                      </a:pP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кубок Курской области по коммуникативным боям Всероссийского чемпионата по финансовой грамотности;</a:t>
                      </a:r>
                      <a:endParaRPr lang="en-US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v"/>
                        <a:tabLst/>
                        <a:defRPr/>
                      </a:pP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Всероссийский тематический урок «Финансовая безопасность»;</a:t>
                      </a:r>
                      <a:endParaRPr lang="en-US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v"/>
                        <a:tabLst/>
                        <a:defRPr/>
                      </a:pP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региональный этап Всероссийского конкурса Эссе «День рубля – 2024»; </a:t>
                      </a:r>
                      <a:endParaRPr lang="en-US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v"/>
                        <a:tabLst/>
                        <a:defRPr/>
                      </a:pP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региональный этап Всероссийского Конкурса Эссе в рамках профессионального праздника «День финансиста»;</a:t>
                      </a:r>
                      <a:endParaRPr lang="en-US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v"/>
                        <a:tabLst/>
                        <a:defRPr/>
                      </a:pP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Всероссийская  просветительская эстафета «Мои финансы»;</a:t>
                      </a:r>
                      <a:endParaRPr lang="en-US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v"/>
                        <a:tabLst/>
                        <a:defRPr/>
                      </a:pP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региональный  конкурс  волонтерских отрядов «Мы – волонтёры финансового  просвещения», участниками которого стали</a:t>
                      </a:r>
                      <a:r>
                        <a:rPr lang="ru-RU" sz="1150" b="0" kern="1200" baseline="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br>
                        <a:rPr lang="ru-RU" sz="1150" b="0" kern="1200" baseline="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</a:b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14 волонтерских отрядов образовательных организаций.</a:t>
                      </a:r>
                    </a:p>
                    <a:p>
                      <a:pPr indent="0" algn="just"/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 проекты Банка России по финансовому просвещению</a:t>
                      </a:r>
                      <a:r>
                        <a:rPr lang="ru-RU" sz="1150" b="0" kern="1200" baseline="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были вовлечены 100% образовательных организаций региона. </a:t>
                      </a:r>
                    </a:p>
                    <a:p>
                      <a:pPr indent="0" algn="just"/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На систематической основе сотрудниками Министерства социального обеспечения, материнства и детства Курской области проводились </a:t>
                      </a:r>
                      <a:r>
                        <a:rPr lang="ru-RU" sz="1150" b="0" kern="1200" dirty="0" smtClean="0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индивидуальные практические занятия с несовершеннолетними </a:t>
                      </a:r>
                      <a:br>
                        <a:rPr lang="ru-RU" sz="1150" b="0" kern="1200" dirty="0" smtClean="0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</a:br>
                      <a:r>
                        <a:rPr lang="ru-RU" sz="1150" b="0" kern="1200" dirty="0" smtClean="0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и родителями по обучению пользованию банковскими сервисами </a:t>
                      </a:r>
                      <a:br>
                        <a:rPr lang="ru-RU" sz="1150" b="0" kern="1200" dirty="0" smtClean="0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</a:br>
                      <a:r>
                        <a:rPr lang="ru-RU" sz="1150" b="0" kern="1200" dirty="0" smtClean="0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и услугами: 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работа с банкоматами, в «личных кабинетах» в мобильных устройствах и пр. Занятия, направленные на повышение уровня финансовой грамотности, проводились с получателями социальных услуг – гражданами пожилого возраста и инвалидами, гражданами из числа детей-сирот и детей, оставшихся без попечения родителей, семьями </a:t>
                      </a:r>
                      <a:b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</a:b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 детьми и несовершеннолетними, в т.ч.</a:t>
                      </a:r>
                      <a:r>
                        <a:rPr lang="ru-RU" sz="1150" b="0" kern="1200" baseline="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 использованием дистанционных технологий.</a:t>
                      </a:r>
                    </a:p>
                    <a:p>
                      <a:pPr indent="0" algn="just"/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Сотрудники Управления Федеральной налоговой службы по Курской области на постоянной основе в течение  года принимали активное участие в межведомственном проекте, главной целью которого является предоставление доступной бесплатной и квалифицированной юридической помощи жителям отдаленных от областного центра муниципальных районов Курской области. В рамках выездных мероприятий в 10 муниципальных образованиях Курской области были оказаны </a:t>
                      </a:r>
                      <a:r>
                        <a:rPr lang="ru-RU" sz="1150" b="0" kern="1200" dirty="0" smtClean="0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консультационные услуги. </a:t>
                      </a:r>
                    </a:p>
                  </a:txBody>
                  <a:tcPr marL="39688" marR="119063" marT="39683" marB="3968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/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На площадках АНО «Центр компетенций в агропромышленном комплексе Курской области» и  АНО «Центр «Мой бизнес» Курской области» была организована </a:t>
                      </a:r>
                      <a:r>
                        <a:rPr lang="ru-RU" sz="1150" b="0" kern="1200" dirty="0" smtClean="0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работа по финансовому просвещению субъектов малого и среднего предпринимательства 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 части оказания информационно-консультационных услуг по вопросам получения средств государственной поддержки, существующим видам бюджетного и налогового законодательства, а также проводились обучающие семинары. </a:t>
                      </a:r>
                    </a:p>
                    <a:p>
                      <a:pPr indent="0" algn="just"/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На базе филиалов АУ КО «МФЦ» </a:t>
                      </a:r>
                      <a:r>
                        <a:rPr lang="ru-RU" sz="1150" b="0" kern="1200" dirty="0" smtClean="0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консультации по повышению финансовой грамотности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в 2024 году получили более 2000 человек.</a:t>
                      </a:r>
                    </a:p>
                    <a:p>
                      <a:pPr indent="0" algn="just"/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На 359 мониторах, установленных в городском общественном транспорте и на мониторах, расположенных в  филиалах АУ КО «МФЦ», были размещены информационные видеоматериалы, направленные на повышение финансовой грамотности населения. </a:t>
                      </a:r>
                    </a:p>
                    <a:p>
                      <a:pPr indent="0" algn="just"/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На базе областного бюджетного учреждения «Областной Дворец молодежи» проводилась </a:t>
                      </a:r>
                      <a:r>
                        <a:rPr lang="ru-RU" sz="1150" b="0" kern="1200" dirty="0" smtClean="0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работа по осуществлению финансового волонтерства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которая ведется совместно с Отделением по Курской области Главного управления Центрального банка Российской Федерации по Центральному федеральному округу. В летний период    в детских оздоровительных лагерях и в рамках обучающих стажировок «Открытый регион» в районах Курской области была проведена</a:t>
                      </a:r>
                      <a:r>
                        <a:rPr lang="en-US" sz="1150" b="0" kern="1200" baseline="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150" b="0" kern="1200" dirty="0" smtClean="0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ДОЛ – игра «Мои финансы» 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по финансовой грамотности и мерах противодействия финансовому мошенничеству, защите своих персональных данных. Ежегодно на территории региона </a:t>
                      </a:r>
                      <a:b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</a:b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на постоянной основе проводится более 20 мероприятий.</a:t>
                      </a:r>
                    </a:p>
                    <a:p>
                      <a:pPr indent="0" algn="just"/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За 2024 год  волонтерским центром «ФИНCentre» Курского филиала ФГОБУ ВО «Финансовый университет при Правительстве Российской Федерации» были проведены мероприятия по повышению финансовой грамотности, в которых приняли участие свыше 6 тысяч человек. Центром «ФИНcentre» были реализованы </a:t>
                      </a:r>
                      <a:r>
                        <a:rPr lang="ru-RU" sz="1150" b="0" kern="1200" dirty="0" smtClean="0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авторские проекты: ФИНСемья, ФИНансовый город, </a:t>
                      </a:r>
                      <a:r>
                        <a:rPr lang="ru-RU" sz="1150" b="0" kern="1200" dirty="0" err="1" smtClean="0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ФИНэкспресс</a:t>
                      </a:r>
                      <a:r>
                        <a:rPr lang="ru-RU" sz="1150" b="0" kern="1200" dirty="0" smtClean="0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 </a:t>
                      </a:r>
                      <a:endParaRPr lang="ru-RU" sz="1150" b="0" kern="1200" dirty="0">
                        <a:solidFill>
                          <a:schemeClr val="accent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9688" marR="39688" marT="39683" marB="3968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8" name="Группа 7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9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11" name="Рисунок 10"/>
              <p:cNvPicPr>
                <a:picLocks noChangeAspect="1"/>
              </p:cNvPicPr>
              <p:nvPr/>
            </p:nvPicPr>
            <p:blipFill>
              <a:blip r:embed="rId2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" name="Прямоугольник 11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</a:t>
                </a:r>
                <a:r>
                  <a:rPr lang="en-US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4</a:t>
                </a: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год </a:t>
                </a:r>
              </a:p>
            </p:txBody>
          </p:sp>
          <p:sp>
            <p:nvSpPr>
              <p:cNvPr id="13" name="Прямоугольник 12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ДОПОЛНИТЕЛЬНАЯ ИНФОРМАЦИЯ</a:t>
                </a:r>
              </a:p>
            </p:txBody>
          </p:sp>
        </p:grpSp>
        <p:sp>
          <p:nvSpPr>
            <p:cNvPr id="10" name="Прямоугольник 9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40</a:t>
              </a:r>
              <a:endParaRPr lang="ru-RU" dirty="0"/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0" y="683493"/>
            <a:ext cx="10080625" cy="378777"/>
          </a:xfrm>
          <a:prstGeom prst="rect">
            <a:avLst/>
          </a:prstGeom>
        </p:spPr>
        <p:txBody>
          <a:bodyPr wrap="square" lIns="100794" tIns="50397" rIns="100794" bIns="50397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Информация о повышении финансовой грамотности населения Курской области</a:t>
            </a:r>
            <a:endParaRPr lang="ru-RU" b="1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-1" y="1259557"/>
          <a:ext cx="10080626" cy="6177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313"/>
                <a:gridCol w="5040313"/>
              </a:tblGrid>
              <a:tr h="6177505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 целью повышения роли волонтеров в реализации проектов                  по повышению уровня финансовой грамотности населения Курской области, а также поиска точек роста и развития движения волонтеров финансового просвещения ежегодно проходит </a:t>
                      </a:r>
                      <a:r>
                        <a:rPr lang="ru-RU" sz="1150" b="0" kern="1200" dirty="0" smtClean="0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Форум волонтеров финансового просвещения Курской области.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В этом году Форум собрал на своей площадке около 100 добровольцев, активно занимающихся вопросами повышения финансовой грамотности населения.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indent="0"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indent="0"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indent="0"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indent="0"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indent="0"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indent="0"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indent="0"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indent="0"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indent="0"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indent="0"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На базе Курского филиала ФГОБУ ВО «Финансовый университет при Правительстве Российской Федерации» прошел </a:t>
                      </a:r>
                      <a:r>
                        <a:rPr lang="ru-RU" sz="1150" b="0" kern="1200" dirty="0" smtClean="0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Всероссийский семейный фестиваль сбережений и инвестиций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участниками которого стали более 200 жителей города Курска: семьи с детьми, активисты, общественные деятели. Было представлено более 20 различных площадок, начиная от локаций партнеров и заканчивая развлечениями от студентов.</a:t>
                      </a:r>
                    </a:p>
                    <a:p>
                      <a:pPr indent="0"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9688" marR="119063" marT="39683" marB="3968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/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 2024 году Финансовый университет при Правительстве Российской Федерации подготовил 10 специалистов, начинающих предпринимательскую деятельность, навыкам эффективного управления финансами в рамках предпринимательской деятельности. Данная программа финансируется Министерством финансов Российской Федерации и уже третий год реализуется в регионе без затрат как для региональных бюджетов, так и для самих слушателей.</a:t>
                      </a:r>
                    </a:p>
                    <a:p>
                      <a:pPr indent="0" algn="just"/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 2024 году стартовал флагманский проект </a:t>
                      </a:r>
                      <a:r>
                        <a:rPr lang="ru-RU" sz="1150" b="0" kern="1200" dirty="0" smtClean="0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«Финансовый </a:t>
                      </a:r>
                      <a:r>
                        <a:rPr lang="ru-RU" sz="1150" b="0" kern="1200" dirty="0" err="1" smtClean="0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универсариум</a:t>
                      </a:r>
                      <a:r>
                        <a:rPr lang="ru-RU" sz="1150" b="0" kern="1200" dirty="0" smtClean="0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»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Регионального центра «серебряного» </a:t>
                      </a:r>
                      <a:r>
                        <a:rPr lang="ru-RU" sz="1150" b="0" kern="1200" dirty="0" err="1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волонтерства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Курской области, в рамках которого оказывалась помощь различным возрастным категориям населения. </a:t>
                      </a:r>
                    </a:p>
                    <a:p>
                      <a:pPr indent="0" algn="just"/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Благодаря волонтерам «серебряного» возраста обучение                                по методическому пособию «Прививаем культуру финансовой грамотности» прошли слушатели «мудрого» возраста. Были проведены занятия в «Университетах пожилого человека» Курского Отделения Союза пенсионеров России в муниципалитетах области и  в  школах-интернатах  региона для детей-сирот и детей, оставшихся без попечения родителей,</a:t>
                      </a:r>
                      <a:r>
                        <a:rPr lang="ru-RU" sz="1150" b="0" kern="1200" baseline="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 том числе и с задержкой психического развития и легкой умственной отсталостью.</a:t>
                      </a:r>
                    </a:p>
                    <a:p>
                      <a:pPr indent="0" algn="just"/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Проведены </a:t>
                      </a:r>
                      <a:r>
                        <a:rPr lang="ru-RU" sz="1150" b="0" kern="1200" dirty="0" smtClean="0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презентации выставок 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 Областном Штабе общественной поддержки, школах,  молодежной библиотеке им. А.А. Фета, общественной организации «Женщины – лидеры» на темы: «Великие литераторы на монетах Банка России», «Космические деньги», «75-лет Победы на монетах Банка России», «Денежные суммы в известных литературных произведениях»; интеллектуальные шоу «Финансовые бои», игры «Жизненный цикл денег». «Серебряные» добровольцы центра провели </a:t>
                      </a:r>
                      <a:r>
                        <a:rPr lang="ru-RU" sz="1150" b="0" kern="1200" dirty="0" smtClean="0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серии игр 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 дошкольных учреждениях города и области по ознакомлению детей подготовительной группы с денежными единицами страны с использованием игровых материалов.  </a:t>
                      </a:r>
                    </a:p>
                    <a:p>
                      <a:pPr indent="0" algn="just"/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Работа в проекте осуществлялась благодаря победе во Всероссийском </a:t>
                      </a:r>
                      <a:r>
                        <a:rPr lang="ru-RU" sz="1150" b="0" kern="1200" dirty="0" err="1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грантовом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конкурсе по поддержке социальных проектов «Молоды душой» и методической поддержке Отделения Курск Банка России по Центральному федеральному округу.   </a:t>
                      </a:r>
                    </a:p>
                  </a:txBody>
                  <a:tcPr marL="39688" marR="39688" marT="39683" marB="3968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2946" name="Picture 2" descr="https://kursk.ru/upload/resize_cache/iblock/deb/ukp05ffol9qepquz1bn8e0u3ar30vqcv/1100_733_1/CvQAlZPdD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00" y="2674281"/>
            <a:ext cx="2739986" cy="1825636"/>
          </a:xfrm>
          <a:prstGeom prst="rect">
            <a:avLst/>
          </a:prstGeom>
          <a:noFill/>
        </p:spPr>
      </p:pic>
      <p:pic>
        <p:nvPicPr>
          <p:cNvPr id="82948" name="Picture 4" descr="https://kursk.ru/upload/resize_cache/iblock/bc3/jr05afm40jag6uxvpqs6nveh2nljj2op/1100_733_1/vsipJTLQqng.jpg"/>
          <p:cNvPicPr>
            <a:picLocks noChangeAspect="1" noChangeArrowheads="1"/>
          </p:cNvPicPr>
          <p:nvPr/>
        </p:nvPicPr>
        <p:blipFill>
          <a:blip r:embed="rId3" cstate="print"/>
          <a:srcRect t="8000"/>
          <a:stretch>
            <a:fillRect/>
          </a:stretch>
        </p:blipFill>
        <p:spPr bwMode="auto">
          <a:xfrm>
            <a:off x="3214484" y="2674281"/>
            <a:ext cx="1489124" cy="1825636"/>
          </a:xfrm>
          <a:prstGeom prst="rect">
            <a:avLst/>
          </a:prstGeom>
          <a:noFill/>
        </p:spPr>
      </p:pic>
      <p:pic>
        <p:nvPicPr>
          <p:cNvPr id="82950" name="Picture 6" descr="https://sun9-4.userapi.com/impg/DL3m4vv7-cm-TFMt0NVsihNMfko3W5VdiO8w7A/_pgNEZgsSeM.jpg?size=2560x1707&amp;quality=95&amp;sign=3af5173004e7c0a85486211758055897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981" y="5942712"/>
            <a:ext cx="2380863" cy="1587385"/>
          </a:xfrm>
          <a:prstGeom prst="rect">
            <a:avLst/>
          </a:prstGeom>
          <a:noFill/>
        </p:spPr>
      </p:pic>
      <p:pic>
        <p:nvPicPr>
          <p:cNvPr id="82952" name="Picture 8" descr="https://sun9-36.userapi.com/impg/AF_7scOZlCxV5rXMk0oLlppkVWN-PDC8Em8n4g/ifFuzKbyc8U.jpg?size=2560x1707&amp;quality=95&amp;sign=e2756b12f254b15a856a2cf0073e5186&amp;type=album"/>
          <p:cNvPicPr>
            <a:picLocks noChangeAspect="1" noChangeArrowheads="1"/>
          </p:cNvPicPr>
          <p:nvPr/>
        </p:nvPicPr>
        <p:blipFill>
          <a:blip r:embed="rId5" cstate="print"/>
          <a:srcRect r="3334"/>
          <a:stretch>
            <a:fillRect/>
          </a:stretch>
        </p:blipFill>
        <p:spPr bwMode="auto">
          <a:xfrm>
            <a:off x="2579879" y="5942711"/>
            <a:ext cx="2301666" cy="1587510"/>
          </a:xfrm>
          <a:prstGeom prst="rect">
            <a:avLst/>
          </a:prstGeom>
          <a:noFill/>
        </p:spPr>
      </p:pic>
      <p:grpSp>
        <p:nvGrpSpPr>
          <p:cNvPr id="13" name="Группа 12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14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16" name="Рисунок 15"/>
              <p:cNvPicPr>
                <a:picLocks noChangeAspect="1"/>
              </p:cNvPicPr>
              <p:nvPr/>
            </p:nvPicPr>
            <p:blipFill>
              <a:blip r:embed="rId6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" name="Прямоугольник 16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</a:t>
                </a:r>
                <a:r>
                  <a:rPr lang="en-US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4</a:t>
                </a: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год </a:t>
                </a:r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ДОПОЛНИТЕЛЬНАЯ ИНФОРМАЦИЯ</a:t>
                </a:r>
              </a:p>
            </p:txBody>
          </p:sp>
        </p:grpSp>
        <p:sp>
          <p:nvSpPr>
            <p:cNvPr id="15" name="Прямоугольник 14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41</a:t>
              </a:r>
              <a:endParaRPr lang="ru-RU" dirty="0"/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0" y="736764"/>
            <a:ext cx="10080625" cy="378777"/>
          </a:xfrm>
          <a:prstGeom prst="rect">
            <a:avLst/>
          </a:prstGeom>
        </p:spPr>
        <p:txBody>
          <a:bodyPr wrap="square" lIns="100794" tIns="50397" rIns="100794" bIns="50397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Информация о повышении финансовой грамотности населения Курской области</a:t>
            </a:r>
            <a:endParaRPr lang="ru-RU" b="1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-1" y="1188697"/>
          <a:ext cx="10080626" cy="6177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313"/>
                <a:gridCol w="5040313"/>
              </a:tblGrid>
              <a:tr h="6177505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50" b="0" u="none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Активная работа по повышению финансовой культуры населения региона проводится с помощью </a:t>
                      </a:r>
                      <a:r>
                        <a:rPr lang="ru-RU" sz="1150" b="0" u="none" kern="1200" dirty="0" smtClean="0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социальных сетей </a:t>
                      </a:r>
                      <a:r>
                        <a:rPr lang="ru-RU" sz="1150" b="0" u="none" strike="noStrike" kern="1200" dirty="0" err="1" smtClean="0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ВКонтакте</a:t>
                      </a:r>
                      <a:r>
                        <a:rPr lang="ru-RU" sz="1150" b="0" u="none" strike="noStrike" kern="1200" dirty="0" smtClean="0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150" b="0" u="none" strike="noStrike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Министерства финансов и бюджетного контроля Курской области.                </a:t>
                      </a:r>
                      <a:r>
                        <a:rPr lang="ru-RU" sz="1150" b="0" u="none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На данной цифровой платформе были опубликованы новостные статьи, экспертные мнения с привлечением спикеров из различных ведомственных структур, проходили </a:t>
                      </a:r>
                      <a:r>
                        <a:rPr lang="ru-RU" sz="1150" b="0" u="none" kern="1200" dirty="0" smtClean="0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опросы и конкурсы: </a:t>
                      </a:r>
                      <a:r>
                        <a:rPr lang="ru-RU" sz="1150" b="0" u="none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«Семейные финансовые традиции», «Запиши мошенника», акции «ЭкоФин46» </a:t>
                      </a:r>
                      <a:br>
                        <a:rPr lang="ru-RU" sz="1150" b="0" u="none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</a:br>
                      <a:r>
                        <a:rPr lang="ru-RU" sz="1150" b="0" u="none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и «С финансами на ТЫ».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500" b="0" u="none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50" b="0" u="none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50" b="0" u="none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50" b="0" u="none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50" b="0" u="none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50" b="0" u="none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50" b="0" u="none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50" b="0" u="none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50" b="0" u="none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50" b="0" u="none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indent="0" algn="just"/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 рамках проекта </a:t>
                      </a:r>
                      <a:r>
                        <a:rPr lang="ru-RU" sz="1150" b="0" kern="1200" dirty="0" smtClean="0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«Ваш финансовый помощник» 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прошла серия выездных мероприятий на базе отделения «Семейный МФЦ», в Штабе общественной поддержки с целью информирования </a:t>
                      </a:r>
                      <a:b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</a:b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и консультирования граждан в сфере финансов. К этой работе были привлечены спикеры</a:t>
                      </a:r>
                      <a:r>
                        <a:rPr lang="ru-RU" sz="1150" b="0" kern="1200" baseline="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из разных структур, которые дали рекомендации по безопасному</a:t>
                      </a:r>
                      <a:r>
                        <a:rPr lang="ru-RU" sz="1150" b="0" kern="1200" baseline="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и грамотному управлению личными финансами.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Была продолжена работа в рамках авторских проектов: </a:t>
                      </a:r>
                      <a:r>
                        <a:rPr lang="ru-RU" sz="1150" b="0" kern="1200" dirty="0" smtClean="0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финансовая викторина «Финансовая мудрость»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для людей </a:t>
                      </a:r>
                      <a:r>
                        <a:rPr lang="ru-RU" sz="1150" b="0" kern="1200" dirty="0" err="1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предпенсионного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b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</a:b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и пенсионного возраста, </a:t>
                      </a:r>
                      <a:r>
                        <a:rPr lang="ru-RU" sz="1150" b="0" kern="1200" dirty="0" smtClean="0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«Финансовый попутчик»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</a:t>
                      </a:r>
                      <a:r>
                        <a:rPr lang="ru-RU" sz="1150" b="0" kern="1200" dirty="0" smtClean="0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который нацелен </a:t>
                      </a:r>
                      <a:b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</a:b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на консультирование пассажиров транспортных средств, осуществляющих перевозку к садово-огородным участкам.</a:t>
                      </a:r>
                    </a:p>
                  </a:txBody>
                  <a:tcPr marL="39688" marR="119063" marT="39683" marB="3968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 рамках международного Дня студента состоялся третий ежегодный студенческий финансовый фестиваль </a:t>
                      </a:r>
                      <a:r>
                        <a:rPr lang="ru-RU" sz="1150" b="0" kern="1200" dirty="0" smtClean="0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«ФинСтуд46»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</a:t>
                      </a:r>
                      <a:r>
                        <a:rPr lang="ru-RU" sz="1150" b="0" kern="1200" dirty="0" smtClean="0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который состоял </a:t>
                      </a:r>
                      <a:b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</a:b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из двух блоков: творческий, в рамках которого студенты подготовили </a:t>
                      </a:r>
                      <a:r>
                        <a:rPr lang="ru-RU" sz="1150" b="0" kern="1200" dirty="0" err="1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медиапроекты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по финансовой грамотности и интеллектуальный блок,        в рамках которого проводился </a:t>
                      </a:r>
                      <a:r>
                        <a:rPr lang="ru-RU" sz="1150" b="0" kern="1200" dirty="0" smtClean="0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финансовый </a:t>
                      </a:r>
                      <a:r>
                        <a:rPr lang="ru-RU" sz="1150" b="0" kern="1200" dirty="0" err="1" smtClean="0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квиз</a:t>
                      </a:r>
                      <a:r>
                        <a:rPr lang="ru-RU" sz="1150" b="0" kern="1200" dirty="0" smtClean="0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«Карты. Деньги. </a:t>
                      </a:r>
                      <a:br>
                        <a:rPr lang="ru-RU" sz="1150" b="0" kern="1200" dirty="0" smtClean="0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</a:br>
                      <a:r>
                        <a:rPr lang="ru-RU" sz="1150" b="0" kern="1200" dirty="0" smtClean="0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Два рубля»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 Участниками фестиваля стали студенты </a:t>
                      </a:r>
                      <a:b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</a:b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из 15 профессиональных образовательных организаций </a:t>
                      </a:r>
                      <a:b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</a:b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и образовательных организаций высшего образования Курской области.</a:t>
                      </a:r>
                    </a:p>
                    <a:p>
                      <a:pPr indent="0"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indent="0"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indent="0"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indent="0"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indent="0"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indent="0"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indent="0"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indent="0"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indent="0"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indent="0"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indent="0"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indent="0"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indent="0"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indent="0"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indent="0"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indent="0"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indent="0"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indent="0"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indent="0"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Впервые в двух крупных печатных изданиях: Курские известия </a:t>
                      </a:r>
                      <a:b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</a:b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и Курская правда была запущена </a:t>
                      </a:r>
                      <a:r>
                        <a:rPr lang="ru-RU" sz="1150" b="0" kern="1200" dirty="0" smtClean="0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еженедельная колонка по финансовой грамотности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задача которой охватить как можно большую часть населения, не только тех, кто читает информационные </a:t>
                      </a:r>
                      <a:r>
                        <a:rPr lang="ru-RU" sz="1150" b="0" kern="1200" dirty="0" err="1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паблики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</a:t>
                      </a:r>
                      <a:b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</a:b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но и жителей муниципальных образований – кто предпочитает газеты как основной канал получения информации.</a:t>
                      </a:r>
                    </a:p>
                  </a:txBody>
                  <a:tcPr marL="39688" marR="39688" marT="39683" marB="3968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" name="Picture 10" descr="https://kursk.ru/upload/resize_cache/iblock/2a9/9u5kfli6yy7j7x351b9jksig3nn4ns88/1100_695_1/B8eNQp4vj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2040" y="6289427"/>
            <a:ext cx="2008849" cy="1270248"/>
          </a:xfrm>
          <a:prstGeom prst="rect">
            <a:avLst/>
          </a:prstGeom>
          <a:noFill/>
        </p:spPr>
      </p:pic>
      <p:pic>
        <p:nvPicPr>
          <p:cNvPr id="84994" name="Picture 2" descr="https://kursk.ru/upload/resize_cache/iblock/af1/6fea07vye2uvv27yd6hecmmo66xbm2il/1100_733_1/IMG_1880-_1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0647" y="2696832"/>
            <a:ext cx="2409069" cy="1605148"/>
          </a:xfrm>
          <a:prstGeom prst="rect">
            <a:avLst/>
          </a:prstGeom>
          <a:noFill/>
        </p:spPr>
      </p:pic>
      <p:pic>
        <p:nvPicPr>
          <p:cNvPr id="84996" name="Picture 4" descr="https://kursk.ru/upload/iblock/8d5/lgwsl725we4r2jfr5242kkg4dmy1b207/eJk6dHADPI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516" y="2696833"/>
            <a:ext cx="2063979" cy="1593141"/>
          </a:xfrm>
          <a:prstGeom prst="rect">
            <a:avLst/>
          </a:prstGeom>
          <a:noFill/>
        </p:spPr>
      </p:pic>
      <p:pic>
        <p:nvPicPr>
          <p:cNvPr id="85000" name="Picture 8" descr="https://kursk.ru/upload/iblock/569/dtvt76sbmzwng6bu7yobs4wjqai1ck1g/ZSh_ZaqElr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3768" y="6287286"/>
            <a:ext cx="1908412" cy="1272389"/>
          </a:xfrm>
          <a:prstGeom prst="rect">
            <a:avLst/>
          </a:prstGeom>
          <a:noFill/>
        </p:spPr>
      </p:pic>
      <p:pic>
        <p:nvPicPr>
          <p:cNvPr id="85002" name="Picture 10" descr="https://kursk.ru/upload/resize_cache/iblock/195/rfa03zdzwr4xlypmerffw6acx5cxerke/1100_733_1/1qHyUpgsQTo.jpg"/>
          <p:cNvPicPr>
            <a:picLocks noChangeAspect="1" noChangeArrowheads="1"/>
          </p:cNvPicPr>
          <p:nvPr/>
        </p:nvPicPr>
        <p:blipFill>
          <a:blip r:embed="rId6" cstate="print"/>
          <a:srcRect t="3223"/>
          <a:stretch>
            <a:fillRect/>
          </a:stretch>
        </p:blipFill>
        <p:spPr bwMode="auto">
          <a:xfrm>
            <a:off x="5119697" y="2776207"/>
            <a:ext cx="2459707" cy="1587510"/>
          </a:xfrm>
          <a:prstGeom prst="rect">
            <a:avLst/>
          </a:prstGeom>
          <a:noFill/>
        </p:spPr>
      </p:pic>
      <p:pic>
        <p:nvPicPr>
          <p:cNvPr id="85004" name="Picture 12" descr="https://kursk.ru/upload/iblock/9ea/eork3sc7xklcu50hno5bkeulny9dgnz0/iTUzKp5VbfQ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2456" y="2776207"/>
            <a:ext cx="2379037" cy="1587510"/>
          </a:xfrm>
          <a:prstGeom prst="rect">
            <a:avLst/>
          </a:prstGeom>
          <a:noFill/>
        </p:spPr>
      </p:pic>
      <p:pic>
        <p:nvPicPr>
          <p:cNvPr id="85006" name="Picture 14" descr="https://kursk.ru/upload/iblock/78f/2pgtnd3t3ytl9tvamghjfjkmf67lb21x/40CIzhfsNi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85944" y="4443092"/>
            <a:ext cx="2464792" cy="1642674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0" y="736764"/>
            <a:ext cx="10080625" cy="378777"/>
          </a:xfrm>
          <a:prstGeom prst="rect">
            <a:avLst/>
          </a:prstGeom>
        </p:spPr>
        <p:txBody>
          <a:bodyPr wrap="square" lIns="100794" tIns="50397" rIns="100794" bIns="50397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Информация о повышении финансовой грамотности населения Курской области</a:t>
            </a:r>
            <a:endParaRPr lang="ru-RU" b="1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23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25" name="Рисунок 24"/>
              <p:cNvPicPr>
                <a:picLocks noChangeAspect="1"/>
              </p:cNvPicPr>
              <p:nvPr/>
            </p:nvPicPr>
            <p:blipFill>
              <a:blip r:embed="rId9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6" name="Прямоугольник 25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</a:t>
                </a:r>
                <a:r>
                  <a:rPr lang="en-US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4</a:t>
                </a: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год </a:t>
                </a:r>
              </a:p>
            </p:txBody>
          </p:sp>
          <p:sp>
            <p:nvSpPr>
              <p:cNvPr id="27" name="Прямоугольник 26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ДОПОЛНИТЕЛЬНАЯ ИНФОРМАЦИЯ</a:t>
                </a:r>
              </a:p>
            </p:txBody>
          </p:sp>
        </p:grpSp>
        <p:sp>
          <p:nvSpPr>
            <p:cNvPr id="24" name="Прямоугольник 23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42</a:t>
              </a:r>
              <a:endParaRPr lang="ru-RU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-1" y="1310906"/>
          <a:ext cx="10080626" cy="59318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313"/>
                <a:gridCol w="5040313"/>
              </a:tblGrid>
              <a:tr h="5931855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 торговых центрах г. Курска и области были размещены</a:t>
                      </a:r>
                      <a:b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</a:br>
                      <a:r>
                        <a:rPr lang="ru-RU" sz="1150" b="0" kern="1200" dirty="0" smtClean="0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15 информационных стендов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которые представляют собой ростовую фигуру сотрудницы отдела полиции, в чьи должностные обязанности входит, в том числе и предупреждение граждан о мошенниках, что поможет привлечь внимание граждан и уберечь их денежные средства от действий финансовых мошенников.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 2024 году финансовые словари для детей были дополнены раскрасками с заданиями по финансовой грамотности. Было выпущено три вида раскрасок с разной финансовой тематикой, что поможет ребятам получить начальные знания и навыки в сфере финансов. Более 1000 авторских раскрасок, финансовых словарей и брошюр </a:t>
                      </a:r>
                      <a:b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</a:b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по финансовой безопасности были переданы в пункты выдачи гуманитарной помощи для вынужденных переселенцев приграничных районов Курской области.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39688" marR="119063" marT="39683" marB="3968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/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 сентябре в Финансовом университет при Правительстве Российской Федерации в г. Москва состоялся </a:t>
                      </a:r>
                      <a:r>
                        <a:rPr lang="ru-RU" sz="1150" b="0" kern="1200" dirty="0" smtClean="0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финал Всероссийского семейного фестиваля сбережений и инвестиций.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В фестивале приняли участие </a:t>
                      </a:r>
                      <a:b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</a:b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80 человек всех возрастов из 23 субъектов Российской Федерации. Курскую область достойно представила семья </a:t>
                      </a:r>
                      <a:r>
                        <a:rPr lang="ru-RU" sz="1150" b="0" kern="1200" dirty="0" err="1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Кирик-Шатневых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которая стала абсолютным победителем не только регионального этапа фестиваля, но и Всероссийского. </a:t>
                      </a:r>
                    </a:p>
                    <a:p>
                      <a:pPr indent="0"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indent="0"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indent="0"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indent="0"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indent="0"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indent="0"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indent="0"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indent="0"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indent="0"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indent="0" algn="just"/>
                      <a:endParaRPr lang="ru-RU" sz="1150" b="0" kern="1200" dirty="0" smtClean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indent="0" algn="just"/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Два проекта викторин для людей </a:t>
                      </a:r>
                      <a:r>
                        <a:rPr lang="ru-RU" sz="1150" b="0" kern="1200" dirty="0" err="1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предпенсионного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и пенсионного возраста «Финансовая мудрость» Регионального центра финансовой грамотности и практика «</a:t>
                      </a:r>
                      <a:r>
                        <a:rPr lang="ru-RU" sz="1150" b="0" kern="1200" dirty="0" err="1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ФинСемья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» Курского филиала ФГОБУ ВО «Финансовый университет при Правительстве Российской Федерации» были включены в </a:t>
                      </a:r>
                      <a:r>
                        <a:rPr lang="ru-RU" sz="1150" b="0" kern="1200" dirty="0" smtClean="0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Каталог лучших региональных практик 2024 года Министерства финансов Российской Федерации.</a:t>
                      </a:r>
                    </a:p>
                    <a:p>
                      <a:pPr indent="0" algn="just"/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Кроме того, в рамках исполнения пункта 1 Перечня поручений Президента Российской Федерации от 14 января 2024 г. №</a:t>
                      </a:r>
                      <a:r>
                        <a:rPr lang="ru-RU" sz="1150" b="0" kern="1200" baseline="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Пр-54                         в регионе была организована комплексная информационно-разъяснительная работа по продвижению программы долгосрочных сбережений, благодаря которой </a:t>
                      </a:r>
                      <a:r>
                        <a:rPr lang="ru-RU" sz="1150" b="0" kern="1200" dirty="0" smtClean="0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Курская область заняла 5 место </a:t>
                      </a:r>
                      <a:br>
                        <a:rPr lang="ru-RU" sz="1150" b="0" kern="1200" dirty="0" smtClean="0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</a:br>
                      <a:r>
                        <a:rPr lang="ru-RU" sz="1150" b="0" kern="1200" dirty="0" smtClean="0">
                          <a:solidFill>
                            <a:schemeClr val="accent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по привлечению средств населения и количеству заключенных договоров среди субъектов Российской Федерации. </a:t>
                      </a:r>
                    </a:p>
                  </a:txBody>
                  <a:tcPr marL="39688" marR="39688" marT="39683" marB="3968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6018" name="Picture 2" descr="https://kursk.ru/upload/iblock/285/0fmhtvqsicwgzyb1r9briaw96arsx4v4/CFzZUQD1WU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452" y="2501538"/>
            <a:ext cx="2579346" cy="1719719"/>
          </a:xfrm>
          <a:prstGeom prst="rect">
            <a:avLst/>
          </a:prstGeom>
          <a:noFill/>
        </p:spPr>
      </p:pic>
      <p:pic>
        <p:nvPicPr>
          <p:cNvPr id="86020" name="Picture 4" descr="https://kursk.ru/upload/resize_cache/iblock/bd7/3d1s32tkw7zwe3pa5kq0wqrlymhnnxf8/1100_733_1/q6rFN5Rm4Yc.jpg"/>
          <p:cNvPicPr>
            <a:picLocks noChangeAspect="1" noChangeArrowheads="1"/>
          </p:cNvPicPr>
          <p:nvPr/>
        </p:nvPicPr>
        <p:blipFill>
          <a:blip r:embed="rId3" cstate="print"/>
          <a:srcRect r="18145"/>
          <a:stretch>
            <a:fillRect/>
          </a:stretch>
        </p:blipFill>
        <p:spPr bwMode="auto">
          <a:xfrm>
            <a:off x="2738182" y="2501538"/>
            <a:ext cx="2143363" cy="1730996"/>
          </a:xfrm>
          <a:prstGeom prst="rect">
            <a:avLst/>
          </a:prstGeom>
          <a:noFill/>
        </p:spPr>
      </p:pic>
      <p:pic>
        <p:nvPicPr>
          <p:cNvPr id="86026" name="Picture 10" descr="https://kursk.ru/upload/resize_cache/iblock/f2b/f1qan2vustg2ezojbhd8maxonyjj52ev/1100_1650_1/UPfBr1yxh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516" y="5835308"/>
            <a:ext cx="2620858" cy="1746261"/>
          </a:xfrm>
          <a:prstGeom prst="rect">
            <a:avLst/>
          </a:prstGeom>
          <a:noFill/>
        </p:spPr>
      </p:pic>
      <p:pic>
        <p:nvPicPr>
          <p:cNvPr id="86028" name="Picture 12" descr="https://kursk.ru/upload/iblock/13c/rbde6s3xfeq13gb0kogh63v60tys4oaq/syAtArLQw_U.jpg"/>
          <p:cNvPicPr>
            <a:picLocks noChangeAspect="1" noChangeArrowheads="1"/>
          </p:cNvPicPr>
          <p:nvPr/>
        </p:nvPicPr>
        <p:blipFill>
          <a:blip r:embed="rId5" cstate="print"/>
          <a:srcRect t="39924"/>
          <a:stretch>
            <a:fillRect/>
          </a:stretch>
        </p:blipFill>
        <p:spPr bwMode="auto">
          <a:xfrm>
            <a:off x="2943537" y="5835308"/>
            <a:ext cx="1938008" cy="1746261"/>
          </a:xfrm>
          <a:prstGeom prst="rect">
            <a:avLst/>
          </a:prstGeom>
          <a:noFill/>
        </p:spPr>
      </p:pic>
      <p:pic>
        <p:nvPicPr>
          <p:cNvPr id="86030" name="Picture 14" descr="https://sun9-71.userapi.com/impg/7EqTWssDNS1ye9IHVFQxvTQOHP6oCVnRdBae1w/hvBxUhyyFs0.jpg?size=1920x1280&amp;quality=95&amp;sign=f73ab6cf35d241e505a67378b8c26fc1&amp;type=album"/>
          <p:cNvPicPr>
            <a:picLocks noChangeAspect="1" noChangeArrowheads="1"/>
          </p:cNvPicPr>
          <p:nvPr/>
        </p:nvPicPr>
        <p:blipFill>
          <a:blip r:embed="rId6" cstate="print"/>
          <a:srcRect r="9524"/>
          <a:stretch>
            <a:fillRect/>
          </a:stretch>
        </p:blipFill>
        <p:spPr bwMode="auto">
          <a:xfrm>
            <a:off x="5159388" y="2660289"/>
            <a:ext cx="2262440" cy="1666885"/>
          </a:xfrm>
          <a:prstGeom prst="rect">
            <a:avLst/>
          </a:prstGeom>
          <a:noFill/>
        </p:spPr>
      </p:pic>
      <p:sp>
        <p:nvSpPr>
          <p:cNvPr id="86032" name="AutoShape 16" descr="https://sun9-33.userapi.com/impg/Ri6kOzYwuGSwCfXCFZ3Q--n4SfOwjyp6UJSUTw/puGaN3nkOwU.jpg?size=2560x1697&amp;quality=95&amp;sign=d63e5ddba6640945d9acbd34fa7f0db7&amp;type=album"/>
          <p:cNvSpPr>
            <a:spLocks noChangeAspect="1" noChangeArrowheads="1"/>
          </p:cNvSpPr>
          <p:nvPr/>
        </p:nvSpPr>
        <p:spPr bwMode="auto">
          <a:xfrm>
            <a:off x="171511" y="467469"/>
            <a:ext cx="336021" cy="335987"/>
          </a:xfrm>
          <a:prstGeom prst="rect">
            <a:avLst/>
          </a:prstGeom>
          <a:noFill/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6034" name="Picture 18" descr="https://sun9-33.userapi.com/impg/Ri6kOzYwuGSwCfXCFZ3Q--n4SfOwjyp6UJSUTw/puGaN3nkOwU.jpg?size=2560x1697&amp;quality=95&amp;sign=d63e5ddba6640945d9acbd34fa7f0db7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01210" y="2660289"/>
            <a:ext cx="2514835" cy="1666885"/>
          </a:xfrm>
          <a:prstGeom prst="rect">
            <a:avLst/>
          </a:prstGeom>
          <a:noFill/>
        </p:spPr>
      </p:pic>
      <p:grpSp>
        <p:nvGrpSpPr>
          <p:cNvPr id="15" name="Группа 14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16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18" name="Рисунок 17"/>
              <p:cNvPicPr>
                <a:picLocks noChangeAspect="1"/>
              </p:cNvPicPr>
              <p:nvPr/>
            </p:nvPicPr>
            <p:blipFill>
              <a:blip r:embed="rId8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9" name="Прямоугольник 18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</a:t>
                </a:r>
                <a:r>
                  <a:rPr lang="en-US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4</a:t>
                </a: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год </a:t>
                </a:r>
              </a:p>
            </p:txBody>
          </p:sp>
          <p:sp>
            <p:nvSpPr>
              <p:cNvPr id="20" name="Прямоугольник 19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ДОПОЛНИТЕЛЬНАЯ ИНФОРМАЦИЯ</a:t>
                </a:r>
              </a:p>
            </p:txBody>
          </p:sp>
        </p:grpSp>
        <p:sp>
          <p:nvSpPr>
            <p:cNvPr id="17" name="Прямоугольник 16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43</a:t>
              </a:r>
              <a:endParaRPr lang="ru-RU" dirty="0"/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0" y="736764"/>
            <a:ext cx="10080625" cy="378777"/>
          </a:xfrm>
          <a:prstGeom prst="rect">
            <a:avLst/>
          </a:prstGeom>
        </p:spPr>
        <p:txBody>
          <a:bodyPr wrap="square" lIns="100794" tIns="50397" rIns="100794" bIns="50397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Информация о повышении финансовой грамотности населения Курской области</a:t>
            </a:r>
            <a:endParaRPr lang="ru-RU" b="1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 cstate="print"/>
          <a:srcRect t="4219" b="26568"/>
          <a:stretch>
            <a:fillRect/>
          </a:stretch>
        </p:blipFill>
        <p:spPr bwMode="auto">
          <a:xfrm>
            <a:off x="7560592" y="2051645"/>
            <a:ext cx="2340831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511920" y="899517"/>
            <a:ext cx="73448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Информация о бюджете в сети «Интернет» и в социальных сетях          </a:t>
            </a:r>
            <a:endParaRPr lang="ru-RU" sz="2400" b="1" baseline="30000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16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18" name="Рисунок 17"/>
              <p:cNvPicPr>
                <a:picLocks noChangeAspect="1"/>
              </p:cNvPicPr>
              <p:nvPr/>
            </p:nvPicPr>
            <p:blipFill>
              <a:blip r:embed="rId3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0" name="Прямоугольник 19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2024 год </a:t>
                </a:r>
              </a:p>
            </p:txBody>
          </p:sp>
          <p:sp>
            <p:nvSpPr>
              <p:cNvPr id="21" name="Прямоугольник 20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ДОПОЛНИТЕЛЬНАЯ ИНФОРМАЦИЯ</a:t>
                </a:r>
              </a:p>
            </p:txBody>
          </p:sp>
        </p:grpSp>
        <p:sp>
          <p:nvSpPr>
            <p:cNvPr id="17" name="Прямоугольник 16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44</a:t>
              </a:r>
              <a:endParaRPr lang="ru-RU" dirty="0"/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7716855" y="5796061"/>
            <a:ext cx="2016224" cy="1129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ysClr val="windowText" lastClr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6 053</a:t>
            </a:r>
          </a:p>
          <a:p>
            <a:pPr algn="ctr"/>
            <a:r>
              <a:rPr lang="ru-RU" b="1" dirty="0" smtClean="0">
                <a:solidFill>
                  <a:sysClr val="windowText" lastClr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Публикаций</a:t>
            </a:r>
            <a:endParaRPr lang="ru-RU" b="1" dirty="0">
              <a:solidFill>
                <a:sysClr val="windowText" lastClr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328232" y="5796061"/>
            <a:ext cx="2016224" cy="1129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ysClr val="windowText" lastClr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3 951</a:t>
            </a:r>
          </a:p>
          <a:p>
            <a:pPr algn="ctr"/>
            <a:r>
              <a:rPr lang="ru-RU" b="1" dirty="0" smtClean="0">
                <a:solidFill>
                  <a:sysClr val="windowText" lastClr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Подписчика</a:t>
            </a:r>
            <a:endParaRPr lang="ru-RU" b="1" dirty="0">
              <a:solidFill>
                <a:sysClr val="windowText" lastClr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9" name="Picture 5" descr="C:\Users\sherbachenko_e\Downloads\OYyIISldco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808" y="2051645"/>
            <a:ext cx="4536504" cy="2186828"/>
          </a:xfrm>
          <a:prstGeom prst="rect">
            <a:avLst/>
          </a:prstGeom>
          <a:noFill/>
        </p:spPr>
      </p:pic>
      <p:pic>
        <p:nvPicPr>
          <p:cNvPr id="26" name="Picture 8"/>
          <p:cNvPicPr>
            <a:picLocks noChangeAspect="1"/>
          </p:cNvPicPr>
          <p:nvPr/>
        </p:nvPicPr>
        <p:blipFill>
          <a:blip r:embed="rId5" cstate="print"/>
          <a:srcRect l="23400" t="22273" r="22000" b="52527"/>
          <a:stretch>
            <a:fillRect/>
          </a:stretch>
        </p:blipFill>
        <p:spPr>
          <a:xfrm>
            <a:off x="3096096" y="4643933"/>
            <a:ext cx="1584176" cy="1624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10" descr="434.jpg"/>
          <p:cNvPicPr>
            <a:picLocks noChangeAspect="1"/>
          </p:cNvPicPr>
          <p:nvPr/>
        </p:nvPicPr>
        <p:blipFill>
          <a:blip r:embed="rId6" cstate="print"/>
          <a:srcRect l="35370" t="16093" r="38017" b="41054"/>
          <a:stretch>
            <a:fillRect/>
          </a:stretch>
        </p:blipFill>
        <p:spPr>
          <a:xfrm>
            <a:off x="3396358" y="6296729"/>
            <a:ext cx="995882" cy="101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Рисунок 27" descr="1024px-VK.com-logo.sv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39912" y="6300117"/>
            <a:ext cx="1008107" cy="1008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7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1079872" y="4643931"/>
            <a:ext cx="1584178" cy="1584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/>
          <a:srcRect t="3636" b="28182"/>
          <a:stretch>
            <a:fillRect/>
          </a:stretch>
        </p:blipFill>
        <p:spPr bwMode="auto">
          <a:xfrm>
            <a:off x="5112320" y="2051645"/>
            <a:ext cx="2376264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511920" y="755501"/>
            <a:ext cx="73448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Контактная информация </a:t>
            </a:r>
            <a:br>
              <a:rPr lang="ru-RU" sz="24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4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для взаимодействия с гражданами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31800" y="1907629"/>
            <a:ext cx="5040560" cy="5256584"/>
          </a:xfrm>
          <a:prstGeom prst="rect">
            <a:avLst/>
          </a:prstGeom>
          <a:blipFill dpi="0" rotWithShape="1">
            <a:blip r:embed="rId2" cstate="print">
              <a:alphaModFix amt="21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048424" y="3995861"/>
            <a:ext cx="34563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 defTabSz="969445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b="1" cap="all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График  личного приема граждан </a:t>
            </a:r>
          </a:p>
          <a:p>
            <a:pPr indent="0" defTabSz="969445">
              <a:lnSpc>
                <a:spcPct val="80000"/>
              </a:lnSpc>
              <a:spcBef>
                <a:spcPts val="0"/>
              </a:spcBef>
              <a:buNone/>
              <a:defRPr/>
            </a:pPr>
            <a:endParaRPr lang="ru-RU" sz="16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0" algn="just" defTabSz="969445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ежедневно с 10:00 до 13:00 </a:t>
            </a:r>
          </a:p>
          <a:p>
            <a:pPr indent="0" algn="just" defTabSz="969445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(кроме субботы, воскресенья </a:t>
            </a:r>
          </a:p>
          <a:p>
            <a:pPr indent="0" algn="just" defTabSz="969445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 праздничных дней)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976416" y="2339677"/>
            <a:ext cx="3528392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b="1" cap="all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График  работы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  <a:p>
            <a:pPr>
              <a:lnSpc>
                <a:spcPct val="80000"/>
              </a:lnSpc>
              <a:spcBef>
                <a:spcPts val="0"/>
              </a:spcBef>
              <a:buNone/>
              <a:defRPr/>
            </a:pPr>
            <a:endParaRPr lang="ru-RU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понедельник – пятница</a:t>
            </a:r>
            <a:r>
              <a:rPr lang="ru-RU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</a:p>
          <a:p>
            <a:pPr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9:00 до 18:00</a:t>
            </a:r>
          </a:p>
          <a:p>
            <a:pPr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суббота, воскресенье – </a:t>
            </a:r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выходные дни</a:t>
            </a:r>
            <a:endParaRPr lang="ru-RU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536257" y="6012085"/>
            <a:ext cx="5400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  <a:buNone/>
              <a:defRPr/>
            </a:pP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305002, г. Курск, ул. Марата, 9</a:t>
            </a:r>
          </a:p>
          <a:p>
            <a:pPr algn="r">
              <a:spcBef>
                <a:spcPts val="0"/>
              </a:spcBef>
              <a:buNone/>
              <a:defRPr/>
            </a:pP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Министерство финансов и бюджетного контроля </a:t>
            </a:r>
          </a:p>
          <a:p>
            <a:pPr algn="r">
              <a:spcBef>
                <a:spcPts val="0"/>
              </a:spcBef>
              <a:buNone/>
              <a:defRPr/>
            </a:pP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Курской области</a:t>
            </a:r>
          </a:p>
          <a:p>
            <a:pPr algn="r">
              <a:spcBef>
                <a:spcPts val="0"/>
              </a:spcBef>
              <a:buNone/>
              <a:defRPr/>
            </a:pPr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тел.: </a:t>
            </a: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8(4712)51-10-46 </a:t>
            </a:r>
          </a:p>
          <a:p>
            <a:pPr indent="-83995" algn="r">
              <a:spcBef>
                <a:spcPts val="0"/>
              </a:spcBef>
              <a:buNone/>
              <a:defRPr/>
            </a:pP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8(4712)400-250</a:t>
            </a:r>
          </a:p>
          <a:p>
            <a:pPr algn="r">
              <a:spcBef>
                <a:spcPts val="0"/>
              </a:spcBef>
              <a:buNone/>
              <a:defRPr/>
            </a:pPr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Е</a:t>
            </a:r>
            <a:r>
              <a:rPr lang="fr-FR" sz="1400" b="1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-mail:</a:t>
            </a: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kfin</a:t>
            </a: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46@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rkursk</a:t>
            </a: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ru</a:t>
            </a: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343425" y="0"/>
            <a:ext cx="9568993" cy="615553"/>
            <a:chOff x="343425" y="0"/>
            <a:chExt cx="9568993" cy="615553"/>
          </a:xfrm>
        </p:grpSpPr>
        <p:grpSp>
          <p:nvGrpSpPr>
            <p:cNvPr id="19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21" name="Рисунок 20"/>
              <p:cNvPicPr>
                <a:picLocks noChangeAspect="1"/>
              </p:cNvPicPr>
              <p:nvPr/>
            </p:nvPicPr>
            <p:blipFill>
              <a:blip r:embed="rId3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" name="Прямоугольник 21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2024 год </a:t>
                </a:r>
              </a:p>
            </p:txBody>
          </p:sp>
          <p:sp>
            <p:nvSpPr>
              <p:cNvPr id="23" name="Прямоугольник 22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ДОПОЛНИТЕЛЬНАЯ ИНФОРМАЦИЯ</a:t>
                </a:r>
              </a:p>
            </p:txBody>
          </p:sp>
        </p:grpSp>
        <p:sp>
          <p:nvSpPr>
            <p:cNvPr id="20" name="Прямоугольник 19"/>
            <p:cNvSpPr/>
            <p:nvPr/>
          </p:nvSpPr>
          <p:spPr>
            <a:xfrm>
              <a:off x="9432800" y="179437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45</a:t>
              </a:r>
              <a:endParaRPr lang="ru-RU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0000"/>
          </a:blip>
          <a:srcRect l="13780" t="12944" r="12984" b="12857"/>
          <a:stretch>
            <a:fillRect/>
          </a:stretch>
        </p:blipFill>
        <p:spPr bwMode="auto">
          <a:xfrm>
            <a:off x="1223888" y="1979637"/>
            <a:ext cx="8086633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827509"/>
            <a:ext cx="10080625" cy="66563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Административно-территориальное устройство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highlight>
                  <a:scrgbClr r="0" g="0" b="0">
                    <a:alpha val="0"/>
                  </a:scrgbClr>
                </a:highligh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Курской области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highlight>
                <a:scrgbClr r="0" g="0" b="0">
                  <a:alpha val="0"/>
                </a:scrgbClr>
              </a:highlight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488090" y="1475581"/>
            <a:ext cx="2592535" cy="1680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3999" algn="ctr" defTabSz="1007943">
              <a:spcBef>
                <a:spcPct val="20000"/>
              </a:spcBef>
              <a:defRPr/>
            </a:pP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состав области входят:</a:t>
            </a:r>
          </a:p>
          <a:p>
            <a:pPr indent="13999" algn="just" defTabSz="1007943">
              <a:spcBef>
                <a:spcPct val="20000"/>
              </a:spcBef>
              <a:defRPr/>
            </a:pP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 городских округов</a:t>
            </a:r>
          </a:p>
          <a:p>
            <a:pPr indent="13999" algn="just" defTabSz="1007943">
              <a:spcBef>
                <a:spcPct val="20000"/>
              </a:spcBef>
              <a:defRPr/>
            </a:pP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28 муниципальных районов</a:t>
            </a:r>
          </a:p>
          <a:p>
            <a:pPr indent="13999" algn="just" defTabSz="1007943">
              <a:spcBef>
                <a:spcPct val="20000"/>
              </a:spcBef>
              <a:defRPr/>
            </a:pP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27 городских поселений</a:t>
            </a:r>
          </a:p>
          <a:p>
            <a:pPr indent="13999" algn="just" defTabSz="1007943">
              <a:spcBef>
                <a:spcPct val="20000"/>
              </a:spcBef>
              <a:defRPr/>
            </a:pP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287 сельских поселений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343425" y="107429"/>
            <a:ext cx="9737200" cy="468841"/>
            <a:chOff x="343425" y="107429"/>
            <a:chExt cx="9737200" cy="468841"/>
          </a:xfrm>
        </p:grpSpPr>
        <p:sp>
          <p:nvSpPr>
            <p:cNvPr id="12" name="Прямоугольник 11"/>
            <p:cNvSpPr>
              <a:spLocks noChangeAspect="1"/>
            </p:cNvSpPr>
            <p:nvPr/>
          </p:nvSpPr>
          <p:spPr>
            <a:xfrm>
              <a:off x="9683750" y="179437"/>
              <a:ext cx="396875" cy="3968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13" name="Группа 17"/>
            <p:cNvGrpSpPr/>
            <p:nvPr/>
          </p:nvGrpSpPr>
          <p:grpSpPr>
            <a:xfrm>
              <a:off x="343425" y="107429"/>
              <a:ext cx="9521423" cy="467469"/>
              <a:chOff x="215776" y="107429"/>
              <a:chExt cx="9998716" cy="467469"/>
            </a:xfrm>
          </p:grpSpPr>
          <p:pic>
            <p:nvPicPr>
              <p:cNvPr id="14" name="Рисунок 13"/>
              <p:cNvPicPr>
                <a:picLocks noChangeAspect="1"/>
              </p:cNvPicPr>
              <p:nvPr/>
            </p:nvPicPr>
            <p:blipFill>
              <a:blip r:embed="rId4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" name="Прямоугольник 14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2024 год </a:t>
                </a:r>
              </a:p>
            </p:txBody>
          </p:sp>
          <p:sp>
            <p:nvSpPr>
              <p:cNvPr id="16" name="Прямоугольник 15"/>
              <p:cNvSpPr/>
              <p:nvPr/>
            </p:nvSpPr>
            <p:spPr>
              <a:xfrm>
                <a:off x="7560592" y="179437"/>
                <a:ext cx="26539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ВВОДНАЯ ЧАСТЬ     </a:t>
                </a:r>
                <a:r>
                  <a:rPr lang="ru-RU" b="1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5</a:t>
                </a:r>
                <a:r>
                  <a:rPr lang="ru-RU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</a:p>
            </p:txBody>
          </p:sp>
        </p:grpSp>
      </p:grpSp>
      <p:graphicFrame>
        <p:nvGraphicFramePr>
          <p:cNvPr id="17" name="Диаграмма 16"/>
          <p:cNvGraphicFramePr/>
          <p:nvPr/>
        </p:nvGraphicFramePr>
        <p:xfrm>
          <a:off x="287784" y="5796061"/>
          <a:ext cx="3024336" cy="1664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871960" y="6228109"/>
            <a:ext cx="5116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69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  <a:endParaRPr lang="ru-RU" sz="20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23888" y="5940077"/>
            <a:ext cx="479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31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  <a:endParaRPr lang="ru-RU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64048" y="6516141"/>
            <a:ext cx="1221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Городское </a:t>
            </a:r>
          </a:p>
          <a:p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население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5724053"/>
            <a:ext cx="1168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Сельское </a:t>
            </a:r>
          </a:p>
          <a:p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население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896296" y="6300117"/>
            <a:ext cx="504031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3999" algn="r">
              <a:lnSpc>
                <a:spcPct val="150000"/>
              </a:lnSpc>
            </a:pPr>
            <a:r>
              <a:rPr lang="ru-RU" sz="140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Административный 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центр –</a:t>
            </a: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Город Курск</a:t>
            </a:r>
            <a:endParaRPr lang="ru-RU" sz="1400" spc="-100" dirty="0" smtClean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13999" algn="r">
              <a:lnSpc>
                <a:spcPct val="150000"/>
              </a:lnSpc>
            </a:pPr>
            <a:r>
              <a:rPr lang="ru-RU" sz="140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– </a:t>
            </a:r>
            <a:r>
              <a:rPr lang="ru-RU" sz="1400" b="1" spc="-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30,0 тыс. км2</a:t>
            </a:r>
          </a:p>
          <a:p>
            <a:pPr algn="r">
              <a:lnSpc>
                <a:spcPct val="150000"/>
              </a:lnSpc>
            </a:pP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Население (на 01.01.2025) – </a:t>
            </a:r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1 049 783 человек</a:t>
            </a:r>
            <a:endParaRPr lang="ru-RU" b="1" spc="-1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40312" y="0"/>
            <a:ext cx="5040313" cy="7559675"/>
          </a:xfrm>
          <a:prstGeom prst="rect">
            <a:avLst/>
          </a:prstGeom>
          <a:solidFill>
            <a:srgbClr val="2A6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ru-RU" sz="36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ОСНОВНЫЕ ХАРАКТЕРИСТИКИ </a:t>
            </a:r>
          </a:p>
          <a:p>
            <a:pPr algn="ctr">
              <a:lnSpc>
                <a:spcPct val="130000"/>
              </a:lnSpc>
            </a:pPr>
            <a:r>
              <a:rPr lang="ru-RU" sz="36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ОБЛАСТНОГО БЮДЖЕТА</a:t>
            </a:r>
          </a:p>
          <a:p>
            <a:pPr algn="ctr"/>
            <a:endParaRPr lang="ru-RU" sz="72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3888" y="899517"/>
            <a:ext cx="2993127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44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endParaRPr lang="ru-RU" sz="34400" b="1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7113608"/>
            <a:ext cx="6590447" cy="44606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endParaRPr lang="ru-RU" sz="105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2232000" y="827509"/>
            <a:ext cx="56157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Основные параметры областного бюджета (млн.руб.) </a:t>
            </a:r>
            <a:endParaRPr lang="ru-RU" sz="2400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59" name="Диаграмма 58"/>
          <p:cNvGraphicFramePr/>
          <p:nvPr/>
        </p:nvGraphicFramePr>
        <p:xfrm>
          <a:off x="0" y="1835621"/>
          <a:ext cx="10080625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7" name="Группа 26"/>
          <p:cNvGrpSpPr/>
          <p:nvPr/>
        </p:nvGrpSpPr>
        <p:grpSpPr>
          <a:xfrm>
            <a:off x="343425" y="0"/>
            <a:ext cx="9421517" cy="615553"/>
            <a:chOff x="343425" y="0"/>
            <a:chExt cx="9421517" cy="615553"/>
          </a:xfrm>
        </p:grpSpPr>
        <p:grpSp>
          <p:nvGrpSpPr>
            <p:cNvPr id="18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19" name="Рисунок 18"/>
              <p:cNvPicPr>
                <a:picLocks noChangeAspect="1"/>
              </p:cNvPicPr>
              <p:nvPr/>
            </p:nvPicPr>
            <p:blipFill>
              <a:blip r:embed="rId4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0" name="Прямоугольник 19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2024 год </a:t>
                </a:r>
              </a:p>
            </p:txBody>
          </p:sp>
          <p:sp>
            <p:nvSpPr>
              <p:cNvPr id="25" name="Прямоугольник 24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ОСНОВНЫЕ ХАРАКТЕРИСТИКИ </a:t>
                </a: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ОБЛАСТНОГО БЮДЖЕТА</a:t>
                </a:r>
              </a:p>
            </p:txBody>
          </p:sp>
        </p:grpSp>
        <p:sp>
          <p:nvSpPr>
            <p:cNvPr id="26" name="Прямоугольник 25"/>
            <p:cNvSpPr/>
            <p:nvPr/>
          </p:nvSpPr>
          <p:spPr>
            <a:xfrm>
              <a:off x="9432800" y="179437"/>
              <a:ext cx="3321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7</a:t>
              </a:r>
              <a:endParaRPr lang="ru-RU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9" name="Прямая соединительная линия 98"/>
          <p:cNvCxnSpPr>
            <a:stCxn id="31" idx="2"/>
            <a:endCxn id="92" idx="2"/>
          </p:cNvCxnSpPr>
          <p:nvPr/>
        </p:nvCxnSpPr>
        <p:spPr>
          <a:xfrm flipV="1">
            <a:off x="8033257" y="1639342"/>
            <a:ext cx="499443" cy="1440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>
            <a:endCxn id="93" idx="2"/>
          </p:cNvCxnSpPr>
          <p:nvPr/>
        </p:nvCxnSpPr>
        <p:spPr>
          <a:xfrm flipH="1" flipV="1">
            <a:off x="7092540" y="1783358"/>
            <a:ext cx="468052" cy="19627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4" name="Диаграмма 3"/>
          <p:cNvGraphicFramePr/>
          <p:nvPr/>
        </p:nvGraphicFramePr>
        <p:xfrm>
          <a:off x="0" y="1475581"/>
          <a:ext cx="10080625" cy="60840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223888" y="683493"/>
            <a:ext cx="7992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Структура налоговых и неналоговых доходов областного бюджета</a:t>
            </a:r>
            <a:r>
              <a:rPr lang="en-US" sz="20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(млн.руб.) </a:t>
            </a:r>
            <a:endParaRPr lang="ru-RU" sz="2000" b="1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2" name="Группа 15"/>
          <p:cNvGrpSpPr/>
          <p:nvPr/>
        </p:nvGrpSpPr>
        <p:grpSpPr>
          <a:xfrm>
            <a:off x="5112320" y="2627709"/>
            <a:ext cx="756938" cy="720080"/>
            <a:chOff x="4824288" y="467469"/>
            <a:chExt cx="756938" cy="720080"/>
          </a:xfrm>
        </p:grpSpPr>
        <p:sp>
          <p:nvSpPr>
            <p:cNvPr id="15" name="Овал 14"/>
            <p:cNvSpPr/>
            <p:nvPr/>
          </p:nvSpPr>
          <p:spPr>
            <a:xfrm>
              <a:off x="4824288" y="467469"/>
              <a:ext cx="720080" cy="72008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824288" y="611485"/>
              <a:ext cx="7569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33</a:t>
              </a:r>
              <a:r>
                <a:rPr lang="ru-RU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%</a:t>
              </a:r>
              <a:endParaRPr lang="ru-RU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3" name="Группа 16"/>
          <p:cNvGrpSpPr/>
          <p:nvPr/>
        </p:nvGrpSpPr>
        <p:grpSpPr>
          <a:xfrm>
            <a:off x="2520032" y="6660157"/>
            <a:ext cx="756938" cy="720080"/>
            <a:chOff x="4824288" y="467469"/>
            <a:chExt cx="756938" cy="720080"/>
          </a:xfrm>
        </p:grpSpPr>
        <p:sp>
          <p:nvSpPr>
            <p:cNvPr id="18" name="Овал 17"/>
            <p:cNvSpPr/>
            <p:nvPr/>
          </p:nvSpPr>
          <p:spPr>
            <a:xfrm>
              <a:off x="4824288" y="467469"/>
              <a:ext cx="720080" cy="7200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824288" y="611485"/>
              <a:ext cx="7569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33</a:t>
              </a:r>
              <a:r>
                <a:rPr lang="ru-RU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%</a:t>
              </a:r>
              <a:endPara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5" name="Группа 40"/>
          <p:cNvGrpSpPr/>
          <p:nvPr/>
        </p:nvGrpSpPr>
        <p:grpSpPr>
          <a:xfrm>
            <a:off x="343425" y="0"/>
            <a:ext cx="9421517" cy="615553"/>
            <a:chOff x="343425" y="0"/>
            <a:chExt cx="9421517" cy="615553"/>
          </a:xfrm>
        </p:grpSpPr>
        <p:grpSp>
          <p:nvGrpSpPr>
            <p:cNvPr id="6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44" name="Рисунок 43"/>
              <p:cNvPicPr>
                <a:picLocks noChangeAspect="1"/>
              </p:cNvPicPr>
              <p:nvPr/>
            </p:nvPicPr>
            <p:blipFill>
              <a:blip r:embed="rId4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5" name="Прямоугольник 44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</a:t>
                </a:r>
                <a:r>
                  <a:rPr lang="en-US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4</a:t>
                </a: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год 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ОСНОВНЫЕ ХАРАКТЕРИСТИКИ </a:t>
                </a: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ОБЛАСТНОГО БЮДЖЕТА</a:t>
                </a:r>
              </a:p>
            </p:txBody>
          </p:sp>
        </p:grpSp>
        <p:sp>
          <p:nvSpPr>
            <p:cNvPr id="43" name="Прямоугольник 42"/>
            <p:cNvSpPr/>
            <p:nvPr/>
          </p:nvSpPr>
          <p:spPr>
            <a:xfrm>
              <a:off x="9432800" y="179437"/>
              <a:ext cx="3321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8</a:t>
              </a:r>
              <a:endParaRPr lang="ru-RU" dirty="0"/>
            </a:p>
          </p:txBody>
        </p:sp>
      </p:grpSp>
      <p:grpSp>
        <p:nvGrpSpPr>
          <p:cNvPr id="7" name="Группа 34"/>
          <p:cNvGrpSpPr/>
          <p:nvPr/>
        </p:nvGrpSpPr>
        <p:grpSpPr>
          <a:xfrm>
            <a:off x="2159994" y="1619597"/>
            <a:ext cx="609463" cy="576064"/>
            <a:chOff x="4824287" y="467469"/>
            <a:chExt cx="847346" cy="720080"/>
          </a:xfrm>
        </p:grpSpPr>
        <p:sp>
          <p:nvSpPr>
            <p:cNvPr id="36" name="Овал 35"/>
            <p:cNvSpPr/>
            <p:nvPr/>
          </p:nvSpPr>
          <p:spPr>
            <a:xfrm>
              <a:off x="4824287" y="467469"/>
              <a:ext cx="800822" cy="72008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824288" y="611485"/>
              <a:ext cx="8473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</a:t>
              </a:r>
              <a:r>
                <a:rPr lang="ru-RU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%</a:t>
              </a:r>
              <a:endParaRPr lang="ru-RU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8" name="Группа 46"/>
          <p:cNvGrpSpPr/>
          <p:nvPr/>
        </p:nvGrpSpPr>
        <p:grpSpPr>
          <a:xfrm>
            <a:off x="359789" y="4715941"/>
            <a:ext cx="609462" cy="576064"/>
            <a:chOff x="4824287" y="467469"/>
            <a:chExt cx="847345" cy="720080"/>
          </a:xfrm>
        </p:grpSpPr>
        <p:sp>
          <p:nvSpPr>
            <p:cNvPr id="48" name="Овал 47"/>
            <p:cNvSpPr/>
            <p:nvPr/>
          </p:nvSpPr>
          <p:spPr>
            <a:xfrm>
              <a:off x="4824287" y="467469"/>
              <a:ext cx="800822" cy="72008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824288" y="611485"/>
              <a:ext cx="8473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9%</a:t>
              </a:r>
              <a:endParaRPr lang="ru-RU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aphicFrame>
        <p:nvGraphicFramePr>
          <p:cNvPr id="50" name="Диаграмма 49"/>
          <p:cNvGraphicFramePr/>
          <p:nvPr/>
        </p:nvGraphicFramePr>
        <p:xfrm>
          <a:off x="6192193" y="1403573"/>
          <a:ext cx="3888432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10" name="Группа 15"/>
          <p:cNvGrpSpPr/>
          <p:nvPr/>
        </p:nvGrpSpPr>
        <p:grpSpPr>
          <a:xfrm>
            <a:off x="8856734" y="1835621"/>
            <a:ext cx="596640" cy="540000"/>
            <a:chOff x="4824288" y="467469"/>
            <a:chExt cx="758598" cy="600000"/>
          </a:xfrm>
        </p:grpSpPr>
        <p:sp>
          <p:nvSpPr>
            <p:cNvPr id="52" name="Овал 51"/>
            <p:cNvSpPr/>
            <p:nvPr/>
          </p:nvSpPr>
          <p:spPr>
            <a:xfrm>
              <a:off x="4824288" y="467469"/>
              <a:ext cx="686583" cy="600000"/>
            </a:xfrm>
            <a:prstGeom prst="ellipse">
              <a:avLst/>
            </a:prstGeom>
            <a:solidFill>
              <a:srgbClr val="2A63A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824291" y="611485"/>
              <a:ext cx="758595" cy="3248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40</a:t>
              </a:r>
              <a:r>
                <a:rPr lang="ru-RU" sz="13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%</a:t>
              </a:r>
              <a:endParaRPr lang="ru-RU" sz="13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1" name="Группа 16"/>
          <p:cNvGrpSpPr/>
          <p:nvPr/>
        </p:nvGrpSpPr>
        <p:grpSpPr>
          <a:xfrm>
            <a:off x="8208664" y="4139877"/>
            <a:ext cx="596638" cy="540000"/>
            <a:chOff x="4723352" y="371448"/>
            <a:chExt cx="836329" cy="720079"/>
          </a:xfrm>
        </p:grpSpPr>
        <p:sp>
          <p:nvSpPr>
            <p:cNvPr id="55" name="Овал 54"/>
            <p:cNvSpPr/>
            <p:nvPr/>
          </p:nvSpPr>
          <p:spPr>
            <a:xfrm>
              <a:off x="4723353" y="371448"/>
              <a:ext cx="720079" cy="72007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723352" y="526281"/>
              <a:ext cx="836329" cy="410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ru-RU" sz="1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r>
                <a:rPr lang="ru-RU" sz="13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2</a:t>
              </a:r>
              <a:r>
                <a:rPr lang="en-US" sz="13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9</a:t>
              </a:r>
              <a:r>
                <a:rPr lang="ru-RU" sz="13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%</a:t>
              </a:r>
              <a:endParaRPr lang="ru-RU" sz="13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2" name="Группа 65"/>
          <p:cNvGrpSpPr/>
          <p:nvPr/>
        </p:nvGrpSpPr>
        <p:grpSpPr>
          <a:xfrm>
            <a:off x="2808064" y="1547589"/>
            <a:ext cx="609462" cy="576064"/>
            <a:chOff x="4824287" y="467469"/>
            <a:chExt cx="847345" cy="72008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67" name="Овал 66"/>
            <p:cNvSpPr/>
            <p:nvPr/>
          </p:nvSpPr>
          <p:spPr>
            <a:xfrm>
              <a:off x="4824287" y="467469"/>
              <a:ext cx="800822" cy="720080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824287" y="611485"/>
              <a:ext cx="8473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4</a:t>
              </a:r>
              <a:r>
                <a:rPr lang="ru-RU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%</a:t>
              </a:r>
              <a:endParaRPr lang="ru-RU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3" name="Группа 28"/>
          <p:cNvGrpSpPr/>
          <p:nvPr/>
        </p:nvGrpSpPr>
        <p:grpSpPr>
          <a:xfrm>
            <a:off x="7776618" y="1403573"/>
            <a:ext cx="513282" cy="468000"/>
            <a:chOff x="4824275" y="467469"/>
            <a:chExt cx="713622" cy="58500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0" name="Овал 29"/>
            <p:cNvSpPr/>
            <p:nvPr/>
          </p:nvSpPr>
          <p:spPr>
            <a:xfrm>
              <a:off x="4824287" y="467469"/>
              <a:ext cx="650668" cy="585000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824275" y="557479"/>
              <a:ext cx="713622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</a:t>
              </a:r>
              <a:r>
                <a:rPr lang="ru-RU" sz="14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%</a:t>
              </a:r>
              <a:endParaRPr lang="ru-RU" sz="1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6" name="Группа 68"/>
          <p:cNvGrpSpPr/>
          <p:nvPr/>
        </p:nvGrpSpPr>
        <p:grpSpPr>
          <a:xfrm>
            <a:off x="7344570" y="1475581"/>
            <a:ext cx="513283" cy="468000"/>
            <a:chOff x="4824287" y="467469"/>
            <a:chExt cx="929332" cy="720080"/>
          </a:xfrm>
        </p:grpSpPr>
        <p:sp>
          <p:nvSpPr>
            <p:cNvPr id="70" name="Овал 69"/>
            <p:cNvSpPr/>
            <p:nvPr/>
          </p:nvSpPr>
          <p:spPr>
            <a:xfrm>
              <a:off x="4824287" y="467469"/>
              <a:ext cx="800822" cy="72008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824288" y="611485"/>
              <a:ext cx="929331" cy="4735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4%</a:t>
              </a:r>
              <a:endParaRPr lang="ru-RU" sz="1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7" name="Группа 71"/>
          <p:cNvGrpSpPr/>
          <p:nvPr/>
        </p:nvGrpSpPr>
        <p:grpSpPr>
          <a:xfrm>
            <a:off x="6925736" y="1835621"/>
            <a:ext cx="490840" cy="468000"/>
            <a:chOff x="4824283" y="467469"/>
            <a:chExt cx="888698" cy="720080"/>
          </a:xfrm>
        </p:grpSpPr>
        <p:sp>
          <p:nvSpPr>
            <p:cNvPr id="73" name="Овал 72"/>
            <p:cNvSpPr/>
            <p:nvPr/>
          </p:nvSpPr>
          <p:spPr>
            <a:xfrm>
              <a:off x="4824287" y="467469"/>
              <a:ext cx="800822" cy="72008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824283" y="578263"/>
              <a:ext cx="888698" cy="449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9</a:t>
              </a:r>
              <a:r>
                <a:rPr lang="ru-RU" sz="13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%</a:t>
              </a:r>
              <a:endParaRPr lang="ru-RU" sz="13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20" name="Группа 74"/>
          <p:cNvGrpSpPr/>
          <p:nvPr/>
        </p:nvGrpSpPr>
        <p:grpSpPr>
          <a:xfrm>
            <a:off x="6480472" y="2339677"/>
            <a:ext cx="513284" cy="468000"/>
            <a:chOff x="4824287" y="467469"/>
            <a:chExt cx="929335" cy="720080"/>
          </a:xfrm>
        </p:grpSpPr>
        <p:sp>
          <p:nvSpPr>
            <p:cNvPr id="76" name="Овал 75"/>
            <p:cNvSpPr/>
            <p:nvPr/>
          </p:nvSpPr>
          <p:spPr>
            <a:xfrm>
              <a:off x="4824287" y="467469"/>
              <a:ext cx="800822" cy="72008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824290" y="578263"/>
              <a:ext cx="929332" cy="4735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6</a:t>
              </a:r>
              <a:r>
                <a:rPr lang="ru-RU" sz="14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%</a:t>
              </a:r>
              <a:endParaRPr lang="ru-RU" sz="1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21" name="Группа 80"/>
          <p:cNvGrpSpPr/>
          <p:nvPr/>
        </p:nvGrpSpPr>
        <p:grpSpPr>
          <a:xfrm>
            <a:off x="6408464" y="3095813"/>
            <a:ext cx="490840" cy="468000"/>
            <a:chOff x="4824283" y="467469"/>
            <a:chExt cx="888698" cy="720080"/>
          </a:xfrm>
        </p:grpSpPr>
        <p:sp>
          <p:nvSpPr>
            <p:cNvPr id="82" name="Овал 81"/>
            <p:cNvSpPr/>
            <p:nvPr/>
          </p:nvSpPr>
          <p:spPr>
            <a:xfrm>
              <a:off x="4824287" y="467469"/>
              <a:ext cx="800822" cy="72008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824283" y="578263"/>
              <a:ext cx="888698" cy="449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9</a:t>
              </a:r>
              <a:r>
                <a:rPr lang="ru-RU" sz="13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%</a:t>
              </a:r>
              <a:endParaRPr lang="ru-RU" sz="13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84" name="TextBox 83"/>
          <p:cNvSpPr txBox="1"/>
          <p:nvPr/>
        </p:nvSpPr>
        <p:spPr>
          <a:xfrm>
            <a:off x="2808064" y="3851845"/>
            <a:ext cx="966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202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4</a:t>
            </a:r>
            <a:endParaRPr lang="ru-RU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722125" y="2555701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202</a:t>
            </a:r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endParaRPr lang="ru-RU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22" name="Группа 85"/>
          <p:cNvGrpSpPr/>
          <p:nvPr/>
        </p:nvGrpSpPr>
        <p:grpSpPr>
          <a:xfrm>
            <a:off x="575816" y="3347789"/>
            <a:ext cx="609462" cy="576000"/>
            <a:chOff x="4824286" y="467469"/>
            <a:chExt cx="1103471" cy="886252"/>
          </a:xfrm>
        </p:grpSpPr>
        <p:sp>
          <p:nvSpPr>
            <p:cNvPr id="87" name="Овал 86"/>
            <p:cNvSpPr/>
            <p:nvPr/>
          </p:nvSpPr>
          <p:spPr>
            <a:xfrm>
              <a:off x="4824286" y="467469"/>
              <a:ext cx="1042886" cy="886252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824286" y="578263"/>
              <a:ext cx="1103471" cy="5682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8</a:t>
              </a:r>
              <a:r>
                <a:rPr lang="ru-RU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%</a:t>
              </a:r>
              <a:endParaRPr lang="ru-RU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23" name="Группа 88"/>
          <p:cNvGrpSpPr/>
          <p:nvPr/>
        </p:nvGrpSpPr>
        <p:grpSpPr>
          <a:xfrm>
            <a:off x="1223890" y="2195661"/>
            <a:ext cx="756938" cy="576000"/>
            <a:chOff x="4810323" y="467469"/>
            <a:chExt cx="1223715" cy="720080"/>
          </a:xfrm>
        </p:grpSpPr>
        <p:sp>
          <p:nvSpPr>
            <p:cNvPr id="90" name="Овал 89"/>
            <p:cNvSpPr/>
            <p:nvPr/>
          </p:nvSpPr>
          <p:spPr>
            <a:xfrm>
              <a:off x="4824288" y="467469"/>
              <a:ext cx="931199" cy="72008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6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810323" y="557489"/>
              <a:ext cx="1223715" cy="461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10</a:t>
              </a:r>
              <a:r>
                <a:rPr lang="ru-RU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%</a:t>
              </a:r>
              <a:endParaRPr lang="ru-RU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92" name="Прямоугольник 91"/>
          <p:cNvSpPr/>
          <p:nvPr/>
        </p:nvSpPr>
        <p:spPr>
          <a:xfrm>
            <a:off x="8208664" y="1331565"/>
            <a:ext cx="6480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2 296</a:t>
            </a:r>
            <a:endParaRPr lang="ru-RU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3" name="Прямоугольник 92"/>
          <p:cNvSpPr/>
          <p:nvPr/>
        </p:nvSpPr>
        <p:spPr>
          <a:xfrm>
            <a:off x="6768504" y="1475581"/>
            <a:ext cx="6480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2 338</a:t>
            </a:r>
            <a:endParaRPr lang="ru-RU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" name="Диаграмма 52"/>
          <p:cNvGraphicFramePr/>
          <p:nvPr/>
        </p:nvGraphicFramePr>
        <p:xfrm>
          <a:off x="-2880568" y="1619597"/>
          <a:ext cx="5976664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70" name="Группа 69"/>
          <p:cNvGrpSpPr/>
          <p:nvPr/>
        </p:nvGrpSpPr>
        <p:grpSpPr>
          <a:xfrm>
            <a:off x="0" y="3059757"/>
            <a:ext cx="1876758" cy="3234263"/>
            <a:chOff x="0" y="2699717"/>
            <a:chExt cx="1876758" cy="3234263"/>
          </a:xfrm>
        </p:grpSpPr>
        <p:sp>
          <p:nvSpPr>
            <p:cNvPr id="64" name="TextBox 63"/>
            <p:cNvSpPr txBox="1"/>
            <p:nvPr/>
          </p:nvSpPr>
          <p:spPr>
            <a:xfrm>
              <a:off x="719832" y="5580037"/>
              <a:ext cx="724878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7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5</a:t>
              </a:r>
              <a:r>
                <a:rPr lang="en-US" sz="17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5</a:t>
              </a:r>
              <a:r>
                <a:rPr lang="ru-RU" sz="17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%</a:t>
              </a:r>
              <a:endParaRPr lang="ru-RU" sz="17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151880" y="2699717"/>
              <a:ext cx="724878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7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14%</a:t>
              </a:r>
              <a:endParaRPr lang="ru-RU" sz="17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935856" y="4067869"/>
              <a:ext cx="724878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7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28%</a:t>
              </a:r>
              <a:endParaRPr lang="ru-RU" sz="17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43768" y="2771725"/>
              <a:ext cx="6094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2%</a:t>
              </a:r>
              <a:endParaRPr lang="ru-RU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0" y="3203773"/>
              <a:ext cx="6094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1%</a:t>
              </a:r>
              <a:endParaRPr lang="ru-RU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-2880320" y="1691605"/>
            <a:ext cx="5760640" cy="5688632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6266787"/>
              </a:avLst>
            </a:prstTxWarp>
            <a:spAutoFit/>
          </a:bodyPr>
          <a:lstStyle/>
          <a:p>
            <a:r>
              <a:rPr lang="ru-RU" sz="2200" dirty="0" smtClean="0"/>
              <a:t>86 668 млн.руб.</a:t>
            </a:r>
            <a:endParaRPr lang="ru-RU" sz="22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2376016" y="755501"/>
            <a:ext cx="64807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Структура безвозмездных поступлений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из федерального бюджета</a:t>
            </a:r>
            <a:endParaRPr lang="ru-RU" sz="2000" b="1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36" name="Группа 37"/>
          <p:cNvGrpSpPr/>
          <p:nvPr/>
        </p:nvGrpSpPr>
        <p:grpSpPr>
          <a:xfrm>
            <a:off x="343425" y="0"/>
            <a:ext cx="9421517" cy="615553"/>
            <a:chOff x="343425" y="0"/>
            <a:chExt cx="9421517" cy="615553"/>
          </a:xfrm>
        </p:grpSpPr>
        <p:grpSp>
          <p:nvGrpSpPr>
            <p:cNvPr id="37" name="Группа 17"/>
            <p:cNvGrpSpPr/>
            <p:nvPr/>
          </p:nvGrpSpPr>
          <p:grpSpPr>
            <a:xfrm>
              <a:off x="343425" y="0"/>
              <a:ext cx="8968144" cy="615553"/>
              <a:chOff x="215776" y="0"/>
              <a:chExt cx="7938802" cy="615553"/>
            </a:xfrm>
          </p:grpSpPr>
          <p:pic>
            <p:nvPicPr>
              <p:cNvPr id="45" name="Рисунок 44"/>
              <p:cNvPicPr>
                <a:picLocks noChangeAspect="1"/>
              </p:cNvPicPr>
              <p:nvPr/>
            </p:nvPicPr>
            <p:blipFill>
              <a:blip r:embed="rId3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215776" y="107429"/>
                <a:ext cx="403069" cy="467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8" name="Прямоугольник 47"/>
              <p:cNvSpPr/>
              <p:nvPr/>
            </p:nvSpPr>
            <p:spPr>
              <a:xfrm>
                <a:off x="647824" y="107429"/>
                <a:ext cx="33834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по годовому отчету об исполнении бюджета Курской области за 202</a:t>
                </a:r>
                <a:r>
                  <a:rPr lang="en-US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4</a:t>
                </a:r>
                <a:r>
                  <a:rPr lang="ru-RU" sz="12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год 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5712170" y="0"/>
                <a:ext cx="2442408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ru-RU" sz="600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ОСНОВНЫЕ ХАРАКТЕРИСТИКИ </a:t>
                </a:r>
              </a:p>
              <a:p>
                <a:pPr algn="r"/>
                <a:r>
                  <a:rPr lang="ru-RU" sz="1400" dirty="0" smtClean="0">
                    <a:solidFill>
                      <a:schemeClr val="bg1">
                        <a:lumMod val="6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ОБЛАСТНОГО БЮДЖЕТА</a:t>
                </a:r>
              </a:p>
            </p:txBody>
          </p:sp>
        </p:grpSp>
        <p:sp>
          <p:nvSpPr>
            <p:cNvPr id="44" name="Прямоугольник 43"/>
            <p:cNvSpPr/>
            <p:nvPr/>
          </p:nvSpPr>
          <p:spPr>
            <a:xfrm>
              <a:off x="9432800" y="179437"/>
              <a:ext cx="3321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6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9</a:t>
              </a:r>
              <a:endParaRPr lang="ru-RU" dirty="0"/>
            </a:p>
          </p:txBody>
        </p:sp>
      </p:grpSp>
      <p:cxnSp>
        <p:nvCxnSpPr>
          <p:cNvPr id="47" name="Прямая соединительная линия 46"/>
          <p:cNvCxnSpPr/>
          <p:nvPr/>
        </p:nvCxnSpPr>
        <p:spPr>
          <a:xfrm>
            <a:off x="11881072" y="251445"/>
            <a:ext cx="0" cy="766827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45"/>
          <p:cNvGrpSpPr/>
          <p:nvPr/>
        </p:nvGrpSpPr>
        <p:grpSpPr>
          <a:xfrm>
            <a:off x="5364348" y="1763613"/>
            <a:ext cx="2571155" cy="2376264"/>
            <a:chOff x="6624241" y="2123653"/>
            <a:chExt cx="3240360" cy="2520280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6624241" y="2123653"/>
              <a:ext cx="3240360" cy="2520280"/>
            </a:xfrm>
            <a:prstGeom prst="roundRect">
              <a:avLst/>
            </a:prstGeom>
            <a:solidFill>
              <a:srgbClr val="467A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488337" y="2123653"/>
              <a:ext cx="184731" cy="870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ru-RU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056289" y="3635821"/>
              <a:ext cx="45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696249" y="2123653"/>
              <a:ext cx="3096344" cy="1553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ru-RU" sz="16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ДОТАЦИИ </a:t>
              </a:r>
            </a:p>
            <a:p>
              <a:pPr algn="just"/>
              <a:r>
                <a:rPr lang="ru-RU" sz="1200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Межбюджетные трансферты, предоставляемые на безвозмездной и безвозвратной основе без установления направлений их использования</a:t>
              </a:r>
              <a:endParaRPr lang="ru-RU" sz="1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3" name="Группа 46"/>
          <p:cNvGrpSpPr/>
          <p:nvPr/>
        </p:nvGrpSpPr>
        <p:grpSpPr>
          <a:xfrm>
            <a:off x="2736056" y="1763613"/>
            <a:ext cx="2571155" cy="2376264"/>
            <a:chOff x="3096096" y="2123653"/>
            <a:chExt cx="3240360" cy="252028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3096096" y="2123653"/>
              <a:ext cx="3240360" cy="2520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176216" y="2123653"/>
              <a:ext cx="1127232" cy="87006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ru-RU" sz="36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168104" y="2123653"/>
              <a:ext cx="3096344" cy="1802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ru-RU" sz="16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СУБВЕНЦИИ</a:t>
              </a:r>
            </a:p>
            <a:p>
              <a:pPr algn="just">
                <a:spcAft>
                  <a:spcPts val="600"/>
                </a:spcAft>
              </a:pPr>
              <a:r>
                <a:rPr lang="ru-RU" sz="1200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межбюджетные трансферты, предоставляемые на безвозмездной и безвозвратной основе для финансового обеспечения переданных расходных обязательств РФ</a:t>
              </a:r>
              <a:endParaRPr lang="ru-RU" sz="11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9" name="Группа 49"/>
          <p:cNvGrpSpPr/>
          <p:nvPr/>
        </p:nvGrpSpPr>
        <p:grpSpPr>
          <a:xfrm>
            <a:off x="5364348" y="3419797"/>
            <a:ext cx="2571155" cy="2376264"/>
            <a:chOff x="6624241" y="4859957"/>
            <a:chExt cx="3240360" cy="2520280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6624241" y="4859957"/>
              <a:ext cx="3240360" cy="2520280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632353" y="4859958"/>
              <a:ext cx="184731" cy="8701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ru-RU" sz="36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624241" y="4859958"/>
              <a:ext cx="3240360" cy="180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ru-RU" sz="16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СУБСИДИИ </a:t>
              </a:r>
            </a:p>
            <a:p>
              <a:pPr algn="just">
                <a:spcAft>
                  <a:spcPts val="600"/>
                </a:spcAft>
              </a:pPr>
              <a:r>
                <a:rPr lang="ru-RU" sz="1200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Межбюджетные трансферты, предоставляемые на безвозмездной и безвозвратной основе в целях </a:t>
              </a:r>
              <a:r>
                <a:rPr lang="ru-RU" sz="1200" dirty="0" err="1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софинансирования</a:t>
              </a:r>
              <a:r>
                <a:rPr lang="ru-RU" sz="1200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расходных обязательств</a:t>
              </a:r>
              <a:endParaRPr lang="ru-RU" sz="12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0" name="Группа 50"/>
          <p:cNvGrpSpPr/>
          <p:nvPr/>
        </p:nvGrpSpPr>
        <p:grpSpPr>
          <a:xfrm>
            <a:off x="2736056" y="3419796"/>
            <a:ext cx="2571155" cy="2376263"/>
            <a:chOff x="3167857" y="4859957"/>
            <a:chExt cx="3240360" cy="2520280"/>
          </a:xfrm>
          <a:solidFill>
            <a:schemeClr val="accent5">
              <a:lumMod val="75000"/>
            </a:schemeClr>
          </a:solidFill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3167857" y="4859957"/>
              <a:ext cx="3240360" cy="2520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175969" y="4859960"/>
              <a:ext cx="184731" cy="87015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endParaRPr lang="ru-RU" sz="36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239865" y="4859960"/>
              <a:ext cx="3096343" cy="2129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ru-RU" sz="16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Иные МБТ* </a:t>
              </a:r>
            </a:p>
            <a:p>
              <a:pPr algn="just">
                <a:spcAft>
                  <a:spcPts val="600"/>
                </a:spcAft>
              </a:pPr>
              <a:r>
                <a:rPr lang="ru-RU" sz="1200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межбюджетные трансферты, предоставляемые на безвозмездной и безвозвратной основе и имеющие целевое назначение</a:t>
              </a:r>
              <a:endParaRPr lang="ru-RU" sz="11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52" name="Прямоугольник 51"/>
          <p:cNvSpPr/>
          <p:nvPr/>
        </p:nvSpPr>
        <p:spPr>
          <a:xfrm>
            <a:off x="143768" y="6876181"/>
            <a:ext cx="92170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* МЕЖБЮДЖЕТНЫЕ ТРАНСФЕРТЫ - 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средства, предоставляемые одним бюджетом бюджетной системы Российской Федерации другому бюджету.</a:t>
            </a:r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55" name="Группа 54"/>
          <p:cNvGrpSpPr/>
          <p:nvPr/>
        </p:nvGrpSpPr>
        <p:grpSpPr>
          <a:xfrm>
            <a:off x="2736056" y="5472025"/>
            <a:ext cx="5184576" cy="828092"/>
            <a:chOff x="2880072" y="5580035"/>
            <a:chExt cx="5199447" cy="792090"/>
          </a:xfrm>
          <a:solidFill>
            <a:schemeClr val="tx1"/>
          </a:solidFill>
        </p:grpSpPr>
        <p:sp>
          <p:nvSpPr>
            <p:cNvPr id="43" name="Скругленный прямоугольник 42"/>
            <p:cNvSpPr/>
            <p:nvPr/>
          </p:nvSpPr>
          <p:spPr>
            <a:xfrm>
              <a:off x="2880072" y="5580037"/>
              <a:ext cx="5199447" cy="79208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880072" y="5580035"/>
              <a:ext cx="5199447" cy="713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ru-RU" sz="1600" b="1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Прочие безвозмездные поступления </a:t>
              </a:r>
            </a:p>
            <a:p>
              <a:pPr algn="just">
                <a:spcAft>
                  <a:spcPts val="600"/>
                </a:spcAft>
              </a:pPr>
              <a:r>
                <a:rPr lang="ru-RU" sz="1200" dirty="0" smtClean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безвозмездные поступления от государственных (муниципальных) и негосударственных организаций и прочее</a:t>
              </a:r>
              <a:endParaRPr lang="ru-RU" sz="11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aphicFrame>
        <p:nvGraphicFramePr>
          <p:cNvPr id="56" name="Диаграмма 55"/>
          <p:cNvGraphicFramePr/>
          <p:nvPr/>
        </p:nvGraphicFramePr>
        <p:xfrm>
          <a:off x="7908548" y="2411685"/>
          <a:ext cx="4344153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7" name="TextBox 56"/>
          <p:cNvSpPr txBox="1"/>
          <p:nvPr/>
        </p:nvSpPr>
        <p:spPr>
          <a:xfrm>
            <a:off x="-2916324" y="1331565"/>
            <a:ext cx="5832648" cy="6048672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6296709"/>
              </a:avLst>
            </a:prstTxWarp>
            <a:spAutoFit/>
          </a:bodyPr>
          <a:lstStyle/>
          <a:p>
            <a:r>
              <a:rPr lang="ru-RU" sz="3600" dirty="0" smtClean="0"/>
              <a:t>2024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920632" y="2627709"/>
            <a:ext cx="4320479" cy="4464496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3522903"/>
              </a:avLst>
            </a:prstTxWarp>
            <a:spAutoFit/>
          </a:bodyPr>
          <a:lstStyle/>
          <a:p>
            <a:r>
              <a:rPr lang="ru-RU" sz="2000" dirty="0" smtClean="0"/>
              <a:t>38</a:t>
            </a:r>
            <a:r>
              <a:rPr lang="en-US" sz="2000" dirty="0" smtClean="0"/>
              <a:t> </a:t>
            </a:r>
            <a:r>
              <a:rPr lang="ru-RU" sz="2000" dirty="0" smtClean="0"/>
              <a:t>921 млн.руб.</a:t>
            </a:r>
            <a:endParaRPr lang="ru-RU" sz="2000" dirty="0"/>
          </a:p>
        </p:txBody>
      </p:sp>
      <p:sp>
        <p:nvSpPr>
          <p:cNvPr id="59" name="TextBox 58"/>
          <p:cNvSpPr txBox="1"/>
          <p:nvPr/>
        </p:nvSpPr>
        <p:spPr>
          <a:xfrm>
            <a:off x="9072760" y="6372125"/>
            <a:ext cx="65915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41</a:t>
            </a:r>
            <a:r>
              <a:rPr lang="ru-RU" sz="15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  <a:endParaRPr lang="ru-RU" sz="15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8640712" y="5580037"/>
            <a:ext cx="65915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33</a:t>
            </a:r>
            <a:r>
              <a:rPr lang="ru-RU" sz="15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  <a:endParaRPr lang="ru-RU" sz="15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712720" y="4355901"/>
            <a:ext cx="65915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19</a:t>
            </a:r>
            <a:r>
              <a:rPr lang="ru-RU" sz="15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  <a:endParaRPr lang="ru-RU" sz="15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9360792" y="3995861"/>
            <a:ext cx="53732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4</a:t>
            </a:r>
            <a:r>
              <a:rPr lang="ru-RU" sz="15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  <a:endParaRPr lang="ru-RU" sz="15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9519253" y="4355901"/>
            <a:ext cx="53732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r>
              <a:rPr lang="ru-RU" sz="15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  <a:endParaRPr lang="ru-RU" sz="15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8748477" y="2339677"/>
            <a:ext cx="2664296" cy="1080120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037916"/>
              </a:avLst>
            </a:prstTxWarp>
            <a:spAutoFit/>
          </a:bodyPr>
          <a:lstStyle/>
          <a:p>
            <a:r>
              <a:rPr lang="ru-RU" sz="3600" dirty="0" smtClean="0"/>
              <a:t>2023</a:t>
            </a:r>
            <a:endParaRPr lang="ru-RU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бычны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7943</TotalTime>
  <Words>5848</Words>
  <Application>Microsoft Office PowerPoint</Application>
  <PresentationFormat>Произвольный</PresentationFormat>
  <Paragraphs>1203</Paragraphs>
  <Slides>45</Slides>
  <Notes>27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Обычный</vt:lpstr>
      <vt:lpstr>Слайд 1</vt:lpstr>
      <vt:lpstr>Слайд 2</vt:lpstr>
      <vt:lpstr>Слайд 3</vt:lpstr>
      <vt:lpstr>Основные вопросы о бюджете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Реализация проекта «Народный бюджет» в Курской области</vt:lpstr>
      <vt:lpstr>Результаты реализации проекта</vt:lpstr>
      <vt:lpstr>Результаты реализации проекта</vt:lpstr>
      <vt:lpstr>Результаты реализации проекта</vt:lpstr>
      <vt:lpstr>Капитальные вложения  Курской области  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Екатерина Р. Щербаченко</dc:creator>
  <cp:lastModifiedBy>Shurova_V</cp:lastModifiedBy>
  <cp:revision>685</cp:revision>
  <dcterms:modified xsi:type="dcterms:W3CDTF">2025-05-20T08:05:41Z</dcterms:modified>
</cp:coreProperties>
</file>